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79" r:id="rId4"/>
    <p:sldId id="278" r:id="rId5"/>
    <p:sldId id="27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25" autoAdjust="0"/>
  </p:normalViewPr>
  <p:slideViewPr>
    <p:cSldViewPr>
      <p:cViewPr>
        <p:scale>
          <a:sx n="60" d="100"/>
          <a:sy n="60" d="100"/>
        </p:scale>
        <p:origin x="-1656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809F3-1520-4E3F-9001-14F671E6C523}" type="datetimeFigureOut">
              <a:rPr lang="en-CA" smtClean="0"/>
              <a:t>25/04/2018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70AAB-71DD-430A-BADC-390BD63759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4821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•	Develop a shared understanding of the pathways of climate change impact on ecological and socio-economic components of three fisheries systems (reef, mangrove / seagrass and pelagic ecosystems)</a:t>
            </a:r>
          </a:p>
          <a:p>
            <a:r>
              <a:rPr lang="en-CA" dirty="0" smtClean="0"/>
              <a:t>•	Clarify the purpose and functions of a climate-smart fisheries monitoring system and related fisheries and environment database</a:t>
            </a:r>
          </a:p>
          <a:p>
            <a:r>
              <a:rPr lang="en-CA" dirty="0" smtClean="0"/>
              <a:t>•	Discuss options and select pilot study sites for local project activities and eventual implementation of the monitoring system that could best serve the intended functions</a:t>
            </a:r>
          </a:p>
          <a:p>
            <a:r>
              <a:rPr lang="en-CA" dirty="0" smtClean="0"/>
              <a:t>•	Strengthen communication goals around knowledge, awareness and practice on climate adaptation and disaster risk reduction responses within the Caribbean fisheries sector</a:t>
            </a:r>
          </a:p>
          <a:p>
            <a:r>
              <a:rPr lang="en-CA" dirty="0" smtClean="0"/>
              <a:t>•	Establish a CRFM PPCR Project Working Group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70AAB-71DD-430A-BADC-390BD63759B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4723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300">
                <a:solidFill>
                  <a:schemeClr val="tx1"/>
                </a:solidFill>
                <a:latin typeface="Arial" charset="0"/>
              </a:defRPr>
            </a:lvl1pPr>
            <a:lvl2pPr marL="172736" indent="-66437" eaLnBrk="0" hangingPunct="0">
              <a:spcBef>
                <a:spcPct val="30000"/>
              </a:spcBef>
              <a:defRPr sz="300">
                <a:solidFill>
                  <a:schemeClr val="tx1"/>
                </a:solidFill>
                <a:latin typeface="Arial" charset="0"/>
              </a:defRPr>
            </a:lvl2pPr>
            <a:lvl3pPr marL="265748" indent="-53150" eaLnBrk="0" hangingPunct="0">
              <a:spcBef>
                <a:spcPct val="30000"/>
              </a:spcBef>
              <a:defRPr sz="300">
                <a:solidFill>
                  <a:schemeClr val="tx1"/>
                </a:solidFill>
                <a:latin typeface="Arial" charset="0"/>
              </a:defRPr>
            </a:lvl3pPr>
            <a:lvl4pPr marL="372047" indent="-53150" eaLnBrk="0" hangingPunct="0">
              <a:spcBef>
                <a:spcPct val="30000"/>
              </a:spcBef>
              <a:defRPr sz="300">
                <a:solidFill>
                  <a:schemeClr val="tx1"/>
                </a:solidFill>
                <a:latin typeface="Arial" charset="0"/>
              </a:defRPr>
            </a:lvl4pPr>
            <a:lvl5pPr marL="478346" indent="-53150" eaLnBrk="0" hangingPunct="0">
              <a:spcBef>
                <a:spcPct val="30000"/>
              </a:spcBef>
              <a:defRPr sz="300">
                <a:solidFill>
                  <a:schemeClr val="tx1"/>
                </a:solidFill>
                <a:latin typeface="Arial" charset="0"/>
              </a:defRPr>
            </a:lvl5pPr>
            <a:lvl6pPr marL="584645" indent="-53150" eaLnBrk="0" fontAlgn="base" hangingPunct="0">
              <a:spcBef>
                <a:spcPct val="3000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</a:defRPr>
            </a:lvl6pPr>
            <a:lvl7pPr marL="690944" indent="-53150" eaLnBrk="0" fontAlgn="base" hangingPunct="0">
              <a:spcBef>
                <a:spcPct val="3000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</a:defRPr>
            </a:lvl7pPr>
            <a:lvl8pPr marL="797243" indent="-53150" eaLnBrk="0" fontAlgn="base" hangingPunct="0">
              <a:spcBef>
                <a:spcPct val="3000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</a:defRPr>
            </a:lvl8pPr>
            <a:lvl9pPr marL="903542" indent="-53150" eaLnBrk="0" fontAlgn="base" hangingPunct="0">
              <a:spcBef>
                <a:spcPct val="3000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B8C0D5-A5A1-4F45-8C63-C9DC88D7C346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7231-A5DE-45CD-AFE5-EDB97FA1D888}" type="datetime1">
              <a:rPr lang="en-CA" smtClean="0"/>
              <a:t>25/04/2018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DFA6-B9FC-47E1-B198-4DE9904B7E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63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4EE6-A25F-4A38-AB5F-FB75B5BE986F}" type="datetime1">
              <a:rPr lang="en-CA" smtClean="0"/>
              <a:t>25/04/2018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DFA6-B9FC-47E1-B198-4DE9904B7E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6262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372D-7EC2-4032-81C7-0C355224E549}" type="datetime1">
              <a:rPr lang="en-CA" smtClean="0"/>
              <a:t>25/04/2018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DFA6-B9FC-47E1-B198-4DE9904B7E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829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07F5-3E9A-493B-99FC-0DAB626B90F3}" type="datetime1">
              <a:rPr lang="en-CA" smtClean="0"/>
              <a:t>25/04/2018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DFA6-B9FC-47E1-B198-4DE9904B7E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34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F967-8160-4A70-9765-F2F7B667A3A1}" type="datetime1">
              <a:rPr lang="en-CA" smtClean="0"/>
              <a:t>25/04/2018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DFA6-B9FC-47E1-B198-4DE9904B7E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428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B002-DFE8-4B53-96CA-466660DCDE4A}" type="datetime1">
              <a:rPr lang="en-CA" smtClean="0"/>
              <a:t>25/04/2018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DFA6-B9FC-47E1-B198-4DE9904B7E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677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53D1-0D71-406F-B8B5-521F03FC1A55}" type="datetime1">
              <a:rPr lang="en-CA" smtClean="0"/>
              <a:t>25/04/2018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DFA6-B9FC-47E1-B198-4DE9904B7E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799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BAF1-E10D-4FA5-96B6-27B17EE8A25E}" type="datetime1">
              <a:rPr lang="en-CA" smtClean="0"/>
              <a:t>25/04/2018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DFA6-B9FC-47E1-B198-4DE9904B7E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422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CA28-7B04-42A2-B13F-74011A0511D0}" type="datetime1">
              <a:rPr lang="en-CA" smtClean="0"/>
              <a:t>25/04/2018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DFA6-B9FC-47E1-B198-4DE9904B7EAD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835696" y="3933418"/>
            <a:ext cx="6456680" cy="1367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677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7A90-C85F-411B-85C5-0199FCDCC664}" type="datetime1">
              <a:rPr lang="en-CA" smtClean="0"/>
              <a:t>25/04/2018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DFA6-B9FC-47E1-B198-4DE9904B7E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54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35C6-16CB-478A-B993-400A677F00E6}" type="datetime1">
              <a:rPr lang="en-CA" smtClean="0"/>
              <a:t>25/04/2018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DFA6-B9FC-47E1-B198-4DE9904B7E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4552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CEF9D-520A-491D-86B4-3CAE83C16E94}" type="datetime1">
              <a:rPr lang="en-CA" smtClean="0"/>
              <a:t>25/04/2018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4DFA6-B9FC-47E1-B198-4DE9904B7E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776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0055"/>
            <a:ext cx="7772400" cy="1470025"/>
          </a:xfrm>
        </p:spPr>
        <p:txBody>
          <a:bodyPr>
            <a:normAutofit/>
          </a:bodyPr>
          <a:lstStyle/>
          <a:p>
            <a:r>
              <a:rPr lang="en-CA" sz="2800" dirty="0" smtClean="0"/>
              <a:t>“Fishery-Related </a:t>
            </a:r>
            <a:r>
              <a:rPr lang="en-CA" sz="2800" dirty="0"/>
              <a:t>Ecological and Socio-Economic Impact Assessments and Monitoring </a:t>
            </a:r>
            <a:r>
              <a:rPr lang="en-CA" sz="2800" dirty="0" smtClean="0"/>
              <a:t>System” Project</a:t>
            </a:r>
            <a:endParaRPr lang="en-C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1752600"/>
          </a:xfrm>
        </p:spPr>
        <p:txBody>
          <a:bodyPr>
            <a:normAutofit/>
          </a:bodyPr>
          <a:lstStyle/>
          <a:p>
            <a:r>
              <a:rPr lang="en-CA" sz="2400" dirty="0" smtClean="0"/>
              <a:t>Regional Planning Workshop</a:t>
            </a:r>
          </a:p>
          <a:p>
            <a:r>
              <a:rPr lang="en-CA" sz="2400" dirty="0" smtClean="0"/>
              <a:t>Kingstown, April 25 &amp; 26, 2018</a:t>
            </a:r>
            <a:endParaRPr lang="en-CA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DFA6-B9FC-47E1-B198-4DE9904B7EAD}" type="slidenum">
              <a:rPr lang="en-CA" smtClean="0"/>
              <a:t>1</a:t>
            </a:fld>
            <a:endParaRPr lang="en-CA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423" b="16020"/>
          <a:stretch/>
        </p:blipFill>
        <p:spPr bwMode="auto">
          <a:xfrm>
            <a:off x="0" y="0"/>
            <a:ext cx="9144000" cy="33300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300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Workshop objectives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Shared understanding of pathways of climate change impact on fisheries</a:t>
            </a:r>
          </a:p>
          <a:p>
            <a:r>
              <a:rPr lang="en-CA" dirty="0" smtClean="0"/>
              <a:t>Clarity on purpose and functions of a “climate-smart fisheries” monitoring system and database</a:t>
            </a:r>
          </a:p>
          <a:p>
            <a:r>
              <a:rPr lang="en-CA" dirty="0" smtClean="0"/>
              <a:t>Input on communications </a:t>
            </a:r>
            <a:r>
              <a:rPr lang="en-CA" dirty="0"/>
              <a:t>goals, activities and messages</a:t>
            </a:r>
          </a:p>
          <a:p>
            <a:r>
              <a:rPr lang="en-CA" dirty="0" smtClean="0"/>
              <a:t>Decision on pilot study sites</a:t>
            </a:r>
          </a:p>
          <a:p>
            <a:r>
              <a:rPr lang="en-CA" dirty="0" smtClean="0"/>
              <a:t>Decision on Project Working Group</a:t>
            </a:r>
          </a:p>
          <a:p>
            <a:pPr marL="457200" lvl="1" indent="0">
              <a:buNone/>
            </a:pPr>
            <a:endParaRPr lang="en-CA" dirty="0" smtClean="0"/>
          </a:p>
          <a:p>
            <a:pPr lvl="1"/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DFA6-B9FC-47E1-B198-4DE9904B7EAD}" type="slidenum">
              <a:rPr lang="en-CA" smtClean="0"/>
              <a:t>2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539552" y="3429000"/>
            <a:ext cx="8136904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 smtClean="0"/>
              <a:t>Major output: Report of the Regional Planning Workshop - Scope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04230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Agenda</a:t>
            </a: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DFA6-B9FC-47E1-B198-4DE9904B7EAD}" type="slidenum">
              <a:rPr lang="en-CA" smtClean="0"/>
              <a:t>3</a:t>
            </a:fld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231" y="1279541"/>
            <a:ext cx="4461522" cy="552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6" y="1266192"/>
            <a:ext cx="4302474" cy="551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25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Ground rules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One voice at a time</a:t>
            </a:r>
          </a:p>
          <a:p>
            <a:r>
              <a:rPr lang="en-CA" dirty="0"/>
              <a:t>Share opportunities for air time equally</a:t>
            </a:r>
          </a:p>
          <a:p>
            <a:r>
              <a:rPr lang="en-CA" dirty="0" smtClean="0"/>
              <a:t>Don’t </a:t>
            </a:r>
            <a:r>
              <a:rPr lang="en-CA" dirty="0"/>
              <a:t>let perfection get in the way of progress</a:t>
            </a:r>
          </a:p>
          <a:p>
            <a:r>
              <a:rPr lang="en-CA" dirty="0"/>
              <a:t>You get out what you put </a:t>
            </a:r>
            <a:r>
              <a:rPr lang="en-CA" dirty="0" smtClean="0"/>
              <a:t>in – your perception, knowledge &amp; respect for each other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DFA6-B9FC-47E1-B198-4DE9904B7EAD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090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 smtClean="0"/>
          </a:p>
          <a:p>
            <a:endParaRPr lang="en-CA" altLang="en-US" smtClean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44" y="177894"/>
            <a:ext cx="8775988" cy="648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191000" y="5422247"/>
            <a:ext cx="3733512" cy="395007"/>
          </a:xfrm>
          <a:prstGeom prst="rect">
            <a:avLst/>
          </a:prstGeom>
          <a:solidFill>
            <a:srgbClr val="CBCB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0" y="3391181"/>
            <a:ext cx="9144000" cy="12606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E84AB2-A68C-446D-B258-F807154688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8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SSA">
      <a:dk1>
        <a:srgbClr val="333333"/>
      </a:dk1>
      <a:lt1>
        <a:srgbClr val="FFFFFF"/>
      </a:lt1>
      <a:dk2>
        <a:srgbClr val="003333"/>
      </a:dk2>
      <a:lt2>
        <a:srgbClr val="CCCCCC"/>
      </a:lt2>
      <a:accent1>
        <a:srgbClr val="006666"/>
      </a:accent1>
      <a:accent2>
        <a:srgbClr val="067D94"/>
      </a:accent2>
      <a:accent3>
        <a:srgbClr val="B8DD51"/>
      </a:accent3>
      <a:accent4>
        <a:srgbClr val="7030A0"/>
      </a:accent4>
      <a:accent5>
        <a:srgbClr val="0099CC"/>
      </a:accent5>
      <a:accent6>
        <a:srgbClr val="05E0DB"/>
      </a:accent6>
      <a:hlink>
        <a:srgbClr val="008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127</Words>
  <Application>Microsoft Office PowerPoint</Application>
  <PresentationFormat>On-screen Show (4:3)</PresentationFormat>
  <Paragraphs>30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“Fishery-Related Ecological and Socio-Economic Impact Assessments and Monitoring System” Project</vt:lpstr>
      <vt:lpstr>Workshop objectives</vt:lpstr>
      <vt:lpstr>Agenda</vt:lpstr>
      <vt:lpstr>Ground rules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Jimena Eyzaguirre</cp:lastModifiedBy>
  <cp:revision>66</cp:revision>
  <dcterms:created xsi:type="dcterms:W3CDTF">2016-07-10T11:25:36Z</dcterms:created>
  <dcterms:modified xsi:type="dcterms:W3CDTF">2018-04-25T10:20:22Z</dcterms:modified>
</cp:coreProperties>
</file>