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0" r:id="rId3"/>
    <p:sldId id="290" r:id="rId4"/>
    <p:sldId id="289" r:id="rId5"/>
    <p:sldId id="281" r:id="rId6"/>
    <p:sldId id="282" r:id="rId7"/>
    <p:sldId id="283" r:id="rId8"/>
    <p:sldId id="284" r:id="rId9"/>
    <p:sldId id="285" r:id="rId10"/>
    <p:sldId id="287" r:id="rId11"/>
    <p:sldId id="286" r:id="rId12"/>
    <p:sldId id="28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15" autoAdjust="0"/>
    <p:restoredTop sz="98934" autoAdjust="0"/>
  </p:normalViewPr>
  <p:slideViewPr>
    <p:cSldViewPr>
      <p:cViewPr>
        <p:scale>
          <a:sx n="60" d="100"/>
          <a:sy n="60" d="100"/>
        </p:scale>
        <p:origin x="-1422"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809F3-1520-4E3F-9001-14F671E6C523}" type="datetimeFigureOut">
              <a:rPr lang="en-CA" smtClean="0"/>
              <a:t>26/04/2018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70AAB-71DD-430A-BADC-390BD63759BF}" type="slidenum">
              <a:rPr lang="en-CA" smtClean="0"/>
              <a:t>‹#›</a:t>
            </a:fld>
            <a:endParaRPr lang="en-CA"/>
          </a:p>
        </p:txBody>
      </p:sp>
    </p:spTree>
    <p:extLst>
      <p:ext uri="{BB962C8B-B14F-4D97-AF65-F5344CB8AC3E}">
        <p14:creationId xmlns:p14="http://schemas.microsoft.com/office/powerpoint/2010/main" val="285482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Possible impacts of long term climate change trends and short term extreme weather events on Caribbean fisheries include damage to fishing and aquaculture community infrastructure, including roads, harbours, farms and houses caused by sea level rise and stronger storms, as well as unsafe fishing conditions and loss of life at sea as a result of strong storms and hurricanes, according to a 2015 study published by the Food and Agricultural Organisation (FAO).</a:t>
            </a:r>
            <a:endParaRPr lang="en-CA" dirty="0"/>
          </a:p>
        </p:txBody>
      </p:sp>
      <p:sp>
        <p:nvSpPr>
          <p:cNvPr id="4" name="Slide Number Placeholder 3"/>
          <p:cNvSpPr>
            <a:spLocks noGrp="1"/>
          </p:cNvSpPr>
          <p:nvPr>
            <p:ph type="sldNum" sz="quarter" idx="10"/>
          </p:nvPr>
        </p:nvSpPr>
        <p:spPr/>
        <p:txBody>
          <a:bodyPr/>
          <a:lstStyle/>
          <a:p>
            <a:fld id="{DCC70AAB-71DD-430A-BADC-390BD63759BF}" type="slidenum">
              <a:rPr lang="en-CA" smtClean="0"/>
              <a:t>2</a:t>
            </a:fld>
            <a:endParaRPr lang="en-CA"/>
          </a:p>
        </p:txBody>
      </p:sp>
    </p:spTree>
    <p:extLst>
      <p:ext uri="{BB962C8B-B14F-4D97-AF65-F5344CB8AC3E}">
        <p14:creationId xmlns:p14="http://schemas.microsoft.com/office/powerpoint/2010/main" val="39017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6F77231-A5DE-45CD-AFE5-EDB97FA1D888}" type="datetime1">
              <a:rPr lang="en-CA" smtClean="0"/>
              <a:t>26/04/2018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41263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874EE6-A25F-4A38-AB5F-FB75B5BE986F}" type="datetime1">
              <a:rPr lang="en-CA" smtClean="0"/>
              <a:t>26/04/2018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65626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E3372D-7EC2-4032-81C7-0C355224E549}" type="datetime1">
              <a:rPr lang="en-CA" smtClean="0"/>
              <a:t>26/04/2018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141829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62B07F5-3E9A-493B-99FC-0DAB626B90F3}" type="datetime1">
              <a:rPr lang="en-CA" smtClean="0"/>
              <a:t>26/04/2018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20134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7F967-8160-4A70-9765-F2F7B667A3A1}" type="datetime1">
              <a:rPr lang="en-CA" smtClean="0"/>
              <a:t>26/04/2018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206428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95DB002-DFE8-4B53-96CA-466660DCDE4A}" type="datetime1">
              <a:rPr lang="en-CA" smtClean="0"/>
              <a:t>26/04/2018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134677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7DC53D1-0D71-406F-B8B5-521F03FC1A55}" type="datetime1">
              <a:rPr lang="en-CA" smtClean="0"/>
              <a:t>26/04/2018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168799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1D0BAF1-E10D-4FA5-96B6-27B17EE8A25E}" type="datetime1">
              <a:rPr lang="en-CA" smtClean="0"/>
              <a:t>26/04/2018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352422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CCA28-7B04-42A2-B13F-74011A0511D0}" type="datetime1">
              <a:rPr lang="en-CA" smtClean="0"/>
              <a:t>26/04/2018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E84DFA6-B9FC-47E1-B198-4DE9904B7EAD}" type="slidenum">
              <a:rPr lang="en-CA" smtClean="0"/>
              <a:t>‹#›</a:t>
            </a:fld>
            <a:endParaRPr lang="en-CA" dirty="0"/>
          </a:p>
        </p:txBody>
      </p:sp>
      <p:sp>
        <p:nvSpPr>
          <p:cNvPr id="15" name="Rectangle 14"/>
          <p:cNvSpPr/>
          <p:nvPr userDrawn="1"/>
        </p:nvSpPr>
        <p:spPr>
          <a:xfrm>
            <a:off x="1835696" y="3933418"/>
            <a:ext cx="6456680" cy="1367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343677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A7A90-C85F-411B-85C5-0199FCDCC664}" type="datetime1">
              <a:rPr lang="en-CA" smtClean="0"/>
              <a:t>26/04/2018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22354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6335C6-16CB-478A-B993-400A677F00E6}" type="datetime1">
              <a:rPr lang="en-CA" smtClean="0"/>
              <a:t>26/04/2018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84DFA6-B9FC-47E1-B198-4DE9904B7EAD}" type="slidenum">
              <a:rPr lang="en-CA" smtClean="0"/>
              <a:t>‹#›</a:t>
            </a:fld>
            <a:endParaRPr lang="en-CA"/>
          </a:p>
        </p:txBody>
      </p:sp>
    </p:spTree>
    <p:extLst>
      <p:ext uri="{BB962C8B-B14F-4D97-AF65-F5344CB8AC3E}">
        <p14:creationId xmlns:p14="http://schemas.microsoft.com/office/powerpoint/2010/main" val="313455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CEF9D-520A-491D-86B4-3CAE83C16E94}" type="datetime1">
              <a:rPr lang="en-CA" smtClean="0"/>
              <a:t>26/04/2018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4DFA6-B9FC-47E1-B198-4DE9904B7EAD}" type="slidenum">
              <a:rPr lang="en-CA" smtClean="0"/>
              <a:t>‹#›</a:t>
            </a:fld>
            <a:endParaRPr lang="en-CA"/>
          </a:p>
        </p:txBody>
      </p:sp>
    </p:spTree>
    <p:extLst>
      <p:ext uri="{BB962C8B-B14F-4D97-AF65-F5344CB8AC3E}">
        <p14:creationId xmlns:p14="http://schemas.microsoft.com/office/powerpoint/2010/main" val="94776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0055"/>
            <a:ext cx="7772400" cy="1470025"/>
          </a:xfrm>
        </p:spPr>
        <p:txBody>
          <a:bodyPr>
            <a:normAutofit/>
          </a:bodyPr>
          <a:lstStyle/>
          <a:p>
            <a:r>
              <a:rPr lang="en-CA" sz="2800" dirty="0" smtClean="0"/>
              <a:t>Mapping the pathways of climate change and fisheries-sector related socio-economic impacts</a:t>
            </a:r>
            <a:endParaRPr lang="en-CA" sz="2800" dirty="0"/>
          </a:p>
        </p:txBody>
      </p:sp>
      <p:sp>
        <p:nvSpPr>
          <p:cNvPr id="3" name="Subtitle 2"/>
          <p:cNvSpPr>
            <a:spLocks noGrp="1"/>
          </p:cNvSpPr>
          <p:nvPr>
            <p:ph type="subTitle" idx="1"/>
          </p:nvPr>
        </p:nvSpPr>
        <p:spPr>
          <a:xfrm>
            <a:off x="1371600" y="4797152"/>
            <a:ext cx="6400800" cy="1752600"/>
          </a:xfrm>
        </p:spPr>
        <p:txBody>
          <a:bodyPr>
            <a:normAutofit/>
          </a:bodyPr>
          <a:lstStyle/>
          <a:p>
            <a:r>
              <a:rPr lang="en-CA" sz="2400" dirty="0" smtClean="0"/>
              <a:t>Regional Planning Workshop</a:t>
            </a:r>
          </a:p>
          <a:p>
            <a:r>
              <a:rPr lang="en-CA" sz="2400" dirty="0" smtClean="0"/>
              <a:t>Kingstown, April 25 &amp; 26, 2018</a:t>
            </a:r>
            <a:endParaRPr lang="en-CA" sz="2400" dirty="0"/>
          </a:p>
        </p:txBody>
      </p:sp>
      <p:sp>
        <p:nvSpPr>
          <p:cNvPr id="5" name="Slide Number Placeholder 4"/>
          <p:cNvSpPr>
            <a:spLocks noGrp="1"/>
          </p:cNvSpPr>
          <p:nvPr>
            <p:ph type="sldNum" sz="quarter" idx="12"/>
          </p:nvPr>
        </p:nvSpPr>
        <p:spPr/>
        <p:txBody>
          <a:bodyPr/>
          <a:lstStyle/>
          <a:p>
            <a:fld id="{4E84DFA6-B9FC-47E1-B198-4DE9904B7EAD}" type="slidenum">
              <a:rPr lang="en-CA" smtClean="0"/>
              <a:t>1</a:t>
            </a:fld>
            <a:endParaRPr lang="en-CA"/>
          </a:p>
        </p:txBody>
      </p:sp>
      <p:pic>
        <p:nvPicPr>
          <p:cNvPr id="6" name="Picture 5"/>
          <p:cNvPicPr/>
          <p:nvPr/>
        </p:nvPicPr>
        <p:blipFill rotWithShape="1">
          <a:blip r:embed="rId2" cstate="print">
            <a:extLst>
              <a:ext uri="{28A0092B-C50C-407E-A947-70E740481C1C}">
                <a14:useLocalDpi xmlns:a14="http://schemas.microsoft.com/office/drawing/2010/main"/>
              </a:ext>
            </a:extLst>
          </a:blip>
          <a:srcRect t="35423" b="16020"/>
          <a:stretch/>
        </p:blipFill>
        <p:spPr bwMode="auto">
          <a:xfrm>
            <a:off x="0" y="0"/>
            <a:ext cx="9144000" cy="33300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3007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Climate influences</a:t>
            </a:r>
            <a:endParaRPr lang="en-CA" dirty="0"/>
          </a:p>
        </p:txBody>
      </p:sp>
      <p:sp>
        <p:nvSpPr>
          <p:cNvPr id="3" name="Content Placeholder 2"/>
          <p:cNvSpPr>
            <a:spLocks noGrp="1"/>
          </p:cNvSpPr>
          <p:nvPr>
            <p:ph idx="1"/>
          </p:nvPr>
        </p:nvSpPr>
        <p:spPr/>
        <p:txBody>
          <a:bodyPr>
            <a:normAutofit fontScale="70000" lnSpcReduction="20000"/>
          </a:bodyPr>
          <a:lstStyle/>
          <a:p>
            <a:r>
              <a:rPr lang="en-CA" dirty="0"/>
              <a:t>What are key climate change variables that will affect the system</a:t>
            </a:r>
            <a:r>
              <a:rPr lang="en-CA" dirty="0" smtClean="0"/>
              <a:t>?</a:t>
            </a:r>
          </a:p>
          <a:p>
            <a:pPr lvl="1"/>
            <a:r>
              <a:rPr lang="en-CA" dirty="0" smtClean="0"/>
              <a:t>4 in total</a:t>
            </a:r>
          </a:p>
          <a:p>
            <a:pPr lvl="1"/>
            <a:r>
              <a:rPr lang="en-CA" dirty="0" smtClean="0"/>
              <a:t>Slow onset and climate-related extremes</a:t>
            </a:r>
            <a:endParaRPr lang="en-CA" dirty="0"/>
          </a:p>
          <a:p>
            <a:endParaRPr lang="en-CA" dirty="0"/>
          </a:p>
          <a:p>
            <a:r>
              <a:rPr lang="en-CA" dirty="0"/>
              <a:t>What components of the system will be affected?</a:t>
            </a:r>
          </a:p>
          <a:p>
            <a:endParaRPr lang="en-CA" dirty="0" smtClean="0"/>
          </a:p>
          <a:p>
            <a:r>
              <a:rPr lang="en-CA" dirty="0" smtClean="0"/>
              <a:t>What are the economic </a:t>
            </a:r>
            <a:r>
              <a:rPr lang="en-CA" dirty="0"/>
              <a:t>and social consequences of these </a:t>
            </a:r>
            <a:r>
              <a:rPr lang="en-CA" dirty="0" smtClean="0"/>
              <a:t>effects</a:t>
            </a:r>
            <a:r>
              <a:rPr lang="en-CA" dirty="0" smtClean="0"/>
              <a:t>?</a:t>
            </a:r>
            <a:endParaRPr lang="en-CA" dirty="0"/>
          </a:p>
          <a:p>
            <a:pPr marL="0" indent="0">
              <a:buNone/>
            </a:pPr>
            <a:endParaRPr lang="en-CA" dirty="0" smtClean="0"/>
          </a:p>
          <a:p>
            <a:r>
              <a:rPr lang="en-CA" dirty="0" smtClean="0"/>
              <a:t>What </a:t>
            </a:r>
            <a:r>
              <a:rPr lang="en-CA" dirty="0"/>
              <a:t>is the direction of these effects (positive or negative)? </a:t>
            </a:r>
            <a:endParaRPr lang="en-CA" dirty="0" smtClean="0"/>
          </a:p>
          <a:p>
            <a:endParaRPr lang="en-CA" dirty="0"/>
          </a:p>
          <a:p>
            <a:r>
              <a:rPr lang="en-CA" dirty="0" smtClean="0"/>
              <a:t>What other stressors affect the system?</a:t>
            </a:r>
            <a:endParaRPr lang="en-CA" dirty="0"/>
          </a:p>
        </p:txBody>
      </p:sp>
      <p:sp>
        <p:nvSpPr>
          <p:cNvPr id="4" name="Slide Number Placeholder 3"/>
          <p:cNvSpPr>
            <a:spLocks noGrp="1"/>
          </p:cNvSpPr>
          <p:nvPr>
            <p:ph type="sldNum" sz="quarter" idx="12"/>
          </p:nvPr>
        </p:nvSpPr>
        <p:spPr/>
        <p:txBody>
          <a:bodyPr/>
          <a:lstStyle/>
          <a:p>
            <a:fld id="{4E84DFA6-B9FC-47E1-B198-4DE9904B7EAD}" type="slidenum">
              <a:rPr lang="en-CA" smtClean="0"/>
              <a:t>10</a:t>
            </a:fld>
            <a:endParaRPr lang="en-CA"/>
          </a:p>
        </p:txBody>
      </p:sp>
    </p:spTree>
    <p:extLst>
      <p:ext uri="{BB962C8B-B14F-4D97-AF65-F5344CB8AC3E}">
        <p14:creationId xmlns:p14="http://schemas.microsoft.com/office/powerpoint/2010/main" val="384823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5. Identify </a:t>
            </a:r>
            <a:r>
              <a:rPr lang="en-CA" dirty="0"/>
              <a:t>priority pathways of impact and </a:t>
            </a:r>
            <a:r>
              <a:rPr lang="en-CA" dirty="0" smtClean="0"/>
              <a:t>indicators</a:t>
            </a:r>
            <a:endParaRPr lang="en-CA" dirty="0"/>
          </a:p>
        </p:txBody>
      </p:sp>
      <p:sp>
        <p:nvSpPr>
          <p:cNvPr id="3" name="Content Placeholder 2"/>
          <p:cNvSpPr>
            <a:spLocks noGrp="1"/>
          </p:cNvSpPr>
          <p:nvPr>
            <p:ph idx="1"/>
          </p:nvPr>
        </p:nvSpPr>
        <p:spPr/>
        <p:txBody>
          <a:bodyPr/>
          <a:lstStyle/>
          <a:p>
            <a:r>
              <a:rPr lang="en-CA" dirty="0" smtClean="0"/>
              <a:t>Of the impact pathways identified, which is likely to have the greatest magnitude of impact? [sticky dot exercise]</a:t>
            </a:r>
          </a:p>
          <a:p>
            <a:r>
              <a:rPr lang="en-CA" dirty="0" smtClean="0"/>
              <a:t>What would be a way of trying to measure that impact?</a:t>
            </a:r>
            <a:endParaRPr lang="en-CA" dirty="0"/>
          </a:p>
        </p:txBody>
      </p:sp>
      <p:sp>
        <p:nvSpPr>
          <p:cNvPr id="4" name="Slide Number Placeholder 3"/>
          <p:cNvSpPr>
            <a:spLocks noGrp="1"/>
          </p:cNvSpPr>
          <p:nvPr>
            <p:ph type="sldNum" sz="quarter" idx="12"/>
          </p:nvPr>
        </p:nvSpPr>
        <p:spPr/>
        <p:txBody>
          <a:bodyPr/>
          <a:lstStyle/>
          <a:p>
            <a:fld id="{4E84DFA6-B9FC-47E1-B198-4DE9904B7EAD}" type="slidenum">
              <a:rPr lang="en-CA" smtClean="0"/>
              <a:t>11</a:t>
            </a:fld>
            <a:endParaRPr lang="en-CA"/>
          </a:p>
        </p:txBody>
      </p:sp>
    </p:spTree>
    <p:extLst>
      <p:ext uri="{BB962C8B-B14F-4D97-AF65-F5344CB8AC3E}">
        <p14:creationId xmlns:p14="http://schemas.microsoft.com/office/powerpoint/2010/main" val="425306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Report to plenary</a:t>
            </a:r>
            <a:endParaRPr lang="en-CA" dirty="0"/>
          </a:p>
        </p:txBody>
      </p:sp>
      <p:sp>
        <p:nvSpPr>
          <p:cNvPr id="3" name="Content Placeholder 2"/>
          <p:cNvSpPr>
            <a:spLocks noGrp="1"/>
          </p:cNvSpPr>
          <p:nvPr>
            <p:ph idx="1"/>
          </p:nvPr>
        </p:nvSpPr>
        <p:spPr/>
        <p:txBody>
          <a:bodyPr/>
          <a:lstStyle/>
          <a:p>
            <a:r>
              <a:rPr lang="en-CA" dirty="0" smtClean="0"/>
              <a:t>Volunteers from each group explain resulting conceptual model</a:t>
            </a:r>
            <a:endParaRPr lang="en-CA" dirty="0"/>
          </a:p>
        </p:txBody>
      </p:sp>
      <p:sp>
        <p:nvSpPr>
          <p:cNvPr id="4" name="Slide Number Placeholder 3"/>
          <p:cNvSpPr>
            <a:spLocks noGrp="1"/>
          </p:cNvSpPr>
          <p:nvPr>
            <p:ph type="sldNum" sz="quarter" idx="12"/>
          </p:nvPr>
        </p:nvSpPr>
        <p:spPr/>
        <p:txBody>
          <a:bodyPr/>
          <a:lstStyle/>
          <a:p>
            <a:fld id="{4E84DFA6-B9FC-47E1-B198-4DE9904B7EAD}" type="slidenum">
              <a:rPr lang="en-CA" smtClean="0"/>
              <a:t>12</a:t>
            </a:fld>
            <a:endParaRPr lang="en-CA"/>
          </a:p>
        </p:txBody>
      </p:sp>
    </p:spTree>
    <p:extLst>
      <p:ext uri="{BB962C8B-B14F-4D97-AF65-F5344CB8AC3E}">
        <p14:creationId xmlns:p14="http://schemas.microsoft.com/office/powerpoint/2010/main" val="329928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84DFA6-B9FC-47E1-B198-4DE9904B7EAD}" type="slidenum">
              <a:rPr lang="en-CA" smtClean="0"/>
              <a:t>2</a:t>
            </a:fld>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47" y="34870"/>
            <a:ext cx="6133262" cy="319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47" y="3356992"/>
            <a:ext cx="3513176" cy="328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164" y="3852739"/>
            <a:ext cx="4969115" cy="279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59" y="1961232"/>
            <a:ext cx="3076119" cy="252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59" y="34870"/>
            <a:ext cx="3076120" cy="186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401279" y="404664"/>
            <a:ext cx="2322850" cy="25922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334647" y="3980530"/>
            <a:ext cx="1756588" cy="18247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rot="16200000">
            <a:off x="7458478" y="4380335"/>
            <a:ext cx="536549" cy="38764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03640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84DFA6-B9FC-47E1-B198-4DE9904B7EAD}" type="slidenum">
              <a:rPr lang="en-CA" smtClean="0"/>
              <a:t>3</a:t>
            </a:fld>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3696767472"/>
              </p:ext>
            </p:extLst>
          </p:nvPr>
        </p:nvGraphicFramePr>
        <p:xfrm>
          <a:off x="20898" y="0"/>
          <a:ext cx="9123101" cy="5986325"/>
        </p:xfrm>
        <a:graphic>
          <a:graphicData uri="http://schemas.openxmlformats.org/drawingml/2006/table">
            <a:tbl>
              <a:tblPr firstRow="1" firstCol="1" bandRow="1">
                <a:tableStyleId>{5C22544A-7EE6-4342-B048-85BDC9FD1C3A}</a:tableStyleId>
              </a:tblPr>
              <a:tblGrid>
                <a:gridCol w="1303299"/>
                <a:gridCol w="7819802"/>
              </a:tblGrid>
              <a:tr h="333875">
                <a:tc>
                  <a:txBody>
                    <a:bodyPr/>
                    <a:lstStyle/>
                    <a:p>
                      <a:pPr algn="l">
                        <a:spcBef>
                          <a:spcPts val="600"/>
                        </a:spcBef>
                        <a:spcAft>
                          <a:spcPts val="0"/>
                        </a:spcAft>
                      </a:pPr>
                      <a:r>
                        <a:rPr lang="en-US" sz="1400" dirty="0">
                          <a:effectLst/>
                        </a:rPr>
                        <a:t>Probability of impact</a:t>
                      </a:r>
                      <a:endParaRPr lang="en-CA" sz="1400" dirty="0">
                        <a:solidFill>
                          <a:srgbClr val="000000"/>
                        </a:solidFill>
                        <a:effectLst/>
                        <a:latin typeface="Helvetica"/>
                        <a:ea typeface="Times New Roman"/>
                        <a:cs typeface="Times New Roman"/>
                      </a:endParaRPr>
                    </a:p>
                  </a:txBody>
                  <a:tcPr marL="66266" marR="66266" marT="0" marB="0"/>
                </a:tc>
                <a:tc>
                  <a:txBody>
                    <a:bodyPr/>
                    <a:lstStyle/>
                    <a:p>
                      <a:pPr algn="just">
                        <a:spcBef>
                          <a:spcPts val="600"/>
                        </a:spcBef>
                        <a:spcAft>
                          <a:spcPts val="0"/>
                        </a:spcAft>
                      </a:pPr>
                      <a:r>
                        <a:rPr lang="en-US" sz="1400" dirty="0">
                          <a:effectLst/>
                        </a:rPr>
                        <a:t>Impact</a:t>
                      </a:r>
                      <a:endParaRPr lang="en-CA" sz="1400" dirty="0">
                        <a:solidFill>
                          <a:srgbClr val="000000"/>
                        </a:solidFill>
                        <a:effectLst/>
                        <a:latin typeface="Helvetica"/>
                        <a:ea typeface="Times New Roman"/>
                        <a:cs typeface="Times New Roman"/>
                      </a:endParaRPr>
                    </a:p>
                  </a:txBody>
                  <a:tcPr marL="66266" marR="66266" marT="0" marB="0"/>
                </a:tc>
              </a:tr>
              <a:tr h="2145845">
                <a:tc>
                  <a:txBody>
                    <a:bodyPr/>
                    <a:lstStyle/>
                    <a:p>
                      <a:pPr algn="l">
                        <a:spcBef>
                          <a:spcPts val="600"/>
                        </a:spcBef>
                        <a:spcAft>
                          <a:spcPts val="0"/>
                        </a:spcAft>
                      </a:pPr>
                      <a:r>
                        <a:rPr lang="en-US" sz="1400">
                          <a:effectLst/>
                        </a:rPr>
                        <a:t>Already happened / happening</a:t>
                      </a:r>
                      <a:endParaRPr lang="en-CA" sz="1400">
                        <a:solidFill>
                          <a:srgbClr val="000000"/>
                        </a:solidFill>
                        <a:effectLst/>
                        <a:latin typeface="Helvetica"/>
                        <a:ea typeface="Times New Roman"/>
                        <a:cs typeface="Times New Roman"/>
                      </a:endParaRPr>
                    </a:p>
                  </a:txBody>
                  <a:tcPr marL="66266" marR="66266" marT="0" marB="0"/>
                </a:tc>
                <a:tc>
                  <a:txBody>
                    <a:bodyPr/>
                    <a:lstStyle/>
                    <a:p>
                      <a:pPr marL="342900" lvl="0" indent="-342900" algn="just">
                        <a:lnSpc>
                          <a:spcPct val="100000"/>
                        </a:lnSpc>
                        <a:spcBef>
                          <a:spcPts val="0"/>
                        </a:spcBef>
                        <a:spcAft>
                          <a:spcPts val="0"/>
                        </a:spcAft>
                        <a:buFont typeface="Symbol"/>
                        <a:buChar char=""/>
                      </a:pPr>
                      <a:r>
                        <a:rPr lang="en-US" sz="1400" dirty="0">
                          <a:effectLst/>
                        </a:rPr>
                        <a:t>Rising mean sea levels at rates similar to the global average, with regional differences in inter-annual variability </a:t>
                      </a:r>
                      <a:endParaRPr lang="en-CA" sz="1400" dirty="0">
                        <a:effectLst/>
                      </a:endParaRPr>
                    </a:p>
                    <a:p>
                      <a:pPr marL="342900" lvl="0" indent="-342900" algn="just">
                        <a:lnSpc>
                          <a:spcPct val="100000"/>
                        </a:lnSpc>
                        <a:spcBef>
                          <a:spcPts val="0"/>
                        </a:spcBef>
                        <a:spcAft>
                          <a:spcPts val="0"/>
                        </a:spcAft>
                        <a:buFont typeface="Symbol"/>
                        <a:buChar char=""/>
                      </a:pPr>
                      <a:r>
                        <a:rPr lang="en-US" sz="1400" dirty="0">
                          <a:effectLst/>
                        </a:rPr>
                        <a:t>Shifts in patterns of Atlantic tropical storms, with conflicting evidence of an increase in hurricane intensity or frequency</a:t>
                      </a:r>
                      <a:endParaRPr lang="en-CA" sz="1400" dirty="0">
                        <a:effectLst/>
                      </a:endParaRPr>
                    </a:p>
                    <a:p>
                      <a:pPr marL="342900" lvl="0" indent="-342900" algn="just">
                        <a:lnSpc>
                          <a:spcPct val="100000"/>
                        </a:lnSpc>
                        <a:spcBef>
                          <a:spcPts val="0"/>
                        </a:spcBef>
                        <a:spcAft>
                          <a:spcPts val="0"/>
                        </a:spcAft>
                        <a:buFont typeface="Symbol"/>
                        <a:buChar char=""/>
                      </a:pPr>
                      <a:r>
                        <a:rPr lang="en-US" sz="1400" dirty="0">
                          <a:effectLst/>
                        </a:rPr>
                        <a:t>Warming of Caribbean sea-surface temperatures (SSTs) by approximately 1.5°C over the last century</a:t>
                      </a:r>
                      <a:endParaRPr lang="en-CA" sz="1400" dirty="0">
                        <a:effectLst/>
                      </a:endParaRPr>
                    </a:p>
                    <a:p>
                      <a:pPr marL="342900" lvl="0" indent="-342900" algn="just">
                        <a:lnSpc>
                          <a:spcPct val="100000"/>
                        </a:lnSpc>
                        <a:spcBef>
                          <a:spcPts val="0"/>
                        </a:spcBef>
                        <a:spcAft>
                          <a:spcPts val="0"/>
                        </a:spcAft>
                        <a:buFont typeface="Symbol"/>
                        <a:buChar char=""/>
                      </a:pPr>
                      <a:r>
                        <a:rPr lang="en-US" sz="1400" dirty="0">
                          <a:effectLst/>
                        </a:rPr>
                        <a:t>Mass coral bleaching events linked to extremely high SSTs increasingly documented</a:t>
                      </a:r>
                      <a:endParaRPr lang="en-CA" sz="1400" dirty="0">
                        <a:effectLst/>
                      </a:endParaRPr>
                    </a:p>
                    <a:p>
                      <a:pPr marL="342900" lvl="0" indent="-342900" algn="just">
                        <a:lnSpc>
                          <a:spcPct val="100000"/>
                        </a:lnSpc>
                        <a:spcBef>
                          <a:spcPts val="0"/>
                        </a:spcBef>
                        <a:spcAft>
                          <a:spcPts val="0"/>
                        </a:spcAft>
                        <a:buFont typeface="Symbol"/>
                        <a:buChar char=""/>
                      </a:pPr>
                      <a:r>
                        <a:rPr lang="en-US" sz="1400" dirty="0" err="1">
                          <a:effectLst/>
                        </a:rPr>
                        <a:t>Sargassum</a:t>
                      </a:r>
                      <a:r>
                        <a:rPr lang="en-US" sz="1400" dirty="0">
                          <a:effectLst/>
                        </a:rPr>
                        <a:t> blooms linked to increased SSTs and other non-climate stressors becoming more common in the past decade</a:t>
                      </a:r>
                      <a:endParaRPr lang="en-CA" sz="1400" dirty="0">
                        <a:effectLst/>
                      </a:endParaRPr>
                    </a:p>
                    <a:p>
                      <a:pPr marL="342900" lvl="0" indent="-342900" algn="just">
                        <a:lnSpc>
                          <a:spcPct val="100000"/>
                        </a:lnSpc>
                        <a:spcBef>
                          <a:spcPts val="0"/>
                        </a:spcBef>
                        <a:spcAft>
                          <a:spcPts val="0"/>
                        </a:spcAft>
                        <a:buFont typeface="Symbol"/>
                        <a:buChar char=""/>
                      </a:pPr>
                      <a:r>
                        <a:rPr lang="en-US" sz="1400" dirty="0">
                          <a:effectLst/>
                        </a:rPr>
                        <a:t>Increasing acidity in the Caribbean basin, with seasonal and spatial variations</a:t>
                      </a:r>
                      <a:endParaRPr lang="en-CA" sz="1400" dirty="0">
                        <a:solidFill>
                          <a:srgbClr val="333333"/>
                        </a:solidFill>
                        <a:effectLst/>
                        <a:latin typeface="Calibri"/>
                        <a:ea typeface="Calibri"/>
                        <a:cs typeface="Times New Roman"/>
                      </a:endParaRPr>
                    </a:p>
                  </a:txBody>
                  <a:tcPr marL="66266" marR="66266" marT="0" marB="0"/>
                </a:tc>
              </a:tr>
              <a:tr h="3208912">
                <a:tc>
                  <a:txBody>
                    <a:bodyPr/>
                    <a:lstStyle/>
                    <a:p>
                      <a:pPr algn="l">
                        <a:spcBef>
                          <a:spcPts val="600"/>
                        </a:spcBef>
                        <a:spcAft>
                          <a:spcPts val="0"/>
                        </a:spcAft>
                      </a:pPr>
                      <a:r>
                        <a:rPr lang="en-US" sz="1400">
                          <a:effectLst/>
                        </a:rPr>
                        <a:t>Expected</a:t>
                      </a:r>
                      <a:endParaRPr lang="en-CA" sz="1400">
                        <a:solidFill>
                          <a:srgbClr val="000000"/>
                        </a:solidFill>
                        <a:effectLst/>
                        <a:latin typeface="Helvetica"/>
                        <a:ea typeface="Times New Roman"/>
                        <a:cs typeface="Times New Roman"/>
                      </a:endParaRPr>
                    </a:p>
                  </a:txBody>
                  <a:tcPr marL="66266" marR="66266" marT="0" marB="0"/>
                </a:tc>
                <a:tc>
                  <a:txBody>
                    <a:bodyPr/>
                    <a:lstStyle/>
                    <a:p>
                      <a:pPr marL="342900" lvl="0" indent="-342900" algn="just">
                        <a:lnSpc>
                          <a:spcPct val="100000"/>
                        </a:lnSpc>
                        <a:spcBef>
                          <a:spcPts val="600"/>
                        </a:spcBef>
                        <a:spcAft>
                          <a:spcPts val="0"/>
                        </a:spcAft>
                        <a:buFont typeface="Symbol"/>
                        <a:buChar char=""/>
                      </a:pPr>
                      <a:r>
                        <a:rPr lang="en-US" sz="1400" dirty="0">
                          <a:effectLst/>
                        </a:rPr>
                        <a:t>Rise in average sea levels in the Caribbean and Atlantic greater than the </a:t>
                      </a:r>
                      <a:r>
                        <a:rPr lang="en-US" sz="1400" dirty="0" smtClean="0">
                          <a:effectLst/>
                        </a:rPr>
                        <a:t>global</a:t>
                      </a:r>
                      <a:r>
                        <a:rPr lang="en-US" sz="1400" baseline="0" dirty="0" smtClean="0">
                          <a:effectLst/>
                        </a:rPr>
                        <a:t> average</a:t>
                      </a:r>
                      <a:endParaRPr lang="en-CA" sz="1400" dirty="0">
                        <a:effectLst/>
                      </a:endParaRPr>
                    </a:p>
                    <a:p>
                      <a:pPr marL="342900" lvl="0" indent="-342900" algn="just">
                        <a:lnSpc>
                          <a:spcPct val="100000"/>
                        </a:lnSpc>
                        <a:spcBef>
                          <a:spcPts val="0"/>
                        </a:spcBef>
                        <a:spcAft>
                          <a:spcPts val="0"/>
                        </a:spcAft>
                        <a:buFont typeface="Symbol"/>
                        <a:buChar char=""/>
                      </a:pPr>
                      <a:r>
                        <a:rPr lang="en-US" sz="1400" dirty="0">
                          <a:effectLst/>
                        </a:rPr>
                        <a:t>Rise in SSTs, with spatial </a:t>
                      </a:r>
                      <a:r>
                        <a:rPr lang="en-US" sz="1400" dirty="0" smtClean="0">
                          <a:effectLst/>
                        </a:rPr>
                        <a:t>variation</a:t>
                      </a:r>
                      <a:endParaRPr lang="en-CA" sz="1400" dirty="0">
                        <a:effectLst/>
                      </a:endParaRPr>
                    </a:p>
                    <a:p>
                      <a:pPr marL="342900" lvl="0" indent="-342900" algn="just">
                        <a:lnSpc>
                          <a:spcPct val="100000"/>
                        </a:lnSpc>
                        <a:spcBef>
                          <a:spcPts val="0"/>
                        </a:spcBef>
                        <a:spcAft>
                          <a:spcPts val="0"/>
                        </a:spcAft>
                        <a:buFont typeface="Symbol"/>
                        <a:buChar char=""/>
                      </a:pPr>
                      <a:r>
                        <a:rPr lang="en-US" sz="1400" dirty="0">
                          <a:effectLst/>
                        </a:rPr>
                        <a:t>Continued ocean acidification</a:t>
                      </a:r>
                      <a:endParaRPr lang="en-CA" sz="1400" dirty="0">
                        <a:effectLst/>
                      </a:endParaRPr>
                    </a:p>
                    <a:p>
                      <a:pPr marL="342900" lvl="0" indent="-342900" algn="just">
                        <a:lnSpc>
                          <a:spcPct val="100000"/>
                        </a:lnSpc>
                        <a:spcBef>
                          <a:spcPts val="0"/>
                        </a:spcBef>
                        <a:spcAft>
                          <a:spcPts val="0"/>
                        </a:spcAft>
                        <a:buFont typeface="Symbol"/>
                        <a:buChar char=""/>
                      </a:pPr>
                      <a:r>
                        <a:rPr lang="en-US" sz="1400" dirty="0">
                          <a:effectLst/>
                        </a:rPr>
                        <a:t>Enhanced hurricane and storm intensity</a:t>
                      </a:r>
                      <a:endParaRPr lang="en-CA" sz="1400" dirty="0">
                        <a:effectLst/>
                      </a:endParaRPr>
                    </a:p>
                    <a:p>
                      <a:pPr marL="342900" lvl="0" indent="-342900" algn="just">
                        <a:lnSpc>
                          <a:spcPct val="100000"/>
                        </a:lnSpc>
                        <a:spcBef>
                          <a:spcPts val="0"/>
                        </a:spcBef>
                        <a:spcAft>
                          <a:spcPts val="0"/>
                        </a:spcAft>
                        <a:buFont typeface="Symbol"/>
                        <a:buChar char=""/>
                      </a:pPr>
                      <a:r>
                        <a:rPr lang="en-US" sz="1400" dirty="0">
                          <a:effectLst/>
                        </a:rPr>
                        <a:t>Increased shoreline erosion</a:t>
                      </a:r>
                      <a:endParaRPr lang="en-CA" sz="1400" dirty="0">
                        <a:effectLst/>
                      </a:endParaRPr>
                    </a:p>
                    <a:p>
                      <a:pPr marL="342900" lvl="0" indent="-342900" algn="just">
                        <a:lnSpc>
                          <a:spcPct val="100000"/>
                        </a:lnSpc>
                        <a:spcAft>
                          <a:spcPts val="0"/>
                        </a:spcAft>
                        <a:buFont typeface="Symbol"/>
                        <a:buChar char=""/>
                      </a:pPr>
                      <a:r>
                        <a:rPr lang="en-US" sz="1400" dirty="0">
                          <a:effectLst/>
                        </a:rPr>
                        <a:t>Widespread changes in the location, numbers and quality of plants and animals (e.g.,):</a:t>
                      </a:r>
                      <a:endParaRPr lang="en-CA" sz="1400" dirty="0">
                        <a:effectLst/>
                      </a:endParaRPr>
                    </a:p>
                    <a:p>
                      <a:pPr marL="742950" lvl="1" indent="-285750" algn="just">
                        <a:lnSpc>
                          <a:spcPct val="100000"/>
                        </a:lnSpc>
                        <a:spcAft>
                          <a:spcPts val="0"/>
                        </a:spcAft>
                        <a:buFont typeface="Courier New"/>
                        <a:buChar char="o"/>
                      </a:pPr>
                      <a:r>
                        <a:rPr lang="en-US" sz="1400" dirty="0">
                          <a:effectLst/>
                        </a:rPr>
                        <a:t>Permanent and seasonal movement of marine fishery resources</a:t>
                      </a:r>
                      <a:endParaRPr lang="en-CA" sz="1400" dirty="0">
                        <a:effectLst/>
                      </a:endParaRPr>
                    </a:p>
                    <a:p>
                      <a:pPr marL="742950" lvl="1" indent="-285750" algn="just">
                        <a:lnSpc>
                          <a:spcPct val="100000"/>
                        </a:lnSpc>
                        <a:spcAft>
                          <a:spcPts val="0"/>
                        </a:spcAft>
                        <a:buFont typeface="Courier New"/>
                        <a:buChar char="o"/>
                      </a:pPr>
                      <a:r>
                        <a:rPr lang="en-US" sz="1400" dirty="0">
                          <a:effectLst/>
                        </a:rPr>
                        <a:t>Changes in species’ community structure</a:t>
                      </a:r>
                      <a:endParaRPr lang="en-CA" sz="1400" dirty="0">
                        <a:effectLst/>
                      </a:endParaRPr>
                    </a:p>
                    <a:p>
                      <a:pPr marL="742950" lvl="1" indent="-285750" algn="just">
                        <a:lnSpc>
                          <a:spcPct val="100000"/>
                        </a:lnSpc>
                        <a:spcAft>
                          <a:spcPts val="0"/>
                        </a:spcAft>
                        <a:buFont typeface="Courier New"/>
                        <a:buChar char="o"/>
                      </a:pPr>
                      <a:r>
                        <a:rPr lang="en-US" sz="1400" dirty="0">
                          <a:effectLst/>
                        </a:rPr>
                        <a:t>Reduced productivity of most marine organisms and ecosystems</a:t>
                      </a:r>
                      <a:endParaRPr lang="en-CA" sz="1400" dirty="0">
                        <a:effectLst/>
                      </a:endParaRPr>
                    </a:p>
                    <a:p>
                      <a:pPr marL="742950" lvl="1" indent="-285750" algn="just">
                        <a:lnSpc>
                          <a:spcPct val="100000"/>
                        </a:lnSpc>
                        <a:spcAft>
                          <a:spcPts val="0"/>
                        </a:spcAft>
                        <a:buFont typeface="Courier New"/>
                        <a:buChar char="o"/>
                      </a:pPr>
                      <a:r>
                        <a:rPr lang="en-US" sz="1400" dirty="0">
                          <a:effectLst/>
                        </a:rPr>
                        <a:t>Reduced fish size</a:t>
                      </a:r>
                      <a:endParaRPr lang="en-CA" sz="1400" dirty="0">
                        <a:effectLst/>
                      </a:endParaRPr>
                    </a:p>
                    <a:p>
                      <a:pPr marL="742950" lvl="1" indent="-285750" algn="just">
                        <a:lnSpc>
                          <a:spcPct val="100000"/>
                        </a:lnSpc>
                        <a:spcAft>
                          <a:spcPts val="0"/>
                        </a:spcAft>
                        <a:buFont typeface="Courier New"/>
                        <a:buChar char="o"/>
                      </a:pPr>
                      <a:r>
                        <a:rPr lang="en-US" sz="1400" dirty="0">
                          <a:effectLst/>
                        </a:rPr>
                        <a:t>Reduced coral reef health and effectiveness in attenuating wave action</a:t>
                      </a:r>
                      <a:endParaRPr lang="en-CA" sz="1400" dirty="0">
                        <a:effectLst/>
                      </a:endParaRPr>
                    </a:p>
                    <a:p>
                      <a:pPr marL="742950" lvl="1" indent="-285750" algn="just">
                        <a:lnSpc>
                          <a:spcPct val="100000"/>
                        </a:lnSpc>
                        <a:spcAft>
                          <a:spcPts val="0"/>
                        </a:spcAft>
                        <a:buFont typeface="Courier New"/>
                        <a:buChar char="o"/>
                      </a:pPr>
                      <a:r>
                        <a:rPr lang="en-US" sz="1400" dirty="0">
                          <a:effectLst/>
                        </a:rPr>
                        <a:t>Collapse of the Mesoamerican barrier reef system by mid-century</a:t>
                      </a:r>
                      <a:endParaRPr lang="en-CA" sz="1400" dirty="0">
                        <a:effectLst/>
                      </a:endParaRPr>
                    </a:p>
                    <a:p>
                      <a:pPr marL="742950" lvl="1" indent="-285750" algn="just">
                        <a:lnSpc>
                          <a:spcPct val="100000"/>
                        </a:lnSpc>
                        <a:spcAft>
                          <a:spcPts val="0"/>
                        </a:spcAft>
                        <a:buFont typeface="Courier New"/>
                        <a:buChar char="o"/>
                      </a:pPr>
                      <a:r>
                        <a:rPr lang="en-US" sz="1400" dirty="0">
                          <a:effectLst/>
                        </a:rPr>
                        <a:t>Increased incidence of marine diseases</a:t>
                      </a:r>
                      <a:endParaRPr lang="en-CA" sz="1400" dirty="0">
                        <a:effectLst/>
                      </a:endParaRPr>
                    </a:p>
                    <a:p>
                      <a:pPr marL="742950" lvl="1" indent="-285750" algn="just">
                        <a:lnSpc>
                          <a:spcPct val="100000"/>
                        </a:lnSpc>
                        <a:spcAft>
                          <a:spcPts val="0"/>
                        </a:spcAft>
                        <a:buFont typeface="Courier New"/>
                        <a:buChar char="o"/>
                      </a:pPr>
                      <a:r>
                        <a:rPr lang="en-US" sz="1400" dirty="0">
                          <a:effectLst/>
                        </a:rPr>
                        <a:t>Shoreward retreat of mangroves, where topography and development allow</a:t>
                      </a:r>
                      <a:endParaRPr lang="en-CA" sz="1400" dirty="0">
                        <a:effectLst/>
                      </a:endParaRPr>
                    </a:p>
                    <a:p>
                      <a:pPr marL="742950" lvl="1" indent="-285750" algn="just">
                        <a:lnSpc>
                          <a:spcPct val="100000"/>
                        </a:lnSpc>
                        <a:spcAft>
                          <a:spcPts val="0"/>
                        </a:spcAft>
                        <a:buFont typeface="Courier New"/>
                        <a:buChar char="o"/>
                      </a:pPr>
                      <a:r>
                        <a:rPr lang="en-US" sz="1400" dirty="0">
                          <a:effectLst/>
                        </a:rPr>
                        <a:t>Drowning of seagrass beds</a:t>
                      </a:r>
                      <a:endParaRPr lang="en-CA" sz="1400" dirty="0">
                        <a:effectLst/>
                      </a:endParaRPr>
                    </a:p>
                    <a:p>
                      <a:pPr marL="742950" lvl="1" indent="-285750" algn="just">
                        <a:lnSpc>
                          <a:spcPct val="100000"/>
                        </a:lnSpc>
                        <a:spcAft>
                          <a:spcPts val="0"/>
                        </a:spcAft>
                        <a:buFont typeface="Courier New"/>
                        <a:buChar char="o"/>
                      </a:pPr>
                      <a:r>
                        <a:rPr lang="en-US" sz="1400" dirty="0">
                          <a:effectLst/>
                        </a:rPr>
                        <a:t>Increased production of the neurotoxin </a:t>
                      </a:r>
                      <a:r>
                        <a:rPr lang="en-US" sz="1400" dirty="0" err="1">
                          <a:effectLst/>
                        </a:rPr>
                        <a:t>ciguatoxin</a:t>
                      </a:r>
                      <a:endParaRPr lang="en-CA" sz="1400" dirty="0">
                        <a:solidFill>
                          <a:srgbClr val="333333"/>
                        </a:solidFill>
                        <a:effectLst/>
                        <a:latin typeface="Calibri"/>
                        <a:ea typeface="Times New Roman"/>
                        <a:cs typeface="Times New Roman"/>
                      </a:endParaRPr>
                    </a:p>
                  </a:txBody>
                  <a:tcPr marL="66266" marR="66266" marT="0" marB="0"/>
                </a:tc>
              </a:tr>
            </a:tbl>
          </a:graphicData>
        </a:graphic>
      </p:graphicFrame>
      <p:sp>
        <p:nvSpPr>
          <p:cNvPr id="4" name="Rectangle 3"/>
          <p:cNvSpPr/>
          <p:nvPr/>
        </p:nvSpPr>
        <p:spPr>
          <a:xfrm>
            <a:off x="0" y="6021288"/>
            <a:ext cx="9036496" cy="523220"/>
          </a:xfrm>
          <a:prstGeom prst="rect">
            <a:avLst/>
          </a:prstGeom>
        </p:spPr>
        <p:txBody>
          <a:bodyPr wrap="square">
            <a:spAutoFit/>
          </a:bodyPr>
          <a:lstStyle/>
          <a:p>
            <a:r>
              <a:rPr lang="en-US" sz="1400" dirty="0"/>
              <a:t>Examples of physical and ecological impacts of a changing climate in the Caribbean marine environment (Source: </a:t>
            </a:r>
            <a:r>
              <a:rPr lang="en-US" sz="1400" dirty="0" err="1"/>
              <a:t>Monnereau</a:t>
            </a:r>
            <a:r>
              <a:rPr lang="en-US" sz="1400" dirty="0"/>
              <a:t> and </a:t>
            </a:r>
            <a:r>
              <a:rPr lang="en-US" sz="1400" dirty="0" err="1"/>
              <a:t>Oxenford</a:t>
            </a:r>
            <a:r>
              <a:rPr lang="en-US" sz="1400" dirty="0"/>
              <a:t>, 2017)</a:t>
            </a:r>
            <a:endParaRPr lang="en-CA" sz="1400" dirty="0"/>
          </a:p>
        </p:txBody>
      </p:sp>
    </p:spTree>
    <p:extLst>
      <p:ext uri="{BB962C8B-B14F-4D97-AF65-F5344CB8AC3E}">
        <p14:creationId xmlns:p14="http://schemas.microsoft.com/office/powerpoint/2010/main" val="3610902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437374"/>
            <a:ext cx="4038600" cy="2851615"/>
          </a:xfrm>
        </p:spPr>
      </p:pic>
      <p:sp>
        <p:nvSpPr>
          <p:cNvPr id="4" name="Content Placeholder 3"/>
          <p:cNvSpPr>
            <a:spLocks noGrp="1"/>
          </p:cNvSpPr>
          <p:nvPr>
            <p:ph sz="half" idx="2"/>
          </p:nvPr>
        </p:nvSpPr>
        <p:spPr>
          <a:xfrm>
            <a:off x="4648200" y="1844824"/>
            <a:ext cx="4038600" cy="4752528"/>
          </a:xfrm>
        </p:spPr>
        <p:txBody>
          <a:bodyPr>
            <a:normAutofit fontScale="77500" lnSpcReduction="20000"/>
          </a:bodyPr>
          <a:lstStyle/>
          <a:p>
            <a:pPr marL="0" indent="0">
              <a:buNone/>
            </a:pPr>
            <a:r>
              <a:rPr lang="en-CA" b="1" dirty="0" smtClean="0"/>
              <a:t>Dr Richard Boyd</a:t>
            </a:r>
            <a:endParaRPr lang="en-CA" dirty="0" smtClean="0"/>
          </a:p>
          <a:p>
            <a:pPr marL="0" indent="0">
              <a:buNone/>
            </a:pPr>
            <a:r>
              <a:rPr lang="en-CA" dirty="0" smtClean="0"/>
              <a:t>Economist </a:t>
            </a:r>
            <a:r>
              <a:rPr lang="en-CA" dirty="0"/>
              <a:t>with 20 years of experience working on climate change </a:t>
            </a:r>
            <a:r>
              <a:rPr lang="en-CA" dirty="0" smtClean="0"/>
              <a:t>&amp; economics issues </a:t>
            </a:r>
            <a:r>
              <a:rPr lang="en-CA" dirty="0"/>
              <a:t>in Canada, Europe, Asia and Africa, for municipal, state and national governments, banks, insurers, development agencies, and the private sector. </a:t>
            </a:r>
            <a:endParaRPr lang="en-CA" dirty="0" smtClean="0"/>
          </a:p>
          <a:p>
            <a:pPr marL="0" indent="0">
              <a:buNone/>
            </a:pPr>
            <a:endParaRPr lang="en-CA" dirty="0"/>
          </a:p>
          <a:p>
            <a:pPr marL="0" indent="0">
              <a:buNone/>
            </a:pPr>
            <a:r>
              <a:rPr lang="en-CA" dirty="0" smtClean="0"/>
              <a:t>Specializes in economic </a:t>
            </a:r>
            <a:r>
              <a:rPr lang="en-CA" dirty="0"/>
              <a:t>analysis and implementation of cost-effective </a:t>
            </a:r>
            <a:r>
              <a:rPr lang="en-CA" dirty="0" smtClean="0"/>
              <a:t>adaptation actions</a:t>
            </a:r>
            <a:r>
              <a:rPr lang="en-CA" dirty="0"/>
              <a:t>.</a:t>
            </a:r>
          </a:p>
        </p:txBody>
      </p:sp>
      <p:sp>
        <p:nvSpPr>
          <p:cNvPr id="5" name="Slide Number Placeholder 4"/>
          <p:cNvSpPr>
            <a:spLocks noGrp="1"/>
          </p:cNvSpPr>
          <p:nvPr>
            <p:ph type="sldNum" sz="quarter" idx="12"/>
          </p:nvPr>
        </p:nvSpPr>
        <p:spPr/>
        <p:txBody>
          <a:bodyPr/>
          <a:lstStyle/>
          <a:p>
            <a:fld id="{4E84DFA6-B9FC-47E1-B198-4DE9904B7EAD}" type="slidenum">
              <a:rPr lang="en-CA" smtClean="0"/>
              <a:t>4</a:t>
            </a:fld>
            <a:endParaRPr lang="en-CA"/>
          </a:p>
        </p:txBody>
      </p:sp>
      <p:sp>
        <p:nvSpPr>
          <p:cNvPr id="7" name="Title 1"/>
          <p:cNvSpPr>
            <a:spLocks noGrp="1"/>
          </p:cNvSpPr>
          <p:nvPr>
            <p:ph type="title"/>
          </p:nvPr>
        </p:nvSpPr>
        <p:spPr>
          <a:xfrm>
            <a:off x="457200" y="274638"/>
            <a:ext cx="8229600" cy="1143000"/>
          </a:xfrm>
        </p:spPr>
        <p:txBody>
          <a:bodyPr>
            <a:normAutofit fontScale="90000"/>
          </a:bodyPr>
          <a:lstStyle/>
          <a:p>
            <a:r>
              <a:rPr lang="en-CA" dirty="0" smtClean="0"/>
              <a:t>Climate change &amp; socio-economic impact pathways in fisheries</a:t>
            </a:r>
            <a:endParaRPr lang="en-CA" dirty="0"/>
          </a:p>
        </p:txBody>
      </p:sp>
    </p:spTree>
    <p:extLst>
      <p:ext uri="{BB962C8B-B14F-4D97-AF65-F5344CB8AC3E}">
        <p14:creationId xmlns:p14="http://schemas.microsoft.com/office/powerpoint/2010/main" val="1466919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Climate change &amp; socio-economic impact pathways in fisheries</a:t>
            </a:r>
            <a:endParaRPr lang="en-CA"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CA" dirty="0" smtClean="0"/>
              <a:t>Specify </a:t>
            </a:r>
            <a:r>
              <a:rPr lang="en-CA" dirty="0"/>
              <a:t>and </a:t>
            </a:r>
            <a:r>
              <a:rPr lang="en-CA" dirty="0" smtClean="0"/>
              <a:t>understand </a:t>
            </a:r>
            <a:r>
              <a:rPr lang="en-CA" dirty="0"/>
              <a:t>the </a:t>
            </a:r>
            <a:r>
              <a:rPr lang="en-CA" dirty="0" smtClean="0"/>
              <a:t>goal</a:t>
            </a:r>
          </a:p>
          <a:p>
            <a:pPr marL="514350" indent="-514350">
              <a:buFont typeface="+mj-lt"/>
              <a:buAutoNum type="arabicPeriod"/>
            </a:pPr>
            <a:endParaRPr lang="en-CA" dirty="0"/>
          </a:p>
          <a:p>
            <a:pPr marL="514350" indent="-514350">
              <a:buFont typeface="+mj-lt"/>
              <a:buAutoNum type="arabicPeriod"/>
            </a:pPr>
            <a:r>
              <a:rPr lang="en-CA" dirty="0" smtClean="0"/>
              <a:t>Identify </a:t>
            </a:r>
            <a:r>
              <a:rPr lang="en-CA" dirty="0"/>
              <a:t>bounds of the systems of </a:t>
            </a:r>
            <a:r>
              <a:rPr lang="en-CA" dirty="0" smtClean="0"/>
              <a:t>interest [20 mins]</a:t>
            </a:r>
          </a:p>
          <a:p>
            <a:pPr lvl="1"/>
            <a:r>
              <a:rPr lang="en-CA" dirty="0" smtClean="0"/>
              <a:t>Links in the fish chain</a:t>
            </a:r>
          </a:p>
          <a:p>
            <a:pPr lvl="1"/>
            <a:endParaRPr lang="en-CA" dirty="0"/>
          </a:p>
          <a:p>
            <a:pPr marL="514350" indent="-514350">
              <a:buFont typeface="+mj-lt"/>
              <a:buAutoNum type="arabicPeriod"/>
            </a:pPr>
            <a:r>
              <a:rPr lang="en-CA" dirty="0" smtClean="0"/>
              <a:t>Identify </a:t>
            </a:r>
            <a:r>
              <a:rPr lang="en-CA" dirty="0"/>
              <a:t>key </a:t>
            </a:r>
            <a:r>
              <a:rPr lang="en-CA" dirty="0" smtClean="0"/>
              <a:t>components </a:t>
            </a:r>
            <a:r>
              <a:rPr lang="en-CA" dirty="0"/>
              <a:t>and </a:t>
            </a:r>
            <a:r>
              <a:rPr lang="en-CA" dirty="0" smtClean="0"/>
              <a:t>interactions [30 mins</a:t>
            </a:r>
            <a:r>
              <a:rPr lang="en-CA" dirty="0" smtClean="0"/>
              <a:t>]</a:t>
            </a:r>
            <a:endParaRPr lang="en-CA" b="1" dirty="0" smtClean="0"/>
          </a:p>
          <a:p>
            <a:pPr lvl="1"/>
            <a:r>
              <a:rPr lang="en-CA" dirty="0" smtClean="0"/>
              <a:t>Supporting assets and human resources</a:t>
            </a:r>
            <a:endParaRPr lang="en-CA" dirty="0"/>
          </a:p>
          <a:p>
            <a:endParaRPr lang="en-CA" dirty="0"/>
          </a:p>
          <a:p>
            <a:pPr marL="514350" indent="-514350">
              <a:buFont typeface="+mj-lt"/>
              <a:buAutoNum type="arabicPeriod" startAt="4"/>
            </a:pPr>
            <a:r>
              <a:rPr lang="en-CA" dirty="0"/>
              <a:t>Describe relationships of stressors with </a:t>
            </a:r>
            <a:r>
              <a:rPr lang="en-CA" dirty="0" smtClean="0"/>
              <a:t>key components [45 mins]</a:t>
            </a:r>
          </a:p>
          <a:p>
            <a:pPr lvl="1"/>
            <a:r>
              <a:rPr lang="en-CA" dirty="0" smtClean="0"/>
              <a:t>Climate stressors (4) </a:t>
            </a:r>
            <a:r>
              <a:rPr lang="en-CA" dirty="0" smtClean="0">
                <a:sym typeface="Wingdings" panose="05000000000000000000" pitchFamily="2" charset="2"/>
              </a:rPr>
              <a:t> physical impact  economic and social consequences</a:t>
            </a:r>
            <a:endParaRPr lang="en-CA" dirty="0" smtClean="0"/>
          </a:p>
          <a:p>
            <a:pPr lvl="1"/>
            <a:r>
              <a:rPr lang="en-CA" dirty="0"/>
              <a:t>N</a:t>
            </a:r>
            <a:r>
              <a:rPr lang="en-CA" dirty="0" smtClean="0"/>
              <a:t>on-climate stressors</a:t>
            </a:r>
            <a:endParaRPr lang="en-CA" dirty="0"/>
          </a:p>
          <a:p>
            <a:endParaRPr lang="en-CA" dirty="0"/>
          </a:p>
          <a:p>
            <a:pPr marL="514350" indent="-514350">
              <a:buFont typeface="+mj-lt"/>
              <a:buAutoNum type="arabicPeriod" startAt="5"/>
            </a:pPr>
            <a:r>
              <a:rPr lang="en-CA" dirty="0"/>
              <a:t>Identify </a:t>
            </a:r>
            <a:r>
              <a:rPr lang="en-CA" dirty="0" smtClean="0"/>
              <a:t>priority pathways of impact and indicators [25 mins]</a:t>
            </a:r>
          </a:p>
          <a:p>
            <a:pPr marL="514350" indent="-514350">
              <a:buFont typeface="+mj-lt"/>
              <a:buAutoNum type="arabicPeriod" startAt="5"/>
            </a:pPr>
            <a:endParaRPr lang="en-CA" dirty="0" smtClean="0"/>
          </a:p>
          <a:p>
            <a:pPr marL="514350" indent="-514350">
              <a:buFont typeface="+mj-lt"/>
              <a:buAutoNum type="arabicPeriod" startAt="5"/>
            </a:pPr>
            <a:r>
              <a:rPr lang="en-CA" dirty="0" smtClean="0"/>
              <a:t>Report to plenary, identify important country-specific differences [30 mins]</a:t>
            </a:r>
            <a:endParaRPr lang="en-CA" dirty="0"/>
          </a:p>
        </p:txBody>
      </p:sp>
      <p:sp>
        <p:nvSpPr>
          <p:cNvPr id="4" name="Slide Number Placeholder 3"/>
          <p:cNvSpPr>
            <a:spLocks noGrp="1"/>
          </p:cNvSpPr>
          <p:nvPr>
            <p:ph type="sldNum" sz="quarter" idx="12"/>
          </p:nvPr>
        </p:nvSpPr>
        <p:spPr/>
        <p:txBody>
          <a:bodyPr/>
          <a:lstStyle/>
          <a:p>
            <a:fld id="{4E84DFA6-B9FC-47E1-B198-4DE9904B7EAD}" type="slidenum">
              <a:rPr lang="en-CA" smtClean="0"/>
              <a:t>5</a:t>
            </a:fld>
            <a:endParaRPr lang="en-CA"/>
          </a:p>
        </p:txBody>
      </p:sp>
    </p:spTree>
    <p:extLst>
      <p:ext uri="{BB962C8B-B14F-4D97-AF65-F5344CB8AC3E}">
        <p14:creationId xmlns:p14="http://schemas.microsoft.com/office/powerpoint/2010/main" val="3449479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1. Specifying and understanding the goal</a:t>
            </a:r>
          </a:p>
        </p:txBody>
      </p:sp>
      <p:sp>
        <p:nvSpPr>
          <p:cNvPr id="3" name="Content Placeholder 2"/>
          <p:cNvSpPr>
            <a:spLocks noGrp="1"/>
          </p:cNvSpPr>
          <p:nvPr>
            <p:ph idx="1"/>
          </p:nvPr>
        </p:nvSpPr>
        <p:spPr/>
        <p:txBody>
          <a:bodyPr/>
          <a:lstStyle/>
          <a:p>
            <a:r>
              <a:rPr lang="en-CA" dirty="0"/>
              <a:t>Identify the likely </a:t>
            </a:r>
            <a:r>
              <a:rPr lang="en-CA" dirty="0" smtClean="0"/>
              <a:t>social and economic impacts of climate change on the fisheries sector: </a:t>
            </a:r>
            <a:endParaRPr lang="en-CA" dirty="0"/>
          </a:p>
          <a:p>
            <a:pPr lvl="1"/>
            <a:r>
              <a:rPr lang="en-CA" dirty="0"/>
              <a:t>Reef-seagrass-mangrove </a:t>
            </a:r>
            <a:r>
              <a:rPr lang="en-CA" dirty="0" smtClean="0"/>
              <a:t>fisheries </a:t>
            </a:r>
            <a:endParaRPr lang="en-CA" dirty="0"/>
          </a:p>
          <a:p>
            <a:pPr lvl="1"/>
            <a:r>
              <a:rPr lang="en-CA" dirty="0"/>
              <a:t>Pelagic </a:t>
            </a:r>
            <a:r>
              <a:rPr lang="en-CA" dirty="0" smtClean="0"/>
              <a:t>fisheries</a:t>
            </a:r>
            <a:endParaRPr lang="en-CA" dirty="0"/>
          </a:p>
          <a:p>
            <a:endParaRPr lang="en-CA" dirty="0"/>
          </a:p>
        </p:txBody>
      </p:sp>
      <p:sp>
        <p:nvSpPr>
          <p:cNvPr id="4" name="Slide Number Placeholder 3"/>
          <p:cNvSpPr>
            <a:spLocks noGrp="1"/>
          </p:cNvSpPr>
          <p:nvPr>
            <p:ph type="sldNum" sz="quarter" idx="12"/>
          </p:nvPr>
        </p:nvSpPr>
        <p:spPr/>
        <p:txBody>
          <a:bodyPr/>
          <a:lstStyle/>
          <a:p>
            <a:fld id="{4E84DFA6-B9FC-47E1-B198-4DE9904B7EAD}" type="slidenum">
              <a:rPr lang="en-CA" smtClean="0"/>
              <a:t>6</a:t>
            </a:fld>
            <a:endParaRPr lang="en-CA"/>
          </a:p>
        </p:txBody>
      </p:sp>
    </p:spTree>
    <p:extLst>
      <p:ext uri="{BB962C8B-B14F-4D97-AF65-F5344CB8AC3E}">
        <p14:creationId xmlns:p14="http://schemas.microsoft.com/office/powerpoint/2010/main" val="160101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 Identify </a:t>
            </a:r>
            <a:r>
              <a:rPr lang="en-CA" dirty="0"/>
              <a:t>bounds of the systems of interest</a:t>
            </a:r>
          </a:p>
        </p:txBody>
      </p:sp>
      <p:sp>
        <p:nvSpPr>
          <p:cNvPr id="3" name="Content Placeholder 2"/>
          <p:cNvSpPr>
            <a:spLocks noGrp="1"/>
          </p:cNvSpPr>
          <p:nvPr>
            <p:ph idx="1"/>
          </p:nvPr>
        </p:nvSpPr>
        <p:spPr/>
        <p:txBody>
          <a:bodyPr/>
          <a:lstStyle/>
          <a:p>
            <a:r>
              <a:rPr lang="en-CA" dirty="0" smtClean="0"/>
              <a:t>Links in the fish and marine resource </a:t>
            </a:r>
            <a:r>
              <a:rPr lang="en-CA" dirty="0" smtClean="0"/>
              <a:t>chain</a:t>
            </a:r>
          </a:p>
          <a:p>
            <a:pPr lvl="1"/>
            <a:r>
              <a:rPr lang="en-CA" dirty="0" smtClean="0"/>
              <a:t>Activities and actors</a:t>
            </a:r>
            <a:endParaRPr lang="en-CA" dirty="0"/>
          </a:p>
        </p:txBody>
      </p:sp>
      <p:sp>
        <p:nvSpPr>
          <p:cNvPr id="4" name="Slide Number Placeholder 3"/>
          <p:cNvSpPr>
            <a:spLocks noGrp="1"/>
          </p:cNvSpPr>
          <p:nvPr>
            <p:ph type="sldNum" sz="quarter" idx="12"/>
          </p:nvPr>
        </p:nvSpPr>
        <p:spPr/>
        <p:txBody>
          <a:bodyPr/>
          <a:lstStyle/>
          <a:p>
            <a:fld id="{4E84DFA6-B9FC-47E1-B198-4DE9904B7EAD}" type="slidenum">
              <a:rPr lang="en-CA" smtClean="0"/>
              <a:t>7</a:t>
            </a:fld>
            <a:endParaRPr lang="en-CA"/>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20691"/>
            <a:ext cx="8703352" cy="239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62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3. </a:t>
            </a:r>
            <a:r>
              <a:rPr lang="en-CA" dirty="0"/>
              <a:t>Identify key components and </a:t>
            </a:r>
            <a:r>
              <a:rPr lang="en-CA" dirty="0" smtClean="0"/>
              <a:t>interactions </a:t>
            </a:r>
            <a:endParaRPr lang="en-CA" dirty="0"/>
          </a:p>
        </p:txBody>
      </p:sp>
      <p:sp>
        <p:nvSpPr>
          <p:cNvPr id="4" name="Slide Number Placeholder 3"/>
          <p:cNvSpPr>
            <a:spLocks noGrp="1"/>
          </p:cNvSpPr>
          <p:nvPr>
            <p:ph type="sldNum" sz="quarter" idx="12"/>
          </p:nvPr>
        </p:nvSpPr>
        <p:spPr/>
        <p:txBody>
          <a:bodyPr/>
          <a:lstStyle/>
          <a:p>
            <a:fld id="{4E84DFA6-B9FC-47E1-B198-4DE9904B7EAD}" type="slidenum">
              <a:rPr lang="en-CA" smtClean="0"/>
              <a:t>8</a:t>
            </a:fld>
            <a:endParaRPr lang="en-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86" y="2348880"/>
            <a:ext cx="8955236" cy="342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61486" y="2060848"/>
            <a:ext cx="9091034" cy="11521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504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4. Describe </a:t>
            </a:r>
            <a:r>
              <a:rPr lang="en-CA" dirty="0"/>
              <a:t>relationships of stressors with key </a:t>
            </a:r>
            <a:r>
              <a:rPr lang="en-CA" dirty="0" smtClean="0"/>
              <a:t>components</a:t>
            </a:r>
            <a:endParaRPr lang="en-CA" dirty="0"/>
          </a:p>
        </p:txBody>
      </p:sp>
      <p:sp>
        <p:nvSpPr>
          <p:cNvPr id="5" name="Content Placeholder 4"/>
          <p:cNvSpPr>
            <a:spLocks noGrp="1"/>
          </p:cNvSpPr>
          <p:nvPr>
            <p:ph idx="1"/>
          </p:nvPr>
        </p:nvSpPr>
        <p:spPr>
          <a:xfrm>
            <a:off x="457200" y="1600201"/>
            <a:ext cx="8229600" cy="892696"/>
          </a:xfrm>
        </p:spPr>
        <p:txBody>
          <a:bodyPr>
            <a:normAutofit fontScale="62500" lnSpcReduction="20000"/>
          </a:bodyPr>
          <a:lstStyle/>
          <a:p>
            <a:r>
              <a:rPr lang="en-CA" dirty="0" smtClean="0"/>
              <a:t>Physical &amp; environmental changes (due to CC/CV)</a:t>
            </a:r>
          </a:p>
          <a:p>
            <a:r>
              <a:rPr lang="en-CA" dirty="0" smtClean="0"/>
              <a:t>Economic and social consequences of these changes (+/- or neutral)</a:t>
            </a:r>
            <a:endParaRPr lang="en-CA" dirty="0"/>
          </a:p>
        </p:txBody>
      </p:sp>
      <p:sp>
        <p:nvSpPr>
          <p:cNvPr id="4" name="Slide Number Placeholder 3"/>
          <p:cNvSpPr>
            <a:spLocks noGrp="1"/>
          </p:cNvSpPr>
          <p:nvPr>
            <p:ph type="sldNum" sz="quarter" idx="12"/>
          </p:nvPr>
        </p:nvSpPr>
        <p:spPr/>
        <p:txBody>
          <a:bodyPr/>
          <a:lstStyle/>
          <a:p>
            <a:fld id="{4E84DFA6-B9FC-47E1-B198-4DE9904B7EAD}" type="slidenum">
              <a:rPr lang="en-CA" smtClean="0"/>
              <a:t>9</a:t>
            </a:fld>
            <a:endParaRPr lang="en-C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36" y="2636912"/>
            <a:ext cx="8783132" cy="3993806"/>
          </a:xfrm>
          <a:prstGeom prst="rect">
            <a:avLst/>
          </a:prstGeom>
          <a:solidFill>
            <a:schemeClr val="bg1"/>
          </a:solidFill>
          <a:ln>
            <a:noFill/>
          </a:ln>
          <a:effectLst/>
        </p:spPr>
      </p:pic>
    </p:spTree>
    <p:extLst>
      <p:ext uri="{BB962C8B-B14F-4D97-AF65-F5344CB8AC3E}">
        <p14:creationId xmlns:p14="http://schemas.microsoft.com/office/powerpoint/2010/main" val="1844975386"/>
      </p:ext>
    </p:extLst>
  </p:cSld>
  <p:clrMapOvr>
    <a:masterClrMapping/>
  </p:clrMapOvr>
</p:sld>
</file>

<file path=ppt/theme/theme1.xml><?xml version="1.0" encoding="utf-8"?>
<a:theme xmlns:a="http://schemas.openxmlformats.org/drawingml/2006/main" name="Office Theme">
  <a:themeElements>
    <a:clrScheme name="ESSA">
      <a:dk1>
        <a:srgbClr val="333333"/>
      </a:dk1>
      <a:lt1>
        <a:srgbClr val="FFFFFF"/>
      </a:lt1>
      <a:dk2>
        <a:srgbClr val="003333"/>
      </a:dk2>
      <a:lt2>
        <a:srgbClr val="CCCCCC"/>
      </a:lt2>
      <a:accent1>
        <a:srgbClr val="006666"/>
      </a:accent1>
      <a:accent2>
        <a:srgbClr val="067D94"/>
      </a:accent2>
      <a:accent3>
        <a:srgbClr val="B8DD51"/>
      </a:accent3>
      <a:accent4>
        <a:srgbClr val="7030A0"/>
      </a:accent4>
      <a:accent5>
        <a:srgbClr val="0099CC"/>
      </a:accent5>
      <a:accent6>
        <a:srgbClr val="05E0DB"/>
      </a:accent6>
      <a:hlink>
        <a:srgbClr val="008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705</Words>
  <Application>Microsoft Office PowerPoint</Application>
  <PresentationFormat>On-screen Show (4:3)</PresentationFormat>
  <Paragraphs>93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Mapping the pathways of climate change and fisheries-sector related socio-economic impacts</vt:lpstr>
      <vt:lpstr>PowerPoint Presentation</vt:lpstr>
      <vt:lpstr>PowerPoint Presentation</vt:lpstr>
      <vt:lpstr>Climate change &amp; socio-economic impact pathways in fisheries</vt:lpstr>
      <vt:lpstr>Climate change &amp; socio-economic impact pathways in fisheries</vt:lpstr>
      <vt:lpstr>1. Specifying and understanding the goal</vt:lpstr>
      <vt:lpstr>2. Identify bounds of the systems of interest</vt:lpstr>
      <vt:lpstr>3. Identify key components and interactions </vt:lpstr>
      <vt:lpstr>4. Describe relationships of stressors with key components</vt:lpstr>
      <vt:lpstr>Climate influences</vt:lpstr>
      <vt:lpstr>5. Identify priority pathways of impact and indicators</vt:lpstr>
      <vt:lpstr>6. Report to 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Jimena Eyzaguirre</cp:lastModifiedBy>
  <cp:revision>103</cp:revision>
  <dcterms:created xsi:type="dcterms:W3CDTF">2016-07-10T11:25:36Z</dcterms:created>
  <dcterms:modified xsi:type="dcterms:W3CDTF">2018-04-26T10:55:05Z</dcterms:modified>
</cp:coreProperties>
</file>