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50"/>
  </p:notesMasterIdLst>
  <p:handoutMasterIdLst>
    <p:handoutMasterId r:id="rId51"/>
  </p:handoutMasterIdLst>
  <p:sldIdLst>
    <p:sldId id="477" r:id="rId2"/>
    <p:sldId id="486" r:id="rId3"/>
    <p:sldId id="487" r:id="rId4"/>
    <p:sldId id="516" r:id="rId5"/>
    <p:sldId id="489" r:id="rId6"/>
    <p:sldId id="490" r:id="rId7"/>
    <p:sldId id="491" r:id="rId8"/>
    <p:sldId id="492" r:id="rId9"/>
    <p:sldId id="493" r:id="rId10"/>
    <p:sldId id="494" r:id="rId11"/>
    <p:sldId id="495" r:id="rId12"/>
    <p:sldId id="498" r:id="rId13"/>
    <p:sldId id="496" r:id="rId14"/>
    <p:sldId id="497" r:id="rId15"/>
    <p:sldId id="500" r:id="rId16"/>
    <p:sldId id="499" r:id="rId17"/>
    <p:sldId id="501" r:id="rId18"/>
    <p:sldId id="502" r:id="rId19"/>
    <p:sldId id="504" r:id="rId20"/>
    <p:sldId id="503" r:id="rId21"/>
    <p:sldId id="505" r:id="rId22"/>
    <p:sldId id="506" r:id="rId23"/>
    <p:sldId id="507" r:id="rId24"/>
    <p:sldId id="508" r:id="rId25"/>
    <p:sldId id="509" r:id="rId26"/>
    <p:sldId id="510" r:id="rId27"/>
    <p:sldId id="512" r:id="rId28"/>
    <p:sldId id="513" r:id="rId29"/>
    <p:sldId id="514" r:id="rId30"/>
    <p:sldId id="517" r:id="rId31"/>
    <p:sldId id="515" r:id="rId32"/>
    <p:sldId id="518" r:id="rId33"/>
    <p:sldId id="520" r:id="rId34"/>
    <p:sldId id="521" r:id="rId35"/>
    <p:sldId id="522" r:id="rId36"/>
    <p:sldId id="523" r:id="rId37"/>
    <p:sldId id="524" r:id="rId38"/>
    <p:sldId id="525" r:id="rId39"/>
    <p:sldId id="526" r:id="rId40"/>
    <p:sldId id="529" r:id="rId41"/>
    <p:sldId id="530" r:id="rId42"/>
    <p:sldId id="531" r:id="rId43"/>
    <p:sldId id="532" r:id="rId44"/>
    <p:sldId id="533" r:id="rId45"/>
    <p:sldId id="534" r:id="rId46"/>
    <p:sldId id="535" r:id="rId47"/>
    <p:sldId id="511" r:id="rId48"/>
    <p:sldId id="483" r:id="rId49"/>
  </p:sldIdLst>
  <p:sldSz cx="9144000" cy="6858000" type="screen4x3"/>
  <p:notesSz cx="6858000" cy="9144000"/>
  <p:embeddedFontLst>
    <p:embeddedFont>
      <p:font typeface="Calibri" panose="020F0502020204030204" pitchFamily="34" charset="0"/>
      <p:regular r:id="rId52"/>
      <p:bold r:id="rId53"/>
      <p:italic r:id="rId54"/>
      <p:boldItalic r:id="rId55"/>
    </p:embeddedFont>
    <p:embeddedFont>
      <p:font typeface="MS PGothic" panose="020B0600070205080204" pitchFamily="34" charset="-128"/>
      <p:regular r:id="rId56"/>
    </p:embeddedFont>
    <p:embeddedFont>
      <p:font typeface="Arial Narrow" panose="020B0606020202030204" pitchFamily="34" charset="0"/>
      <p:regular r:id="rId57"/>
      <p:bold r:id="rId58"/>
      <p:italic r:id="rId59"/>
      <p:boldItalic r:id="rId60"/>
    </p:embeddedFont>
    <p:embeddedFont>
      <p:font typeface="Agency FB" panose="020B0503020202020204" pitchFamily="34" charset="0"/>
      <p:regular r:id="rId61"/>
      <p:bold r:id="rId62"/>
    </p:embeddedFont>
    <p:embeddedFont>
      <p:font typeface="Century Gothic" panose="020B0502020202020204" pitchFamily="34" charset="0"/>
      <p:regular r:id="rId63"/>
      <p:bold r:id="rId64"/>
      <p:italic r:id="rId65"/>
      <p:boldItalic r:id="rId66"/>
    </p:embeddedFont>
  </p:embeddedFontLst>
  <p:defaultTextStyle>
    <a:defPPr>
      <a:defRPr lang="en-US"/>
    </a:defPPr>
    <a:lvl1pPr algn="l" rtl="0" fontAlgn="base">
      <a:spcBef>
        <a:spcPct val="0"/>
      </a:spcBef>
      <a:spcAft>
        <a:spcPct val="0"/>
      </a:spcAft>
      <a:defRPr sz="2400" kern="1200">
        <a:solidFill>
          <a:srgbClr val="000000"/>
        </a:solidFill>
        <a:latin typeface="Calibri" pitchFamily="34" charset="0"/>
        <a:ea typeface="ヒラギノ角ゴ ProN W3" pitchFamily="2" charset="-128"/>
        <a:cs typeface="+mn-cs"/>
        <a:sym typeface="Calibri" pitchFamily="34" charset="0"/>
      </a:defRPr>
    </a:lvl1pPr>
    <a:lvl2pPr marL="457200" algn="l" rtl="0" fontAlgn="base">
      <a:spcBef>
        <a:spcPct val="0"/>
      </a:spcBef>
      <a:spcAft>
        <a:spcPct val="0"/>
      </a:spcAft>
      <a:defRPr sz="2400" kern="1200">
        <a:solidFill>
          <a:srgbClr val="000000"/>
        </a:solidFill>
        <a:latin typeface="Calibri" pitchFamily="34" charset="0"/>
        <a:ea typeface="ヒラギノ角ゴ ProN W3" pitchFamily="2" charset="-128"/>
        <a:cs typeface="+mn-cs"/>
        <a:sym typeface="Calibri" pitchFamily="34" charset="0"/>
      </a:defRPr>
    </a:lvl2pPr>
    <a:lvl3pPr marL="914400" algn="l" rtl="0" fontAlgn="base">
      <a:spcBef>
        <a:spcPct val="0"/>
      </a:spcBef>
      <a:spcAft>
        <a:spcPct val="0"/>
      </a:spcAft>
      <a:defRPr sz="2400" kern="1200">
        <a:solidFill>
          <a:srgbClr val="000000"/>
        </a:solidFill>
        <a:latin typeface="Calibri" pitchFamily="34" charset="0"/>
        <a:ea typeface="ヒラギノ角ゴ ProN W3" pitchFamily="2" charset="-128"/>
        <a:cs typeface="+mn-cs"/>
        <a:sym typeface="Calibri" pitchFamily="34" charset="0"/>
      </a:defRPr>
    </a:lvl3pPr>
    <a:lvl4pPr marL="1371600" algn="l" rtl="0" fontAlgn="base">
      <a:spcBef>
        <a:spcPct val="0"/>
      </a:spcBef>
      <a:spcAft>
        <a:spcPct val="0"/>
      </a:spcAft>
      <a:defRPr sz="2400" kern="1200">
        <a:solidFill>
          <a:srgbClr val="000000"/>
        </a:solidFill>
        <a:latin typeface="Calibri" pitchFamily="34" charset="0"/>
        <a:ea typeface="ヒラギノ角ゴ ProN W3" pitchFamily="2" charset="-128"/>
        <a:cs typeface="+mn-cs"/>
        <a:sym typeface="Calibri" pitchFamily="34" charset="0"/>
      </a:defRPr>
    </a:lvl4pPr>
    <a:lvl5pPr marL="1828800" algn="l" rtl="0" fontAlgn="base">
      <a:spcBef>
        <a:spcPct val="0"/>
      </a:spcBef>
      <a:spcAft>
        <a:spcPct val="0"/>
      </a:spcAft>
      <a:defRPr sz="2400" kern="1200">
        <a:solidFill>
          <a:srgbClr val="000000"/>
        </a:solidFill>
        <a:latin typeface="Calibri" pitchFamily="34" charset="0"/>
        <a:ea typeface="ヒラギノ角ゴ ProN W3" pitchFamily="2" charset="-128"/>
        <a:cs typeface="+mn-cs"/>
        <a:sym typeface="Calibri" pitchFamily="34" charset="0"/>
      </a:defRPr>
    </a:lvl5pPr>
    <a:lvl6pPr marL="2286000" algn="l" defTabSz="914400" rtl="0" eaLnBrk="1" latinLnBrk="0" hangingPunct="1">
      <a:defRPr sz="2400" kern="1200">
        <a:solidFill>
          <a:srgbClr val="000000"/>
        </a:solidFill>
        <a:latin typeface="Calibri" pitchFamily="34" charset="0"/>
        <a:ea typeface="ヒラギノ角ゴ ProN W3" pitchFamily="2" charset="-128"/>
        <a:cs typeface="+mn-cs"/>
        <a:sym typeface="Calibri" pitchFamily="34" charset="0"/>
      </a:defRPr>
    </a:lvl6pPr>
    <a:lvl7pPr marL="2743200" algn="l" defTabSz="914400" rtl="0" eaLnBrk="1" latinLnBrk="0" hangingPunct="1">
      <a:defRPr sz="2400" kern="1200">
        <a:solidFill>
          <a:srgbClr val="000000"/>
        </a:solidFill>
        <a:latin typeface="Calibri" pitchFamily="34" charset="0"/>
        <a:ea typeface="ヒラギノ角ゴ ProN W3" pitchFamily="2" charset="-128"/>
        <a:cs typeface="+mn-cs"/>
        <a:sym typeface="Calibri" pitchFamily="34" charset="0"/>
      </a:defRPr>
    </a:lvl7pPr>
    <a:lvl8pPr marL="3200400" algn="l" defTabSz="914400" rtl="0" eaLnBrk="1" latinLnBrk="0" hangingPunct="1">
      <a:defRPr sz="2400" kern="1200">
        <a:solidFill>
          <a:srgbClr val="000000"/>
        </a:solidFill>
        <a:latin typeface="Calibri" pitchFamily="34" charset="0"/>
        <a:ea typeface="ヒラギノ角ゴ ProN W3" pitchFamily="2" charset="-128"/>
        <a:cs typeface="+mn-cs"/>
        <a:sym typeface="Calibri" pitchFamily="34" charset="0"/>
      </a:defRPr>
    </a:lvl8pPr>
    <a:lvl9pPr marL="3657600" algn="l" defTabSz="914400" rtl="0" eaLnBrk="1" latinLnBrk="0" hangingPunct="1">
      <a:defRPr sz="2400" kern="1200">
        <a:solidFill>
          <a:srgbClr val="000000"/>
        </a:solidFill>
        <a:latin typeface="Calibri" pitchFamily="34" charset="0"/>
        <a:ea typeface="ヒラギノ角ゴ ProN W3" pitchFamily="2" charset="-128"/>
        <a:cs typeface="+mn-cs"/>
        <a:sym typeface="Calibri"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074949"/>
    <a:srgbClr val="00817E"/>
    <a:srgbClr val="006666"/>
    <a:srgbClr val="2684B2"/>
    <a:srgbClr val="E08239"/>
    <a:srgbClr val="E16D31"/>
    <a:srgbClr val="E9E69E"/>
    <a:srgbClr val="EFEB6E"/>
    <a:srgbClr val="B0C7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27" autoAdjust="0"/>
    <p:restoredTop sz="92895" autoAdjust="0"/>
  </p:normalViewPr>
  <p:slideViewPr>
    <p:cSldViewPr>
      <p:cViewPr>
        <p:scale>
          <a:sx n="60" d="100"/>
          <a:sy n="60" d="100"/>
        </p:scale>
        <p:origin x="-1434" y="-264"/>
      </p:cViewPr>
      <p:guideLst>
        <p:guide orient="horz" pos="2160"/>
        <p:guide pos="2880"/>
      </p:guideLst>
    </p:cSldViewPr>
  </p:slideViewPr>
  <p:outlineViewPr>
    <p:cViewPr>
      <p:scale>
        <a:sx n="33" d="100"/>
        <a:sy n="33" d="100"/>
      </p:scale>
      <p:origin x="0" y="1048"/>
    </p:cViewPr>
  </p:outlineViewPr>
  <p:notesTextViewPr>
    <p:cViewPr>
      <p:scale>
        <a:sx n="100" d="100"/>
        <a:sy n="100" d="100"/>
      </p:scale>
      <p:origin x="0" y="0"/>
    </p:cViewPr>
  </p:notesTextViewPr>
  <p:sorterViewPr>
    <p:cViewPr>
      <p:scale>
        <a:sx n="80" d="100"/>
        <a:sy n="80" d="100"/>
      </p:scale>
      <p:origin x="0" y="5660"/>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F9791D1-9675-4400-B6BF-BC9D2098A198}" type="datetimeFigureOut">
              <a:rPr lang="en-US" smtClean="0"/>
              <a:t>9/2/2019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E41F88C-01C9-4E6A-BB09-C8FE52DE2AC2}" type="slidenum">
              <a:rPr lang="en-US" smtClean="0"/>
              <a:t>‹#›</a:t>
            </a:fld>
            <a:endParaRPr lang="en-US"/>
          </a:p>
        </p:txBody>
      </p:sp>
    </p:spTree>
    <p:extLst>
      <p:ext uri="{BB962C8B-B14F-4D97-AF65-F5344CB8AC3E}">
        <p14:creationId xmlns:p14="http://schemas.microsoft.com/office/powerpoint/2010/main" val="31327602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Calibri" charset="0"/>
                <a:ea typeface="ヒラギノ角ゴ ProN W3" charset="0"/>
                <a:cs typeface="ヒラギノ角ゴ ProN W3" charset="0"/>
                <a:sym typeface="Calibri" charset="0"/>
              </a:defRPr>
            </a:lvl1pPr>
          </a:lstStyle>
          <a:p>
            <a:pPr>
              <a:defRPr/>
            </a:pPr>
            <a:endParaRPr lang="en-US"/>
          </a:p>
        </p:txBody>
      </p:sp>
      <p:sp>
        <p:nvSpPr>
          <p:cNvPr id="27651" name="Rectangle 3"/>
          <p:cNvSpPr>
            <a:spLocks noGrp="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Calibri" charset="0"/>
                <a:ea typeface="ヒラギノ角ゴ ProN W3" charset="0"/>
                <a:cs typeface="ヒラギノ角ゴ ProN W3" charset="0"/>
                <a:sym typeface="Calibri" charset="0"/>
              </a:defRPr>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7653" name="Rectangle 5"/>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Calibri" charset="0"/>
                <a:ea typeface="ヒラギノ角ゴ ProN W3" charset="0"/>
                <a:cs typeface="ヒラギノ角ゴ ProN W3" charset="0"/>
                <a:sym typeface="Calibri" charset="0"/>
              </a:defRPr>
            </a:lvl1pPr>
          </a:lstStyle>
          <a:p>
            <a:pPr>
              <a:defRPr/>
            </a:pPr>
            <a:endParaRPr lang="en-US"/>
          </a:p>
        </p:txBody>
      </p:sp>
      <p:sp>
        <p:nvSpPr>
          <p:cNvPr id="27655" name="Rectangle 7"/>
          <p:cNvSpPr>
            <a:spLocks noGrp="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9FB810B6-F732-474C-9414-86B48B022ABE}" type="slidenum">
              <a:rPr lang="en-US"/>
              <a:pPr/>
              <a:t>‹#›</a:t>
            </a:fld>
            <a:endParaRPr lang="en-US"/>
          </a:p>
        </p:txBody>
      </p:sp>
    </p:spTree>
    <p:extLst>
      <p:ext uri="{BB962C8B-B14F-4D97-AF65-F5344CB8AC3E}">
        <p14:creationId xmlns:p14="http://schemas.microsoft.com/office/powerpoint/2010/main" val="36835253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Calibri" charset="0"/>
        <a:ea typeface="MS PGothic" pitchFamily="34" charset="-128"/>
        <a:cs typeface="ＭＳ Ｐゴシック" charset="0"/>
      </a:defRPr>
    </a:lvl1pPr>
    <a:lvl2pPr marL="457200" algn="l" rtl="0" eaLnBrk="0" fontAlgn="base" hangingPunct="0">
      <a:spcBef>
        <a:spcPct val="0"/>
      </a:spcBef>
      <a:spcAft>
        <a:spcPct val="0"/>
      </a:spcAft>
      <a:defRPr sz="1200" kern="1200">
        <a:solidFill>
          <a:schemeClr val="tx1"/>
        </a:solidFill>
        <a:latin typeface="Calibri" charset="0"/>
        <a:ea typeface="MS PGothic" pitchFamily="34" charset="-128"/>
        <a:cs typeface="+mn-cs"/>
      </a:defRPr>
    </a:lvl2pPr>
    <a:lvl3pPr marL="914400" algn="l" rtl="0" eaLnBrk="0" fontAlgn="base" hangingPunct="0">
      <a:spcBef>
        <a:spcPct val="0"/>
      </a:spcBef>
      <a:spcAft>
        <a:spcPct val="0"/>
      </a:spcAft>
      <a:defRPr sz="1200" kern="1200">
        <a:solidFill>
          <a:schemeClr val="tx1"/>
        </a:solidFill>
        <a:latin typeface="Calibri" charset="0"/>
        <a:ea typeface="MS PGothic" pitchFamily="34" charset="-128"/>
        <a:cs typeface="+mn-cs"/>
      </a:defRPr>
    </a:lvl3pPr>
    <a:lvl4pPr marL="1371600" algn="l" rtl="0" eaLnBrk="0" fontAlgn="base" hangingPunct="0">
      <a:spcBef>
        <a:spcPct val="0"/>
      </a:spcBef>
      <a:spcAft>
        <a:spcPct val="0"/>
      </a:spcAft>
      <a:defRPr sz="1200" kern="1200">
        <a:solidFill>
          <a:schemeClr val="tx1"/>
        </a:solidFill>
        <a:latin typeface="Calibri" charset="0"/>
        <a:ea typeface="MS PGothic" pitchFamily="34" charset="-128"/>
        <a:cs typeface="+mn-cs"/>
      </a:defRPr>
    </a:lvl4pPr>
    <a:lvl5pPr marL="1828800" algn="l" rtl="0" eaLnBrk="0" fontAlgn="base" hangingPunct="0">
      <a:spcBef>
        <a:spcPct val="0"/>
      </a:spcBef>
      <a:spcAft>
        <a:spcPct val="0"/>
      </a:spcAft>
      <a:defRPr sz="1200" kern="1200">
        <a:solidFill>
          <a:schemeClr val="tx1"/>
        </a:solidFill>
        <a:latin typeface="Calibri"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iobis.org/" TargetMode="External"/><Relationship Id="rId7" Type="http://schemas.openxmlformats.org/officeDocument/2006/relationships/hyperlink" Target="http://www.iucnredlist.org/technical-documents/spatial-data"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fishbase.org/" TargetMode="External"/><Relationship Id="rId5" Type="http://schemas.openxmlformats.org/officeDocument/2006/relationships/hyperlink" Target="http://www.gbif.org/" TargetMode="External"/><Relationship Id="rId4" Type="http://schemas.openxmlformats.org/officeDocument/2006/relationships/hyperlink" Target="http://ioc-unesco.or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3553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smtClean="0"/>
          </a:p>
          <a:p>
            <a:endParaRPr lang="pt-BR" dirty="0" smtClean="0"/>
          </a:p>
          <a:p>
            <a:endParaRPr lang="en-CA" dirty="0"/>
          </a:p>
        </p:txBody>
      </p:sp>
    </p:spTree>
    <p:extLst>
      <p:ext uri="{BB962C8B-B14F-4D97-AF65-F5344CB8AC3E}">
        <p14:creationId xmlns:p14="http://schemas.microsoft.com/office/powerpoint/2010/main" val="376127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Regardless of global model and emissions scenario use, future climate and ocean conditions in the Caribbean sea are expected to be warmer, more acidic, with higher salinity and less oxygen. </a:t>
            </a:r>
          </a:p>
          <a:p>
            <a:endParaRPr lang="en-CA"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Temperature is the primary driver of biological impacts of climate change on exploited fish stocks and so</a:t>
            </a:r>
            <a:r>
              <a:rPr lang="en-CA" baseline="0" dirty="0" smtClean="0"/>
              <a:t> we show projected changes in sea temperature</a:t>
            </a:r>
            <a:r>
              <a:rPr lang="en-CA" dirty="0" smtClean="0"/>
              <a:t>. These are projected changes in sea surface temperature (A, B) and sea bottom temperature (C, D) from the high resolution Earth system model (GFDL CM2.6) under an average atmospheric CO2 concentration of 400 ppm (A, C) and 535 ppm (B, D).</a:t>
            </a:r>
          </a:p>
          <a:p>
            <a:endParaRPr lang="en-CA" dirty="0" smtClean="0"/>
          </a:p>
          <a:p>
            <a:r>
              <a:rPr lang="en-CA" dirty="0" smtClean="0"/>
              <a:t>Warming of surface waters is projected be more homogenous across the Caribbean Sea compared to warming of bottom water, although surface water temperature is projected to increase more in the southern and western parts of the Caribbean Sea. In contrast, warming of bottom water is generally projected to follow bathymetry, with a greater increase in temperature projected to occur along shallow shelf and coastal areas. Across the water column, warming is projected to be positively related to atmospheric CO2 concentration (scenarios</a:t>
            </a:r>
            <a:r>
              <a:rPr lang="en-CA" baseline="0" dirty="0" smtClean="0"/>
              <a:t> of </a:t>
            </a:r>
            <a:r>
              <a:rPr lang="en-CA" dirty="0" smtClean="0"/>
              <a:t>higher carbon dioxide concentration</a:t>
            </a:r>
            <a:r>
              <a:rPr lang="en-CA" baseline="0" dirty="0" smtClean="0"/>
              <a:t> in the atmosphere correspond to more warming)</a:t>
            </a:r>
            <a:r>
              <a:rPr lang="en-CA" dirty="0" smtClean="0"/>
              <a:t>. Warming trend is less pronounced in the bottom environment owing to the diffusion of the heat from the surface to the bottom. </a:t>
            </a:r>
          </a:p>
          <a:p>
            <a:endParaRPr lang="en-CA" dirty="0" smtClean="0"/>
          </a:p>
          <a:p>
            <a:r>
              <a:rPr lang="en-CA" dirty="0" smtClean="0"/>
              <a:t>Spatial patterns of projected ocean warming in the Caribbean Sea are consistent across the high and low resolution Earth system models’ outputs.</a:t>
            </a:r>
          </a:p>
          <a:p>
            <a:endParaRPr lang="en-CA" dirty="0" smtClean="0"/>
          </a:p>
          <a:p>
            <a:r>
              <a:rPr lang="en-CA" dirty="0" smtClean="0"/>
              <a:t>The following</a:t>
            </a:r>
            <a:r>
              <a:rPr lang="en-CA" baseline="0" dirty="0" smtClean="0"/>
              <a:t> slides briefly describe each of the 3 analytical approaches we used and related results.</a:t>
            </a:r>
            <a:endParaRPr lang="en-CA" dirty="0" smtClean="0"/>
          </a:p>
        </p:txBody>
      </p:sp>
    </p:spTree>
    <p:extLst>
      <p:ext uri="{BB962C8B-B14F-4D97-AF65-F5344CB8AC3E}">
        <p14:creationId xmlns:p14="http://schemas.microsoft.com/office/powerpoint/2010/main" val="3071674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assessed the climate risk, risk of fishing impact and overall conservation risk of 106 marine fish and invertebrate species of interest to key stakeholders in the Caribbean using indices generated through fuzzy logic. The risk assessment framework we</a:t>
            </a:r>
            <a:r>
              <a:rPr lang="en-CA" baseline="0" dirty="0" smtClean="0"/>
              <a:t> used is</a:t>
            </a:r>
            <a:r>
              <a:rPr lang="en-CA" dirty="0" smtClean="0"/>
              <a:t> summarized in this diagram.</a:t>
            </a:r>
          </a:p>
          <a:p>
            <a:endParaRPr lang="en-CA" dirty="0" smtClean="0"/>
          </a:p>
          <a:p>
            <a:r>
              <a:rPr lang="en-CA" dirty="0" smtClean="0"/>
              <a:t>In this framework, risk</a:t>
            </a:r>
            <a:r>
              <a:rPr lang="en-CA" baseline="0" dirty="0" smtClean="0"/>
              <a:t> of </a:t>
            </a:r>
            <a:r>
              <a:rPr lang="en-CA" dirty="0" smtClean="0"/>
              <a:t>climate impact (or climate risk) consists of three components: exposure to climate hazards, sensitivity to climate hazards, and species capacity to adapt to climate changes. Exposure is the nature and degree to which a species might be subjected to climate hazards (i.e., predicted changes in the physical environment). Sensitivity refers to the degree to which species are sensitive to any changes in the environment they experience as a result of climate change. Adaptive capacity is the ability of species to respond and adjust to changes from climate stresses, and to cope with, and recover from these. Each of the</a:t>
            </a:r>
            <a:r>
              <a:rPr lang="en-CA" baseline="0" dirty="0" smtClean="0"/>
              <a:t> c</a:t>
            </a:r>
            <a:r>
              <a:rPr lang="en-CA" dirty="0" smtClean="0"/>
              <a:t>omponents is described by a specific set of variables accounting for changes in ocean conditions, biological characteristics of the selected priority species in relation to their sensitivity to environmental changes, and the likelihood a species may reduce its sensitivity to climate change through rapid adaptation (via evolutionary or phenotypic changes). Climate risk as well as sub-indices</a:t>
            </a:r>
            <a:r>
              <a:rPr lang="en-CA" baseline="0" dirty="0" smtClean="0"/>
              <a:t> are expressed on a scale of 0 to 100, with higher values being more vulnerable or at risk.</a:t>
            </a:r>
            <a:endParaRPr lang="en-CA" dirty="0" smtClean="0"/>
          </a:p>
          <a:p>
            <a:endParaRPr lang="en-CA" dirty="0" smtClean="0"/>
          </a:p>
          <a:p>
            <a:r>
              <a:rPr lang="en-CA" dirty="0" smtClean="0"/>
              <a:t>====</a:t>
            </a:r>
          </a:p>
          <a:p>
            <a:r>
              <a:rPr lang="en-CA" dirty="0" smtClean="0"/>
              <a:t>Notes:</a:t>
            </a:r>
          </a:p>
          <a:p>
            <a:endParaRPr lang="en-CA" dirty="0" smtClean="0"/>
          </a:p>
          <a:p>
            <a:r>
              <a:rPr lang="en-GB" sz="1200" kern="1200" dirty="0" smtClean="0">
                <a:solidFill>
                  <a:schemeClr val="tx1"/>
                </a:solidFill>
                <a:effectLst/>
                <a:latin typeface="Calibri" charset="0"/>
                <a:ea typeface="MS PGothic" pitchFamily="34" charset="-128"/>
                <a:cs typeface="ＭＳ Ｐゴシック" charset="0"/>
              </a:rPr>
              <a:t>[In each geographic cell of the </a:t>
            </a:r>
            <a:r>
              <a:rPr lang="en-CA" dirty="0" smtClean="0"/>
              <a:t>0.5˚ latitude x 0.5˚ longitude grid</a:t>
            </a:r>
            <a:r>
              <a:rPr lang="en-GB" sz="1200" kern="1200" dirty="0" smtClean="0">
                <a:solidFill>
                  <a:schemeClr val="tx1"/>
                </a:solidFill>
                <a:effectLst/>
                <a:latin typeface="Calibri" charset="0"/>
                <a:ea typeface="MS PGothic" pitchFamily="34" charset="-128"/>
                <a:cs typeface="ＭＳ Ｐゴシック" charset="0"/>
              </a:rPr>
              <a:t>, we expressed the local climate hazard as changes in mean condition of each variable relative to annual variability of the historical period of the Earth system model simulations (standard deviation of annual values from 1951 – 2000) for two future periods: the mid-21</a:t>
            </a:r>
            <a:r>
              <a:rPr lang="en-GB" sz="1200" kern="1200" baseline="30000" dirty="0" smtClean="0">
                <a:solidFill>
                  <a:schemeClr val="tx1"/>
                </a:solidFill>
                <a:effectLst/>
                <a:latin typeface="Calibri" charset="0"/>
                <a:ea typeface="MS PGothic" pitchFamily="34" charset="-128"/>
                <a:cs typeface="ＭＳ Ｐゴシック" charset="0"/>
              </a:rPr>
              <a:t>st</a:t>
            </a:r>
            <a:r>
              <a:rPr lang="en-GB" sz="1200" kern="1200" dirty="0" smtClean="0">
                <a:solidFill>
                  <a:schemeClr val="tx1"/>
                </a:solidFill>
                <a:effectLst/>
                <a:latin typeface="Calibri" charset="0"/>
                <a:ea typeface="MS PGothic" pitchFamily="34" charset="-128"/>
                <a:cs typeface="ＭＳ Ｐゴシック" charset="0"/>
              </a:rPr>
              <a:t> century (average of 2041 – 2060) and the end of the 21</a:t>
            </a:r>
            <a:r>
              <a:rPr lang="en-GB" sz="1200" kern="1200" baseline="30000" dirty="0" smtClean="0">
                <a:solidFill>
                  <a:schemeClr val="tx1"/>
                </a:solidFill>
                <a:effectLst/>
                <a:latin typeface="Calibri" charset="0"/>
                <a:ea typeface="MS PGothic" pitchFamily="34" charset="-128"/>
                <a:cs typeface="ＭＳ Ｐゴシック" charset="0"/>
              </a:rPr>
              <a:t>st</a:t>
            </a:r>
            <a:r>
              <a:rPr lang="en-GB" sz="1200" kern="1200" dirty="0" smtClean="0">
                <a:solidFill>
                  <a:schemeClr val="tx1"/>
                </a:solidFill>
                <a:effectLst/>
                <a:latin typeface="Calibri" charset="0"/>
                <a:ea typeface="MS PGothic" pitchFamily="34" charset="-128"/>
                <a:cs typeface="ＭＳ Ｐゴシック" charset="0"/>
              </a:rPr>
              <a:t> century (average of 2081 – 2100).] </a:t>
            </a:r>
            <a:endParaRPr lang="en-CA" dirty="0"/>
          </a:p>
        </p:txBody>
      </p:sp>
    </p:spTree>
    <p:extLst>
      <p:ext uri="{BB962C8B-B14F-4D97-AF65-F5344CB8AC3E}">
        <p14:creationId xmlns:p14="http://schemas.microsoft.com/office/powerpoint/2010/main" val="146055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slide summarizes results of the projected climate risk index for the 106 selected marine fish and invertebrate species in the Caribbean Sea using the fuzzy logic risk assessment model. Figures A</a:t>
            </a:r>
            <a:r>
              <a:rPr lang="en-CA" baseline="0" dirty="0" smtClean="0"/>
              <a:t> and</a:t>
            </a:r>
            <a:r>
              <a:rPr lang="en-CA" dirty="0" smtClean="0"/>
              <a:t> C</a:t>
            </a:r>
            <a:r>
              <a:rPr lang="en-CA" baseline="0" dirty="0" smtClean="0"/>
              <a:t> show the</a:t>
            </a:r>
            <a:r>
              <a:rPr lang="en-CA" dirty="0" smtClean="0"/>
              <a:t> frequency distribution of the percentage of pixels (in the 0.5˚ latitude x 0.5˚ longitude grid) by climate risk index for all 106 species under RCP2.6 and RCP8.5, respectively. (B, D) The proportion of species categorized according to different levels of climate risk in the region under RCP2.6 and RCP8.5, respectively.</a:t>
            </a:r>
          </a:p>
          <a:p>
            <a:endParaRPr lang="en-CA" dirty="0" smtClean="0"/>
          </a:p>
          <a:p>
            <a:r>
              <a:rPr lang="en-CA" dirty="0" smtClean="0"/>
              <a:t>Combining species’ exposure to climate hazards with their vulnerability, we estimated a very high risk to climate change impacts for the majority of the 106 selected marine fish and invertebrates species. Projections show that most of the Caribbean Sea would register a climate risk index &gt;75 under both RCP2.6 and RCP8.5. Under RCP8.5, more than 70% of pixels (geographical cells of the 0.5˚latitude x 0.5˚ longitude grid) were estimated to have a climate risk index &gt;80. More than 70% of selected Caribbean marine species were projected to have a very high risk to climate impacts. Under RCP8.5, no species were categorized as at low or moderate risk. The climate risk index is significantly correlated with the risk of extinction as defined by the IUCN Red List of Endangered Species </a:t>
            </a:r>
          </a:p>
          <a:p>
            <a:endParaRPr lang="en-CA" dirty="0" smtClean="0"/>
          </a:p>
          <a:p>
            <a:r>
              <a:rPr lang="en-CA" dirty="0" smtClean="0"/>
              <a:t>====</a:t>
            </a:r>
          </a:p>
          <a:p>
            <a:r>
              <a:rPr lang="en-CA" dirty="0" smtClean="0"/>
              <a:t>Notes:</a:t>
            </a:r>
          </a:p>
          <a:p>
            <a:endParaRPr lang="en-CA" dirty="0" smtClean="0"/>
          </a:p>
          <a:p>
            <a:r>
              <a:rPr lang="en-CA" dirty="0" smtClean="0"/>
              <a:t>[See Appendix A.5 in research paper A for detailed methods.</a:t>
            </a:r>
            <a:r>
              <a:rPr lang="en-CA" baseline="0" dirty="0" smtClean="0"/>
              <a:t>]</a:t>
            </a:r>
            <a:endParaRPr lang="en-CA" dirty="0"/>
          </a:p>
        </p:txBody>
      </p:sp>
    </p:spTree>
    <p:extLst>
      <p:ext uri="{BB962C8B-B14F-4D97-AF65-F5344CB8AC3E}">
        <p14:creationId xmlns:p14="http://schemas.microsoft.com/office/powerpoint/2010/main" val="933412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Here</a:t>
            </a:r>
            <a:r>
              <a:rPr lang="en-CA" baseline="0" dirty="0" smtClean="0"/>
              <a:t> is an example of a mapped output of the work on fuzzy logic modelling. It shows the estimated a</a:t>
            </a:r>
            <a:r>
              <a:rPr lang="en-CA" dirty="0" smtClean="0"/>
              <a:t>verage climate risk index for the 106 selected marine fish and invertebrate species projected spatially using the predicted species habitat suitability of each species under RCP2.6 (left side) and RCP8.5 (right side) by the mid-21st century. </a:t>
            </a:r>
          </a:p>
          <a:p>
            <a:endParaRPr lang="en-CA" dirty="0" smtClean="0"/>
          </a:p>
          <a:p>
            <a:r>
              <a:rPr lang="en-CA" dirty="0" smtClean="0"/>
              <a:t>These</a:t>
            </a:r>
            <a:r>
              <a:rPr lang="en-CA" baseline="0" dirty="0" smtClean="0"/>
              <a:t> spatial projections show that c</a:t>
            </a:r>
            <a:r>
              <a:rPr lang="en-CA" dirty="0" smtClean="0"/>
              <a:t>limate risk of species assemblages are highest along the coastal and shelf seas region. Offshore, climate risk is greater in the southern part of the Caribbean Sea, while the northern region is projected to have a slightly lower (moderate level) climate risk. Across both scenarios, the area between Cuba, Mexico, Guatemala and Honduras register consistently lower climate risk indices, as do two small pockets along Costa Rica and Panama.</a:t>
            </a:r>
            <a:endParaRPr lang="en-CA" dirty="0"/>
          </a:p>
        </p:txBody>
      </p:sp>
    </p:spTree>
    <p:extLst>
      <p:ext uri="{BB962C8B-B14F-4D97-AF65-F5344CB8AC3E}">
        <p14:creationId xmlns:p14="http://schemas.microsoft.com/office/powerpoint/2010/main" val="2007695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current and future distributions of the selected 110 marine species were modelled using an environmental niche approach (</a:t>
            </a:r>
            <a:r>
              <a:rPr lang="en-CA" dirty="0" err="1" smtClean="0"/>
              <a:t>sensu</a:t>
            </a:r>
            <a:r>
              <a:rPr lang="en-CA" dirty="0" smtClean="0"/>
              <a:t> Hutchinson 1957). This method quantifies the environmental preferences (e.g., seawater temperature, salinity, dissolved oxygen) of marine species and projects their potential distribution according to present and future conditions.</a:t>
            </a:r>
          </a:p>
          <a:p>
            <a:endParaRPr lang="en-CA" dirty="0" smtClean="0"/>
          </a:p>
          <a:p>
            <a:r>
              <a:rPr lang="en-CA" dirty="0" smtClean="0"/>
              <a:t>A multi-model approach was adopted to best approximate the environmental niche of each species;</a:t>
            </a:r>
            <a:r>
              <a:rPr lang="en-CA" baseline="0" dirty="0" smtClean="0"/>
              <a:t> four environmental niche models (ENMs) were used. </a:t>
            </a:r>
            <a:r>
              <a:rPr lang="en-GB" sz="1200" kern="1200" dirty="0" smtClean="0">
                <a:solidFill>
                  <a:schemeClr val="tx1"/>
                </a:solidFill>
                <a:effectLst/>
                <a:latin typeface="Calibri" charset="0"/>
                <a:ea typeface="MS PGothic" pitchFamily="34" charset="-128"/>
                <a:cs typeface="ＭＳ Ｐゴシック" charset="0"/>
              </a:rPr>
              <a:t>For each of the 110 selected marine species, the models quantify individual species’ environmental envelope by estimating the best combination of environmental conditions that describe a given species current distribution in the Caribbean Sea. The spatial distribution of each species from the four ENMs was then projected for the current period (average of the last 30 years of the historical run), as well as for mid-century and end-of-the-century conditions for the Caribbean region.</a:t>
            </a:r>
          </a:p>
          <a:p>
            <a:endParaRPr lang="en-GB" sz="1200" kern="1200" dirty="0" smtClean="0">
              <a:solidFill>
                <a:schemeClr val="tx1"/>
              </a:solidFill>
              <a:effectLst/>
              <a:latin typeface="Calibri" charset="0"/>
              <a:ea typeface="MS PGothic" pitchFamily="34" charset="-128"/>
            </a:endParaRPr>
          </a:p>
          <a:p>
            <a:r>
              <a:rPr lang="en-CA" dirty="0" smtClean="0"/>
              <a:t>Species richness is determined as the number of species present in each cell with a predicted Habitat Suitability Index (HSI) above a specific threshold for current environmental conditions. Local species gain represents the number of species newly occurring in a geographical area relative to the number in that area during the reference period. Local species extinction (losses) represent(s) the number of species no longer found in a geographical cell relative to the reference period. </a:t>
            </a:r>
            <a:endParaRPr lang="en-CA" dirty="0"/>
          </a:p>
        </p:txBody>
      </p:sp>
    </p:spTree>
    <p:extLst>
      <p:ext uri="{BB962C8B-B14F-4D97-AF65-F5344CB8AC3E}">
        <p14:creationId xmlns:p14="http://schemas.microsoft.com/office/powerpoint/2010/main" val="200147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Results for all individual species are available in the report</a:t>
            </a:r>
            <a:r>
              <a:rPr lang="en-CA" baseline="0" dirty="0" smtClean="0"/>
              <a:t> and as maps in the project portal. This slide presents model </a:t>
            </a:r>
            <a:r>
              <a:rPr lang="en-CA" dirty="0" smtClean="0"/>
              <a:t>outputs for the common dolphinfish.</a:t>
            </a:r>
            <a:r>
              <a:rPr lang="en-CA" baseline="0" dirty="0" smtClean="0"/>
              <a:t> </a:t>
            </a:r>
            <a:r>
              <a:rPr lang="en-CA" dirty="0" smtClean="0"/>
              <a:t>Habitat suitability for common dolphinfish is projected to experience modest declines throughout much of the wider Caribbean Sea and very strong declines in areas of currently high habitat suitability in the northern Gulf of Mexico. In both of these regions, declines in more southerly areas are expected to be associated with increases in habitat suitability in more northerly areas. In the Caribbean Sea, habitat suitability is expected to decline most strongly along the northern coastlines of South America, while habitat suitability in the central Caribbean between Cuba, Mexico, and Haiti is expected to slightly increase as southerly populations move north. In the Gulf of Mexico, a similar pattern is observed where habitat suitability declines offshore, but increases closer to the northern shore of the Gulf. These projections suggest that ongoing development of pelagic fisheries may be a more successful adaptation strategy for Jamaica and Haiti than for nations in the Lesser Antilles.</a:t>
            </a:r>
          </a:p>
          <a:p>
            <a:endParaRPr lang="en-CA" dirty="0" smtClean="0"/>
          </a:p>
          <a:p>
            <a:endParaRPr lang="en-CA" dirty="0" smtClean="0"/>
          </a:p>
          <a:p>
            <a:r>
              <a:rPr lang="en-CA" dirty="0" smtClean="0"/>
              <a:t>====</a:t>
            </a:r>
          </a:p>
          <a:p>
            <a:r>
              <a:rPr lang="en-CA" dirty="0" smtClean="0"/>
              <a:t>Notes:</a:t>
            </a:r>
          </a:p>
          <a:p>
            <a:endParaRPr lang="en-CA" dirty="0" smtClean="0"/>
          </a:p>
          <a:p>
            <a:r>
              <a:rPr lang="en-CA" dirty="0" smtClean="0"/>
              <a:t>[In</a:t>
            </a:r>
            <a:r>
              <a:rPr lang="en-CA" baseline="0" dirty="0" smtClean="0"/>
              <a:t> this context, ensemble average refers to average results of outputs from the four ecological niche models.]</a:t>
            </a:r>
            <a:endParaRPr lang="en-CA" dirty="0"/>
          </a:p>
        </p:txBody>
      </p:sp>
    </p:spTree>
    <p:extLst>
      <p:ext uri="{BB962C8B-B14F-4D97-AF65-F5344CB8AC3E}">
        <p14:creationId xmlns:p14="http://schemas.microsoft.com/office/powerpoint/2010/main" val="1870600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Habitat conditions in the Caribbean Sea for marine fishes and invertebrates are projected to decrease under the higher CO2 emission scenario. Across the region, the sum of individual marine species’ habitat suitability index, an indicator of the environmental quality for the species, is projected to decline substantially under both ~400 ppm and ~535 ppm atmospheric CO2 concentration conditions. This pattern was particularly pronounced for the southern and eastern Caribbean Sea. </a:t>
            </a:r>
            <a:endParaRPr lang="en-CA" dirty="0"/>
          </a:p>
        </p:txBody>
      </p:sp>
    </p:spTree>
    <p:extLst>
      <p:ext uri="{BB962C8B-B14F-4D97-AF65-F5344CB8AC3E}">
        <p14:creationId xmlns:p14="http://schemas.microsoft.com/office/powerpoint/2010/main" val="1870600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projected species range shifts and large declines in habitat suitability result in large changes in species assemblages across the Caribbean Sea. The loss of suitable habitat for the majority of species under the higher CO2 emission scenario is projected to result in high rates of local extinction, particularly in the northern and southwestern part of the Caribbean Sea - including the area around Cuba and throughout the Bahamas. In contrast, species gains were projected for the northern parts of the Gulf of Mexico along the Texas and Louisiana state coasts, in an area west of the Dominican Republic and south of Cuba, as well as along the coast of Venezuela and northern Brazil. The overall percentage local extinction and species gains were projected to increase with higher atmospheric CO2 concentration. The fact that areas of greatest species gains are similar across both CO2 concentrations is attributable to oceanographic conditions that remain similar under these future climates.</a:t>
            </a:r>
            <a:endParaRPr lang="en-CA" dirty="0"/>
          </a:p>
        </p:txBody>
      </p:sp>
    </p:spTree>
    <p:extLst>
      <p:ext uri="{BB962C8B-B14F-4D97-AF65-F5344CB8AC3E}">
        <p14:creationId xmlns:p14="http://schemas.microsoft.com/office/powerpoint/2010/main" val="1870600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Calibri" charset="0"/>
                <a:ea typeface="MS PGothic" pitchFamily="34" charset="-128"/>
                <a:cs typeface="ＭＳ Ｐゴシック" charset="0"/>
              </a:rPr>
              <a:t>The Dynamic </a:t>
            </a:r>
            <a:r>
              <a:rPr lang="en-GB" sz="1200" kern="1200" dirty="0" err="1" smtClean="0">
                <a:solidFill>
                  <a:schemeClr val="tx1"/>
                </a:solidFill>
                <a:effectLst/>
                <a:latin typeface="Calibri" charset="0"/>
                <a:ea typeface="MS PGothic" pitchFamily="34" charset="-128"/>
                <a:cs typeface="ＭＳ Ｐゴシック" charset="0"/>
              </a:rPr>
              <a:t>Bioclimate</a:t>
            </a:r>
            <a:r>
              <a:rPr lang="en-GB" sz="1200" kern="1200" dirty="0" smtClean="0">
                <a:solidFill>
                  <a:schemeClr val="tx1"/>
                </a:solidFill>
                <a:effectLst/>
                <a:latin typeface="Calibri" charset="0"/>
                <a:ea typeface="MS PGothic" pitchFamily="34" charset="-128"/>
                <a:cs typeface="ＭＳ Ｐゴシック" charset="0"/>
              </a:rPr>
              <a:t> Envelope Model (DBEM) was used to project future changes in maximum catch potential for exploited marine fishes and invertebrates in the Caribbean Sea region. DBEM is a spatially-explicit population dynamic model that simulates changes in distribution, abundance and potential catches of species on a 0.5</a:t>
            </a:r>
            <a:r>
              <a:rPr lang="en-GB" sz="1200" kern="1200" baseline="30000" dirty="0" smtClean="0">
                <a:solidFill>
                  <a:schemeClr val="tx1"/>
                </a:solidFill>
                <a:effectLst/>
                <a:latin typeface="Calibri" charset="0"/>
                <a:ea typeface="MS PGothic" pitchFamily="34" charset="-128"/>
                <a:cs typeface="ＭＳ Ｐゴシック" charset="0"/>
              </a:rPr>
              <a:t>o</a:t>
            </a:r>
            <a:r>
              <a:rPr lang="en-GB" sz="1200" kern="1200" dirty="0" smtClean="0">
                <a:solidFill>
                  <a:schemeClr val="tx1"/>
                </a:solidFill>
                <a:effectLst/>
                <a:latin typeface="Calibri" charset="0"/>
                <a:ea typeface="MS PGothic" pitchFamily="34" charset="-128"/>
                <a:cs typeface="ＭＳ Ｐゴシック" charset="0"/>
              </a:rPr>
              <a:t> latitude x 0.5</a:t>
            </a:r>
            <a:r>
              <a:rPr lang="en-GB" sz="1200" kern="1200" baseline="30000" dirty="0" smtClean="0">
                <a:solidFill>
                  <a:schemeClr val="tx1"/>
                </a:solidFill>
                <a:effectLst/>
                <a:latin typeface="Calibri" charset="0"/>
                <a:ea typeface="MS PGothic" pitchFamily="34" charset="-128"/>
                <a:cs typeface="ＭＳ Ｐゴシック" charset="0"/>
              </a:rPr>
              <a:t>o</a:t>
            </a:r>
            <a:r>
              <a:rPr lang="en-GB" sz="1200" kern="1200" dirty="0" smtClean="0">
                <a:solidFill>
                  <a:schemeClr val="tx1"/>
                </a:solidFill>
                <a:effectLst/>
                <a:latin typeface="Calibri" charset="0"/>
                <a:ea typeface="MS PGothic" pitchFamily="34" charset="-128"/>
                <a:cs typeface="ＭＳ Ｐゴシック" charset="0"/>
              </a:rPr>
              <a:t> longitude grid of the global ocean.</a:t>
            </a:r>
          </a:p>
          <a:p>
            <a:endParaRPr lang="en-GB"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Besides</a:t>
            </a:r>
            <a:r>
              <a:rPr lang="en-CA" sz="1200" kern="1200" baseline="0" dirty="0" smtClean="0">
                <a:solidFill>
                  <a:schemeClr val="tx1"/>
                </a:solidFill>
                <a:effectLst/>
                <a:latin typeface="Calibri" charset="0"/>
                <a:ea typeface="MS PGothic" pitchFamily="34" charset="-128"/>
                <a:cs typeface="ＭＳ Ｐゴシック" charset="0"/>
              </a:rPr>
              <a:t> temperature, DBEM takes into </a:t>
            </a:r>
            <a:r>
              <a:rPr lang="en-CA" sz="1200" kern="1200" dirty="0" smtClean="0">
                <a:solidFill>
                  <a:schemeClr val="tx1"/>
                </a:solidFill>
                <a:effectLst/>
                <a:latin typeface="Calibri" charset="0"/>
                <a:ea typeface="MS PGothic" pitchFamily="34" charset="-128"/>
                <a:cs typeface="ＭＳ Ｐゴシック" charset="0"/>
              </a:rPr>
              <a:t>account ocean</a:t>
            </a:r>
            <a:r>
              <a:rPr lang="en-CA" sz="1200" kern="1200" baseline="0" dirty="0" smtClean="0">
                <a:solidFill>
                  <a:schemeClr val="tx1"/>
                </a:solidFill>
                <a:effectLst/>
                <a:latin typeface="Calibri" charset="0"/>
                <a:ea typeface="MS PGothic" pitchFamily="34" charset="-128"/>
                <a:cs typeface="ＭＳ Ｐゴシック" charset="0"/>
              </a:rPr>
              <a:t> </a:t>
            </a:r>
            <a:r>
              <a:rPr lang="en-CA" sz="1200" kern="1200" dirty="0" smtClean="0">
                <a:solidFill>
                  <a:schemeClr val="tx1"/>
                </a:solidFill>
                <a:effectLst/>
                <a:latin typeface="Calibri" charset="0"/>
                <a:ea typeface="MS PGothic" pitchFamily="34" charset="-128"/>
                <a:cs typeface="ＭＳ Ｐゴシック" charset="0"/>
              </a:rPr>
              <a:t>acidity, salinity, net primary production, sea ice extent and</a:t>
            </a:r>
            <a:r>
              <a:rPr lang="en-CA" sz="1200" kern="1200" baseline="0" dirty="0" smtClean="0">
                <a:solidFill>
                  <a:schemeClr val="tx1"/>
                </a:solidFill>
                <a:effectLst/>
                <a:latin typeface="Calibri" charset="0"/>
                <a:ea typeface="MS PGothic" pitchFamily="34" charset="-128"/>
                <a:cs typeface="ＭＳ Ｐゴシック" charset="0"/>
              </a:rPr>
              <a:t> </a:t>
            </a:r>
            <a:r>
              <a:rPr lang="en-CA" sz="1200" kern="1200" dirty="0" smtClean="0">
                <a:solidFill>
                  <a:schemeClr val="tx1"/>
                </a:solidFill>
                <a:effectLst/>
                <a:latin typeface="Calibri" charset="0"/>
                <a:ea typeface="MS PGothic" pitchFamily="34" charset="-128"/>
                <a:cs typeface="ＭＳ Ｐゴシック" charset="0"/>
              </a:rPr>
              <a:t>advection current. The last attribute is important because the movement of water mass through ocean currents determines larval dispersal patterns. Temperature, oxygen and salinity affect physiology, in turn</a:t>
            </a:r>
            <a:r>
              <a:rPr lang="en-CA" sz="1200" kern="1200" baseline="0" dirty="0" smtClean="0">
                <a:solidFill>
                  <a:schemeClr val="tx1"/>
                </a:solidFill>
                <a:effectLst/>
                <a:latin typeface="Calibri" charset="0"/>
                <a:ea typeface="MS PGothic" pitchFamily="34" charset="-128"/>
                <a:cs typeface="ＭＳ Ｐゴシック" charset="0"/>
              </a:rPr>
              <a:t> affecting </a:t>
            </a:r>
            <a:r>
              <a:rPr lang="en-CA" sz="1200" kern="1200" dirty="0" smtClean="0">
                <a:solidFill>
                  <a:schemeClr val="tx1"/>
                </a:solidFill>
                <a:effectLst/>
                <a:latin typeface="Calibri" charset="0"/>
                <a:ea typeface="MS PGothic" pitchFamily="34" charset="-128"/>
                <a:cs typeface="ＭＳ Ｐゴシック" charset="0"/>
              </a:rPr>
              <a:t>life history and population dynamics. All in all, DBEM simulates </a:t>
            </a:r>
            <a:r>
              <a:rPr lang="en-CA" sz="1200" kern="1200" dirty="0" err="1" smtClean="0">
                <a:solidFill>
                  <a:schemeClr val="tx1"/>
                </a:solidFill>
                <a:effectLst/>
                <a:latin typeface="Calibri" charset="0"/>
                <a:ea typeface="MS PGothic" pitchFamily="34" charset="-128"/>
                <a:cs typeface="ＭＳ Ｐゴシック" charset="0"/>
              </a:rPr>
              <a:t>ghe</a:t>
            </a:r>
            <a:r>
              <a:rPr lang="en-CA" sz="1200" kern="1200" dirty="0" smtClean="0">
                <a:solidFill>
                  <a:schemeClr val="tx1"/>
                </a:solidFill>
                <a:effectLst/>
                <a:latin typeface="Calibri" charset="0"/>
                <a:ea typeface="MS PGothic" pitchFamily="34" charset="-128"/>
                <a:cs typeface="ＭＳ Ｐゴシック" charset="0"/>
              </a:rPr>
              <a:t> effects of changes in ocean conditions on physiological, population and community responses.</a:t>
            </a:r>
          </a:p>
          <a:p>
            <a:endParaRPr lang="en-GB"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rPr>
              <a:t>For each simulation, changes in total annual maximum catch potential by mid-century (2050: 2041-2060) and relative to 2000 (1996-2005) under RCP2.6 and RCP8.5 were calculated for the Caribbean region. </a:t>
            </a:r>
          </a:p>
          <a:p>
            <a:endParaRPr lang="en-CA" sz="1200" kern="1200" dirty="0" smtClean="0">
              <a:solidFill>
                <a:schemeClr val="tx1"/>
              </a:solidFill>
              <a:effectLst/>
              <a:latin typeface="Calibri" charset="0"/>
              <a:ea typeface="MS PGothic" pitchFamily="34" charset="-128"/>
            </a:endParaRPr>
          </a:p>
          <a:p>
            <a:endParaRPr lang="en-CA" sz="1200" kern="1200" dirty="0" smtClean="0">
              <a:solidFill>
                <a:schemeClr val="tx1"/>
              </a:solidFill>
              <a:effectLst/>
              <a:latin typeface="Calibri" charset="0"/>
              <a:ea typeface="MS PGothic" pitchFamily="34" charset="-128"/>
            </a:endParaRPr>
          </a:p>
          <a:p>
            <a:r>
              <a:rPr lang="en-CA" sz="1200" kern="1200" dirty="0" smtClean="0">
                <a:solidFill>
                  <a:schemeClr val="tx1"/>
                </a:solidFill>
                <a:effectLst/>
                <a:latin typeface="Calibri" charset="0"/>
                <a:ea typeface="MS PGothic" pitchFamily="34" charset="-128"/>
              </a:rPr>
              <a:t>====</a:t>
            </a:r>
          </a:p>
          <a:p>
            <a:r>
              <a:rPr lang="en-CA" sz="1200" kern="1200" dirty="0" smtClean="0">
                <a:solidFill>
                  <a:schemeClr val="tx1"/>
                </a:solidFill>
                <a:effectLst/>
                <a:latin typeface="Calibri" charset="0"/>
                <a:ea typeface="MS PGothic" pitchFamily="34" charset="-128"/>
              </a:rPr>
              <a:t>Notes:</a:t>
            </a:r>
          </a:p>
          <a:p>
            <a:endParaRPr lang="en-CA" sz="1200" kern="1200" dirty="0" smtClean="0">
              <a:solidFill>
                <a:schemeClr val="tx1"/>
              </a:solidFill>
              <a:effectLst/>
              <a:latin typeface="Calibri" charset="0"/>
              <a:ea typeface="MS PGothic" pitchFamily="34" charset="-128"/>
            </a:endParaRPr>
          </a:p>
          <a:p>
            <a:r>
              <a:rPr lang="en-CA" sz="1200" kern="1200" dirty="0" smtClean="0">
                <a:solidFill>
                  <a:schemeClr val="tx1"/>
                </a:solidFill>
                <a:effectLst/>
                <a:latin typeface="Calibri" charset="0"/>
                <a:ea typeface="MS PGothic" pitchFamily="34" charset="-128"/>
              </a:rPr>
              <a:t>[A summary</a:t>
            </a:r>
            <a:r>
              <a:rPr lang="en-CA" sz="1200" kern="1200" baseline="0" dirty="0" smtClean="0">
                <a:solidFill>
                  <a:schemeClr val="tx1"/>
                </a:solidFill>
                <a:effectLst/>
                <a:latin typeface="Calibri" charset="0"/>
                <a:ea typeface="MS PGothic" pitchFamily="34" charset="-128"/>
              </a:rPr>
              <a:t> of steps in modelling using the DBEM appears in pages 25 and 26 (section 2.2.3) of Paper A in the CRFM research paper collection.]</a:t>
            </a:r>
            <a:endParaRPr lang="en-GB" sz="1200" kern="1200" dirty="0" smtClean="0">
              <a:solidFill>
                <a:schemeClr val="tx1"/>
              </a:solidFill>
              <a:effectLst/>
              <a:latin typeface="Calibri" charset="0"/>
              <a:ea typeface="MS PGothic" pitchFamily="34" charset="-128"/>
            </a:endParaRPr>
          </a:p>
        </p:txBody>
      </p:sp>
    </p:spTree>
    <p:extLst>
      <p:ext uri="{BB962C8B-B14F-4D97-AF65-F5344CB8AC3E}">
        <p14:creationId xmlns:p14="http://schemas.microsoft.com/office/powerpoint/2010/main" val="200147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presentation</a:t>
            </a:r>
            <a:r>
              <a:rPr lang="en-CA" baseline="0" dirty="0" smtClean="0"/>
              <a:t> summarizes key results of quantitative climate change impact assessment undertaken as part of the project. </a:t>
            </a:r>
            <a:endParaRPr lang="en-CA" dirty="0"/>
          </a:p>
        </p:txBody>
      </p:sp>
    </p:spTree>
    <p:extLst>
      <p:ext uri="{BB962C8B-B14F-4D97-AF65-F5344CB8AC3E}">
        <p14:creationId xmlns:p14="http://schemas.microsoft.com/office/powerpoint/2010/main" val="3991665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sz="1200" kern="1200" dirty="0" smtClean="0">
                <a:solidFill>
                  <a:schemeClr val="tx1"/>
                </a:solidFill>
                <a:effectLst/>
                <a:latin typeface="Calibri" charset="0"/>
                <a:ea typeface="MS PGothic" pitchFamily="34" charset="-128"/>
              </a:rPr>
              <a:t>The ensemble average across maximum catch potential projections from the three earth system models (GFDL ESM 2G, IPSL-CM5A-MR, and MPI-ESM-MR) are presented here. </a:t>
            </a:r>
          </a:p>
          <a:p>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Climate change is projected to result in a substantial decline in maximum fisheries catch potential throughout the Caribbean region. MCP is</a:t>
            </a:r>
            <a:r>
              <a:rPr lang="en-CA" baseline="0" dirty="0" smtClean="0"/>
              <a:t> expected to drop</a:t>
            </a:r>
            <a:r>
              <a:rPr lang="en-CA" dirty="0" smtClean="0"/>
              <a:t> due to species losses and some species gains (i.e., species being caught today not the species caught 'tomorrow').</a:t>
            </a:r>
          </a:p>
          <a:p>
            <a:endParaRPr lang="en-CA" dirty="0" smtClean="0"/>
          </a:p>
          <a:p>
            <a:r>
              <a:rPr lang="en-CA" dirty="0" smtClean="0"/>
              <a:t>Overall, maximum fisheries catch potential across all exploited species were projected to decrease by 2050-2059 relative to 1970-2000 under RCP8.5. Although these projections were based on the coarse resolution Earth system models, the atmospheric CO2 concentration in these two time frames under RCP8.5 closely correspond to the ~400 ppm and ~535 ppm projection outputs from the high resolution Earth system model. Regionally, the decline in maximum catch potential was projected to be highest throughout the southern part of the Caribbean Sea.</a:t>
            </a:r>
          </a:p>
          <a:p>
            <a:endParaRPr lang="en-CA" dirty="0" smtClean="0"/>
          </a:p>
          <a:p>
            <a:r>
              <a:rPr lang="en-CA" dirty="0" smtClean="0"/>
              <a:t>Even under RCP2.6 maximum catch potential is projected to decrease. Even with significant GHG mitigation efforts (RCP 2.6), climate change will continue to have substantial impacts on the oceans for the next 60 years, due to ongoing biogeochemical processes. </a:t>
            </a:r>
          </a:p>
        </p:txBody>
      </p:sp>
    </p:spTree>
    <p:extLst>
      <p:ext uri="{BB962C8B-B14F-4D97-AF65-F5344CB8AC3E}">
        <p14:creationId xmlns:p14="http://schemas.microsoft.com/office/powerpoint/2010/main" val="755896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[These</a:t>
            </a:r>
            <a:r>
              <a:rPr lang="en-CA" baseline="0" dirty="0" smtClean="0"/>
              <a:t> are selected high-level takeaways from the regional assessment. Results support conclusions from previous global assessments and studies.]</a:t>
            </a:r>
            <a:endParaRPr lang="en-CA" dirty="0" smtClean="0"/>
          </a:p>
          <a:p>
            <a:endParaRPr lang="en-CA" dirty="0" smtClean="0"/>
          </a:p>
          <a:p>
            <a:r>
              <a:rPr lang="en-CA" dirty="0" smtClean="0"/>
              <a:t>With regard to new insights, analysis</a:t>
            </a:r>
            <a:r>
              <a:rPr lang="en-CA" baseline="0" dirty="0" smtClean="0"/>
              <a:t> shows that the s</a:t>
            </a:r>
            <a:r>
              <a:rPr lang="en-CA" dirty="0" smtClean="0"/>
              <a:t>outhern part of the Caribbean Sea region emerges as amongst the most at risk and impacted under ocean conditions to be expected over the next few decades. The projected decrease in maximum catch potential and changes in species assemblages will likely pose substantial challenges to the fishing communities in the region. Many of the highly vulnerable and at risk species to climate change are commonly targeted and highly valuable species such as groupers, snappers and parrotfishes. The loss of these species may have large impacts on coastal fisheries and dependent communities from both a food security as well as livelihood perspective. Some species that are tolerant to the warmer ocean will be less affected by climate change, with our analysis suggesting that these species are likely to be smaller reef and pelagic species that are currently afforded lower market values, but still provide reasonable nutrition.</a:t>
            </a:r>
            <a:endParaRPr lang="en-CA" dirty="0"/>
          </a:p>
        </p:txBody>
      </p:sp>
    </p:spTree>
    <p:extLst>
      <p:ext uri="{BB962C8B-B14F-4D97-AF65-F5344CB8AC3E}">
        <p14:creationId xmlns:p14="http://schemas.microsoft.com/office/powerpoint/2010/main" val="1305200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is a summary</a:t>
            </a:r>
            <a:r>
              <a:rPr lang="en-CA" baseline="0" dirty="0" smtClean="0"/>
              <a:t> of national-level results for Dominica. Paper B in the CRFM research paper collection presents national discussions of results for the six focal countries. You can draw on this paper to share additional information and results, as is relevant to the target audience]</a:t>
            </a:r>
            <a:endParaRPr lang="en-CA" dirty="0" smtClean="0"/>
          </a:p>
          <a:p>
            <a:endParaRPr lang="en-CA" dirty="0" smtClean="0"/>
          </a:p>
          <a:p>
            <a:r>
              <a:rPr lang="en-CA" dirty="0" smtClean="0"/>
              <a:t>Dominica’s fishery is predominantly artisanal in nature and diverse, targeting a wide range of demersal species along the island’s steep and narrow shelf, and focusing on offshore large pelagic species. </a:t>
            </a:r>
            <a:r>
              <a:rPr lang="en-GB" sz="1200" kern="1200" dirty="0" smtClean="0">
                <a:solidFill>
                  <a:schemeClr val="tx1"/>
                </a:solidFill>
                <a:effectLst/>
                <a:latin typeface="Calibri" charset="0"/>
                <a:ea typeface="MS PGothic" pitchFamily="34" charset="-128"/>
                <a:cs typeface="ＭＳ Ｐゴシック" charset="0"/>
              </a:rPr>
              <a:t>Amongst the 42 species assessed, the ones with the highest vulnerability index were blue parrotfish (</a:t>
            </a:r>
            <a:r>
              <a:rPr lang="en-GB" sz="1200" i="1" kern="1200" dirty="0" err="1" smtClean="0">
                <a:solidFill>
                  <a:schemeClr val="tx1"/>
                </a:solidFill>
                <a:effectLst/>
                <a:latin typeface="Calibri" charset="0"/>
                <a:ea typeface="MS PGothic" pitchFamily="34" charset="-128"/>
                <a:cs typeface="ＭＳ Ｐゴシック" charset="0"/>
              </a:rPr>
              <a:t>Scarus</a:t>
            </a:r>
            <a:r>
              <a:rPr lang="en-GB" sz="1200" i="1" kern="1200" dirty="0" smtClean="0">
                <a:solidFill>
                  <a:schemeClr val="tx1"/>
                </a:solidFill>
                <a:effectLst/>
                <a:latin typeface="Calibri" charset="0"/>
                <a:ea typeface="MS PGothic" pitchFamily="34" charset="-128"/>
                <a:cs typeface="ＭＳ Ｐゴシック" charset="0"/>
              </a:rPr>
              <a:t> </a:t>
            </a:r>
            <a:r>
              <a:rPr lang="en-GB" sz="1200" i="1" kern="1200" dirty="0" err="1" smtClean="0">
                <a:solidFill>
                  <a:schemeClr val="tx1"/>
                </a:solidFill>
                <a:effectLst/>
                <a:latin typeface="Calibri" charset="0"/>
                <a:ea typeface="MS PGothic" pitchFamily="34" charset="-128"/>
                <a:cs typeface="ＭＳ Ｐゴシック" charset="0"/>
              </a:rPr>
              <a:t>coeruleus</a:t>
            </a:r>
            <a:r>
              <a:rPr lang="en-GB" sz="1200" kern="1200" dirty="0" smtClean="0">
                <a:solidFill>
                  <a:schemeClr val="tx1"/>
                </a:solidFill>
                <a:effectLst/>
                <a:latin typeface="Calibri" charset="0"/>
                <a:ea typeface="MS PGothic" pitchFamily="34" charset="-128"/>
                <a:cs typeface="ＭＳ Ｐゴシック" charset="0"/>
              </a:rPr>
              <a:t>, index =90), midnight parrotfish (</a:t>
            </a:r>
            <a:r>
              <a:rPr lang="en-GB" sz="1200" i="1" kern="1200" dirty="0" err="1" smtClean="0">
                <a:solidFill>
                  <a:schemeClr val="tx1"/>
                </a:solidFill>
                <a:effectLst/>
                <a:latin typeface="Calibri" charset="0"/>
                <a:ea typeface="MS PGothic" pitchFamily="34" charset="-128"/>
                <a:cs typeface="ＭＳ Ｐゴシック" charset="0"/>
              </a:rPr>
              <a:t>Scarus</a:t>
            </a:r>
            <a:r>
              <a:rPr lang="en-GB" sz="1200" i="1" kern="1200" dirty="0" smtClean="0">
                <a:solidFill>
                  <a:schemeClr val="tx1"/>
                </a:solidFill>
                <a:effectLst/>
                <a:latin typeface="Calibri" charset="0"/>
                <a:ea typeface="MS PGothic" pitchFamily="34" charset="-128"/>
                <a:cs typeface="ＭＳ Ｐゴシック" charset="0"/>
              </a:rPr>
              <a:t> </a:t>
            </a:r>
            <a:r>
              <a:rPr lang="en-GB" sz="1200" i="1" kern="1200" dirty="0" err="1" smtClean="0">
                <a:solidFill>
                  <a:schemeClr val="tx1"/>
                </a:solidFill>
                <a:effectLst/>
                <a:latin typeface="Calibri" charset="0"/>
                <a:ea typeface="MS PGothic" pitchFamily="34" charset="-128"/>
                <a:cs typeface="ＭＳ Ｐゴシック" charset="0"/>
              </a:rPr>
              <a:t>coelestinus</a:t>
            </a:r>
            <a:r>
              <a:rPr lang="en-GB" sz="1200" kern="1200" dirty="0" smtClean="0">
                <a:solidFill>
                  <a:schemeClr val="tx1"/>
                </a:solidFill>
                <a:effectLst/>
                <a:latin typeface="Calibri" charset="0"/>
                <a:ea typeface="MS PGothic" pitchFamily="34" charset="-128"/>
                <a:cs typeface="ＭＳ Ｐゴシック" charset="0"/>
              </a:rPr>
              <a:t>, index = 88), and hogfish (</a:t>
            </a:r>
            <a:r>
              <a:rPr lang="en-GB" sz="1200" i="1" kern="1200" dirty="0" err="1" smtClean="0">
                <a:solidFill>
                  <a:schemeClr val="tx1"/>
                </a:solidFill>
                <a:effectLst/>
                <a:latin typeface="Calibri" charset="0"/>
                <a:ea typeface="MS PGothic" pitchFamily="34" charset="-128"/>
                <a:cs typeface="ＭＳ Ｐゴシック" charset="0"/>
              </a:rPr>
              <a:t>Lachnolaimus</a:t>
            </a:r>
            <a:r>
              <a:rPr lang="en-GB" sz="1200" i="1" kern="1200" dirty="0" smtClean="0">
                <a:solidFill>
                  <a:schemeClr val="tx1"/>
                </a:solidFill>
                <a:effectLst/>
                <a:latin typeface="Calibri" charset="0"/>
                <a:ea typeface="MS PGothic" pitchFamily="34" charset="-128"/>
                <a:cs typeface="ＭＳ Ｐゴシック" charset="0"/>
              </a:rPr>
              <a:t> maximus</a:t>
            </a:r>
            <a:r>
              <a:rPr lang="en-GB" sz="1200" kern="1200" dirty="0" smtClean="0">
                <a:solidFill>
                  <a:schemeClr val="tx1"/>
                </a:solidFill>
                <a:effectLst/>
                <a:latin typeface="Calibri" charset="0"/>
                <a:ea typeface="MS PGothic" pitchFamily="34" charset="-128"/>
                <a:cs typeface="ＭＳ Ｐゴシック" charset="0"/>
              </a:rPr>
              <a:t>, index = 88). Those with the lowest vulnerability index were mackerel </a:t>
            </a:r>
            <a:r>
              <a:rPr lang="en-GB" sz="1200" kern="1200" dirty="0" err="1" smtClean="0">
                <a:solidFill>
                  <a:schemeClr val="tx1"/>
                </a:solidFill>
                <a:effectLst/>
                <a:latin typeface="Calibri" charset="0"/>
                <a:ea typeface="MS PGothic" pitchFamily="34" charset="-128"/>
                <a:cs typeface="ＭＳ Ｐゴシック" charset="0"/>
              </a:rPr>
              <a:t>scad</a:t>
            </a:r>
            <a:r>
              <a:rPr lang="en-GB" sz="1200" kern="1200" dirty="0" smtClean="0">
                <a:solidFill>
                  <a:schemeClr val="tx1"/>
                </a:solidFill>
                <a:effectLst/>
                <a:latin typeface="Calibri" charset="0"/>
                <a:ea typeface="MS PGothic" pitchFamily="34" charset="-128"/>
                <a:cs typeface="ＭＳ Ｐゴシック" charset="0"/>
              </a:rPr>
              <a:t> (</a:t>
            </a:r>
            <a:r>
              <a:rPr lang="en-GB" sz="1200" i="1" kern="1200" dirty="0" err="1" smtClean="0">
                <a:solidFill>
                  <a:schemeClr val="tx1"/>
                </a:solidFill>
                <a:effectLst/>
                <a:latin typeface="Calibri" charset="0"/>
                <a:ea typeface="MS PGothic" pitchFamily="34" charset="-128"/>
                <a:cs typeface="ＭＳ Ｐゴシック" charset="0"/>
              </a:rPr>
              <a:t>Decapterus</a:t>
            </a:r>
            <a:r>
              <a:rPr lang="en-GB" sz="1200" i="1" kern="1200" dirty="0" smtClean="0">
                <a:solidFill>
                  <a:schemeClr val="tx1"/>
                </a:solidFill>
                <a:effectLst/>
                <a:latin typeface="Calibri" charset="0"/>
                <a:ea typeface="MS PGothic" pitchFamily="34" charset="-128"/>
                <a:cs typeface="ＭＳ Ｐゴシック" charset="0"/>
              </a:rPr>
              <a:t> </a:t>
            </a:r>
            <a:r>
              <a:rPr lang="en-GB" sz="1200" i="1" kern="1200" dirty="0" err="1" smtClean="0">
                <a:solidFill>
                  <a:schemeClr val="tx1"/>
                </a:solidFill>
                <a:effectLst/>
                <a:latin typeface="Calibri" charset="0"/>
                <a:ea typeface="MS PGothic" pitchFamily="34" charset="-128"/>
                <a:cs typeface="ＭＳ Ｐゴシック" charset="0"/>
              </a:rPr>
              <a:t>macarellus</a:t>
            </a:r>
            <a:r>
              <a:rPr lang="en-GB" sz="1200" kern="1200" dirty="0" smtClean="0">
                <a:solidFill>
                  <a:schemeClr val="tx1"/>
                </a:solidFill>
                <a:effectLst/>
                <a:latin typeface="Calibri" charset="0"/>
                <a:ea typeface="MS PGothic" pitchFamily="34" charset="-128"/>
                <a:cs typeface="ＭＳ Ｐゴシック" charset="0"/>
              </a:rPr>
              <a:t>, index = 24), sergeant major (</a:t>
            </a:r>
            <a:r>
              <a:rPr lang="en-GB" sz="1200" i="1" kern="1200" dirty="0" err="1" smtClean="0">
                <a:solidFill>
                  <a:schemeClr val="tx1"/>
                </a:solidFill>
                <a:effectLst/>
                <a:latin typeface="Calibri" charset="0"/>
                <a:ea typeface="MS PGothic" pitchFamily="34" charset="-128"/>
                <a:cs typeface="ＭＳ Ｐゴシック" charset="0"/>
              </a:rPr>
              <a:t>Abudefduf</a:t>
            </a:r>
            <a:r>
              <a:rPr lang="en-GB" sz="1200" i="1" kern="1200" dirty="0" smtClean="0">
                <a:solidFill>
                  <a:schemeClr val="tx1"/>
                </a:solidFill>
                <a:effectLst/>
                <a:latin typeface="Calibri" charset="0"/>
                <a:ea typeface="MS PGothic" pitchFamily="34" charset="-128"/>
                <a:cs typeface="ＭＳ Ｐゴシック" charset="0"/>
              </a:rPr>
              <a:t> </a:t>
            </a:r>
            <a:r>
              <a:rPr lang="en-GB" sz="1200" i="1" kern="1200" dirty="0" err="1" smtClean="0">
                <a:solidFill>
                  <a:schemeClr val="tx1"/>
                </a:solidFill>
                <a:effectLst/>
                <a:latin typeface="Calibri" charset="0"/>
                <a:ea typeface="MS PGothic" pitchFamily="34" charset="-128"/>
                <a:cs typeface="ＭＳ Ｐゴシック" charset="0"/>
              </a:rPr>
              <a:t>saxatilis</a:t>
            </a:r>
            <a:r>
              <a:rPr lang="en-GB" sz="1200" kern="1200" dirty="0" smtClean="0">
                <a:solidFill>
                  <a:schemeClr val="tx1"/>
                </a:solidFill>
                <a:effectLst/>
                <a:latin typeface="Calibri" charset="0"/>
                <a:ea typeface="MS PGothic" pitchFamily="34" charset="-128"/>
                <a:cs typeface="ＭＳ Ｐゴシック" charset="0"/>
              </a:rPr>
              <a:t>, index = 27) and </a:t>
            </a:r>
            <a:r>
              <a:rPr lang="en-GB" sz="1200" kern="1200" dirty="0" err="1" smtClean="0">
                <a:solidFill>
                  <a:schemeClr val="tx1"/>
                </a:solidFill>
                <a:effectLst/>
                <a:latin typeface="Calibri" charset="0"/>
                <a:ea typeface="MS PGothic" pitchFamily="34" charset="-128"/>
                <a:cs typeface="ＭＳ Ｐゴシック" charset="0"/>
              </a:rPr>
              <a:t>balao</a:t>
            </a:r>
            <a:r>
              <a:rPr lang="en-GB" sz="1200" kern="1200" dirty="0" smtClean="0">
                <a:solidFill>
                  <a:schemeClr val="tx1"/>
                </a:solidFill>
                <a:effectLst/>
                <a:latin typeface="Calibri" charset="0"/>
                <a:ea typeface="MS PGothic" pitchFamily="34" charset="-128"/>
                <a:cs typeface="ＭＳ Ｐゴシック" charset="0"/>
              </a:rPr>
              <a:t> halfbeak (</a:t>
            </a:r>
            <a:r>
              <a:rPr lang="en-GB" sz="1200" i="1" kern="1200" dirty="0" err="1" smtClean="0">
                <a:solidFill>
                  <a:schemeClr val="tx1"/>
                </a:solidFill>
                <a:effectLst/>
                <a:latin typeface="Calibri" charset="0"/>
                <a:ea typeface="MS PGothic" pitchFamily="34" charset="-128"/>
                <a:cs typeface="ＭＳ Ｐゴシック" charset="0"/>
              </a:rPr>
              <a:t>Hemiramphus</a:t>
            </a:r>
            <a:r>
              <a:rPr lang="en-GB" sz="1200" i="1" kern="1200" dirty="0" smtClean="0">
                <a:solidFill>
                  <a:schemeClr val="tx1"/>
                </a:solidFill>
                <a:effectLst/>
                <a:latin typeface="Calibri" charset="0"/>
                <a:ea typeface="MS PGothic" pitchFamily="34" charset="-128"/>
                <a:cs typeface="ＭＳ Ｐゴシック" charset="0"/>
              </a:rPr>
              <a:t> </a:t>
            </a:r>
            <a:r>
              <a:rPr lang="en-GB" sz="1200" i="1" kern="1200" dirty="0" err="1" smtClean="0">
                <a:solidFill>
                  <a:schemeClr val="tx1"/>
                </a:solidFill>
                <a:effectLst/>
                <a:latin typeface="Calibri" charset="0"/>
                <a:ea typeface="MS PGothic" pitchFamily="34" charset="-128"/>
                <a:cs typeface="ＭＳ Ｐゴシック" charset="0"/>
              </a:rPr>
              <a:t>balao</a:t>
            </a:r>
            <a:r>
              <a:rPr lang="en-GB" sz="1200" kern="1200" dirty="0" smtClean="0">
                <a:solidFill>
                  <a:schemeClr val="tx1"/>
                </a:solidFill>
                <a:effectLst/>
                <a:latin typeface="Calibri" charset="0"/>
                <a:ea typeface="MS PGothic" pitchFamily="34" charset="-128"/>
                <a:cs typeface="ＭＳ Ｐゴシック" charset="0"/>
              </a:rPr>
              <a:t>, index = 27). </a:t>
            </a:r>
          </a:p>
          <a:p>
            <a:endParaRPr lang="en-GB"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Overall, the sum of habitat suitability indices across selected species in the EEZ of Dominica was projected to decrease by 20.25% and 48.90%, under atmospheric CO2 concentrations similar to the 2030-2039 and 2050-2059 periods under RCP8.5. Species that were projected to have the largest decrease in HSI include sailfish (</a:t>
            </a:r>
            <a:r>
              <a:rPr lang="en-CA" sz="1200" kern="1200" dirty="0" err="1" smtClean="0">
                <a:solidFill>
                  <a:schemeClr val="tx1"/>
                </a:solidFill>
                <a:effectLst/>
                <a:latin typeface="Calibri" charset="0"/>
                <a:ea typeface="MS PGothic" pitchFamily="34" charset="-128"/>
                <a:cs typeface="ＭＳ Ｐゴシック" charset="0"/>
              </a:rPr>
              <a:t>Istiophorus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albicans</a:t>
            </a:r>
            <a:r>
              <a:rPr lang="en-CA" sz="1200" kern="1200" dirty="0" smtClean="0">
                <a:solidFill>
                  <a:schemeClr val="tx1"/>
                </a:solidFill>
                <a:effectLst/>
                <a:latin typeface="Calibri" charset="0"/>
                <a:ea typeface="MS PGothic" pitchFamily="34" charset="-128"/>
                <a:cs typeface="ＭＳ Ｐゴシック" charset="0"/>
              </a:rPr>
              <a:t>), Spanish mackerel (</a:t>
            </a:r>
            <a:r>
              <a:rPr lang="en-CA" sz="1200" kern="1200" dirty="0" err="1" smtClean="0">
                <a:solidFill>
                  <a:schemeClr val="tx1"/>
                </a:solidFill>
                <a:effectLst/>
                <a:latin typeface="Calibri" charset="0"/>
                <a:ea typeface="MS PGothic" pitchFamily="34" charset="-128"/>
                <a:cs typeface="ＭＳ Ｐゴシック" charset="0"/>
              </a:rPr>
              <a:t>Scomberomorus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maculatus</a:t>
            </a:r>
            <a:r>
              <a:rPr lang="en-CA" sz="1200" kern="1200" dirty="0" smtClean="0">
                <a:solidFill>
                  <a:schemeClr val="tx1"/>
                </a:solidFill>
                <a:effectLst/>
                <a:latin typeface="Calibri" charset="0"/>
                <a:ea typeface="MS PGothic" pitchFamily="34" charset="-128"/>
                <a:cs typeface="ＭＳ Ｐゴシック" charset="0"/>
              </a:rPr>
              <a:t>) and </a:t>
            </a:r>
            <a:r>
              <a:rPr lang="en-CA" sz="1200" kern="1200" dirty="0" err="1" smtClean="0">
                <a:solidFill>
                  <a:schemeClr val="tx1"/>
                </a:solidFill>
                <a:effectLst/>
                <a:latin typeface="Calibri" charset="0"/>
                <a:ea typeface="MS PGothic" pitchFamily="34" charset="-128"/>
                <a:cs typeface="ＭＳ Ｐゴシック" charset="0"/>
              </a:rPr>
              <a:t>bluefin</a:t>
            </a:r>
            <a:r>
              <a:rPr lang="en-CA" sz="1200" kern="1200" dirty="0" smtClean="0">
                <a:solidFill>
                  <a:schemeClr val="tx1"/>
                </a:solidFill>
                <a:effectLst/>
                <a:latin typeface="Calibri" charset="0"/>
                <a:ea typeface="MS PGothic" pitchFamily="34" charset="-128"/>
                <a:cs typeface="ＭＳ Ｐゴシック" charset="0"/>
              </a:rPr>
              <a:t> tuna (</a:t>
            </a:r>
            <a:r>
              <a:rPr lang="en-CA" sz="1200" kern="1200" dirty="0" err="1" smtClean="0">
                <a:solidFill>
                  <a:schemeClr val="tx1"/>
                </a:solidFill>
                <a:effectLst/>
                <a:latin typeface="Calibri" charset="0"/>
                <a:ea typeface="MS PGothic" pitchFamily="34" charset="-128"/>
                <a:cs typeface="ＭＳ Ｐゴシック" charset="0"/>
              </a:rPr>
              <a:t>Thunnus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thynnus</a:t>
            </a:r>
            <a:r>
              <a:rPr lang="en-CA" sz="1200" kern="1200" dirty="0" smtClean="0">
                <a:solidFill>
                  <a:schemeClr val="tx1"/>
                </a:solidFill>
                <a:effectLst/>
                <a:latin typeface="Calibri" charset="0"/>
                <a:ea typeface="MS PGothic" pitchFamily="34" charset="-128"/>
                <a:cs typeface="ＭＳ Ｐゴシック" charset="0"/>
              </a:rPr>
              <a:t>) </a:t>
            </a:r>
          </a:p>
          <a:p>
            <a:endParaRPr lang="en-CA"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We projected that catch potential will decline by 5% to 15% and 15% to 30% by 2030-2039 and 2050-2059 relative to the 1970-2000 period, respectively, under RCP2.6. The projected declines in MCP almost doubled for both time periods under RCP8.5.</a:t>
            </a:r>
            <a:endParaRPr lang="en-CA" sz="1200" kern="1200" dirty="0">
              <a:solidFill>
                <a:schemeClr val="tx1"/>
              </a:solidFill>
              <a:effectLst/>
              <a:latin typeface="Calibri" charset="0"/>
              <a:ea typeface="MS PGothic" pitchFamily="34" charset="-128"/>
              <a:cs typeface="ＭＳ Ｐゴシック" charset="0"/>
            </a:endParaRPr>
          </a:p>
        </p:txBody>
      </p:sp>
    </p:spTree>
    <p:extLst>
      <p:ext uri="{BB962C8B-B14F-4D97-AF65-F5344CB8AC3E}">
        <p14:creationId xmlns:p14="http://schemas.microsoft.com/office/powerpoint/2010/main" val="1186244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[This is a summary</a:t>
            </a:r>
            <a:r>
              <a:rPr lang="en-CA" baseline="0" dirty="0" smtClean="0"/>
              <a:t> of national-level results for Grenada. Paper B in the CRFM research paper collection presents national discussions of results for the six focal countries. You can draw on this paper to share additional information and results, as is relevant to the target audience]</a:t>
            </a:r>
            <a:endParaRPr lang="en-CA" dirty="0" smtClean="0"/>
          </a:p>
          <a:p>
            <a:endParaRPr lang="en-CA"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Amongst the 66 species assessed, </a:t>
            </a:r>
            <a:r>
              <a:rPr lang="en-CA" sz="1200" u="sng" kern="1200" dirty="0" smtClean="0">
                <a:solidFill>
                  <a:schemeClr val="tx1"/>
                </a:solidFill>
                <a:effectLst/>
                <a:latin typeface="Calibri" charset="0"/>
                <a:ea typeface="MS PGothic" pitchFamily="34" charset="-128"/>
                <a:cs typeface="ＭＳ Ｐゴシック" charset="0"/>
              </a:rPr>
              <a:t>blue parrotfish </a:t>
            </a:r>
            <a:r>
              <a:rPr lang="en-CA" sz="1200" kern="1200" dirty="0" smtClean="0">
                <a:solidFill>
                  <a:schemeClr val="tx1"/>
                </a:solidFill>
                <a:effectLst/>
                <a:latin typeface="Calibri" charset="0"/>
                <a:ea typeface="MS PGothic" pitchFamily="34" charset="-128"/>
                <a:cs typeface="ＭＳ Ｐゴシック" charset="0"/>
              </a:rPr>
              <a:t>(</a:t>
            </a:r>
            <a:r>
              <a:rPr lang="en-CA" sz="1200" kern="1200" dirty="0" err="1" smtClean="0">
                <a:solidFill>
                  <a:schemeClr val="tx1"/>
                </a:solidFill>
                <a:effectLst/>
                <a:latin typeface="Calibri" charset="0"/>
                <a:ea typeface="MS PGothic" pitchFamily="34" charset="-128"/>
                <a:cs typeface="ＭＳ Ｐゴシック" charset="0"/>
              </a:rPr>
              <a:t>Scarus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coeruleus</a:t>
            </a:r>
            <a:r>
              <a:rPr lang="en-CA" sz="1200" kern="1200" dirty="0" smtClean="0">
                <a:solidFill>
                  <a:schemeClr val="tx1"/>
                </a:solidFill>
                <a:effectLst/>
                <a:latin typeface="Calibri" charset="0"/>
                <a:ea typeface="MS PGothic" pitchFamily="34" charset="-128"/>
                <a:cs typeface="ＭＳ Ｐゴシック" charset="0"/>
              </a:rPr>
              <a:t>, index =90), midnight parrotfish (</a:t>
            </a:r>
            <a:r>
              <a:rPr lang="en-CA" sz="1200" kern="1200" dirty="0" err="1" smtClean="0">
                <a:solidFill>
                  <a:schemeClr val="tx1"/>
                </a:solidFill>
                <a:effectLst/>
                <a:latin typeface="Calibri" charset="0"/>
                <a:ea typeface="MS PGothic" pitchFamily="34" charset="-128"/>
                <a:cs typeface="ＭＳ Ｐゴシック" charset="0"/>
              </a:rPr>
              <a:t>Scarus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coelestinus</a:t>
            </a:r>
            <a:r>
              <a:rPr lang="en-CA" sz="1200" kern="1200" dirty="0" smtClean="0">
                <a:solidFill>
                  <a:schemeClr val="tx1"/>
                </a:solidFill>
                <a:effectLst/>
                <a:latin typeface="Calibri" charset="0"/>
                <a:ea typeface="MS PGothic" pitchFamily="34" charset="-128"/>
                <a:cs typeface="ＭＳ Ｐゴシック" charset="0"/>
              </a:rPr>
              <a:t>, index = 88), and hogfish (</a:t>
            </a:r>
            <a:r>
              <a:rPr lang="en-CA" sz="1200" kern="1200" dirty="0" err="1" smtClean="0">
                <a:solidFill>
                  <a:schemeClr val="tx1"/>
                </a:solidFill>
                <a:effectLst/>
                <a:latin typeface="Calibri" charset="0"/>
                <a:ea typeface="MS PGothic" pitchFamily="34" charset="-128"/>
                <a:cs typeface="ＭＳ Ｐゴシック" charset="0"/>
              </a:rPr>
              <a:t>Lachnolaimus</a:t>
            </a:r>
            <a:r>
              <a:rPr lang="en-CA" sz="1200" kern="1200" dirty="0" smtClean="0">
                <a:solidFill>
                  <a:schemeClr val="tx1"/>
                </a:solidFill>
                <a:effectLst/>
                <a:latin typeface="Calibri" charset="0"/>
                <a:ea typeface="MS PGothic" pitchFamily="34" charset="-128"/>
                <a:cs typeface="ＭＳ Ｐゴシック" charset="0"/>
              </a:rPr>
              <a:t> maximus, index = 88) scored the highest vulnerability index. </a:t>
            </a:r>
            <a:r>
              <a:rPr lang="en-CA" sz="1200" u="sng" kern="1200" dirty="0" smtClean="0">
                <a:solidFill>
                  <a:schemeClr val="tx1"/>
                </a:solidFill>
                <a:effectLst/>
                <a:latin typeface="Calibri" charset="0"/>
                <a:ea typeface="MS PGothic" pitchFamily="34" charset="-128"/>
                <a:cs typeface="ＭＳ Ｐゴシック" charset="0"/>
              </a:rPr>
              <a:t>Mackerel </a:t>
            </a:r>
            <a:r>
              <a:rPr lang="en-CA" sz="1200" u="sng" kern="1200" dirty="0" err="1" smtClean="0">
                <a:solidFill>
                  <a:schemeClr val="tx1"/>
                </a:solidFill>
                <a:effectLst/>
                <a:latin typeface="Calibri" charset="0"/>
                <a:ea typeface="MS PGothic" pitchFamily="34" charset="-128"/>
                <a:cs typeface="ＭＳ Ｐゴシック" charset="0"/>
              </a:rPr>
              <a:t>scad</a:t>
            </a:r>
            <a:r>
              <a:rPr lang="en-CA" sz="1200" u="sng" kern="1200" dirty="0" smtClean="0">
                <a:solidFill>
                  <a:schemeClr val="tx1"/>
                </a:solidFill>
                <a:effectLst/>
                <a:latin typeface="Calibri" charset="0"/>
                <a:ea typeface="MS PGothic" pitchFamily="34" charset="-128"/>
                <a:cs typeface="ＭＳ Ｐゴシック" charset="0"/>
              </a:rPr>
              <a:t> </a:t>
            </a:r>
            <a:r>
              <a:rPr lang="en-CA" sz="1200" kern="1200" dirty="0" smtClean="0">
                <a:solidFill>
                  <a:schemeClr val="tx1"/>
                </a:solidFill>
                <a:effectLst/>
                <a:latin typeface="Calibri" charset="0"/>
                <a:ea typeface="MS PGothic" pitchFamily="34" charset="-128"/>
                <a:cs typeface="ＭＳ Ｐゴシック" charset="0"/>
              </a:rPr>
              <a:t>(</a:t>
            </a:r>
            <a:r>
              <a:rPr lang="en-CA" sz="1200" kern="1200" dirty="0" err="1" smtClean="0">
                <a:solidFill>
                  <a:schemeClr val="tx1"/>
                </a:solidFill>
                <a:effectLst/>
                <a:latin typeface="Calibri" charset="0"/>
                <a:ea typeface="MS PGothic" pitchFamily="34" charset="-128"/>
                <a:cs typeface="ＭＳ Ｐゴシック" charset="0"/>
              </a:rPr>
              <a:t>Decapterus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macarellus</a:t>
            </a:r>
            <a:r>
              <a:rPr lang="en-CA" sz="1200" kern="1200" dirty="0" smtClean="0">
                <a:solidFill>
                  <a:schemeClr val="tx1"/>
                </a:solidFill>
                <a:effectLst/>
                <a:latin typeface="Calibri" charset="0"/>
                <a:ea typeface="MS PGothic" pitchFamily="34" charset="-128"/>
                <a:cs typeface="ＭＳ Ｐゴシック" charset="0"/>
              </a:rPr>
              <a:t>, index = 24), sergeant major (</a:t>
            </a:r>
            <a:r>
              <a:rPr lang="en-CA" sz="1200" kern="1200" dirty="0" err="1" smtClean="0">
                <a:solidFill>
                  <a:schemeClr val="tx1"/>
                </a:solidFill>
                <a:effectLst/>
                <a:latin typeface="Calibri" charset="0"/>
                <a:ea typeface="MS PGothic" pitchFamily="34" charset="-128"/>
                <a:cs typeface="ＭＳ Ｐゴシック" charset="0"/>
              </a:rPr>
              <a:t>Abudefduf</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saxatilis</a:t>
            </a:r>
            <a:r>
              <a:rPr lang="en-CA" sz="1200" kern="1200" dirty="0" smtClean="0">
                <a:solidFill>
                  <a:schemeClr val="tx1"/>
                </a:solidFill>
                <a:effectLst/>
                <a:latin typeface="Calibri" charset="0"/>
                <a:ea typeface="MS PGothic" pitchFamily="34" charset="-128"/>
                <a:cs typeface="ＭＳ Ｐゴシック" charset="0"/>
              </a:rPr>
              <a:t>, index = 27) and blue tang (</a:t>
            </a:r>
            <a:r>
              <a:rPr lang="en-CA" sz="1200" kern="1200" dirty="0" err="1" smtClean="0">
                <a:solidFill>
                  <a:schemeClr val="tx1"/>
                </a:solidFill>
                <a:effectLst/>
                <a:latin typeface="Calibri" charset="0"/>
                <a:ea typeface="MS PGothic" pitchFamily="34" charset="-128"/>
                <a:cs typeface="ＭＳ Ｐゴシック" charset="0"/>
              </a:rPr>
              <a:t>Acanthurus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coeruleus</a:t>
            </a:r>
            <a:r>
              <a:rPr lang="en-CA" sz="1200" kern="1200" dirty="0" smtClean="0">
                <a:solidFill>
                  <a:schemeClr val="tx1"/>
                </a:solidFill>
                <a:effectLst/>
                <a:latin typeface="Calibri" charset="0"/>
                <a:ea typeface="MS PGothic" pitchFamily="34" charset="-128"/>
                <a:cs typeface="ＭＳ Ｐゴシック" charset="0"/>
              </a:rPr>
              <a:t>, index = 31) on the other hand had the lowest vulnerability indices. </a:t>
            </a:r>
          </a:p>
          <a:p>
            <a:endParaRPr lang="en-CA"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Amongst the 66 selected species assessed, those with the highest risk of impact index included yellowtail snapper (</a:t>
            </a:r>
            <a:r>
              <a:rPr lang="en-CA" sz="1200" kern="1200" dirty="0" err="1" smtClean="0">
                <a:solidFill>
                  <a:schemeClr val="tx1"/>
                </a:solidFill>
                <a:effectLst/>
                <a:latin typeface="Calibri" charset="0"/>
                <a:ea typeface="MS PGothic" pitchFamily="34" charset="-128"/>
                <a:cs typeface="ＭＳ Ｐゴシック" charset="0"/>
              </a:rPr>
              <a:t>Ocyurus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crysurus</a:t>
            </a:r>
            <a:r>
              <a:rPr lang="en-CA" sz="1200" kern="1200" dirty="0" smtClean="0">
                <a:solidFill>
                  <a:schemeClr val="tx1"/>
                </a:solidFill>
                <a:effectLst/>
                <a:latin typeface="Calibri" charset="0"/>
                <a:ea typeface="MS PGothic" pitchFamily="34" charset="-128"/>
                <a:cs typeface="ＭＳ Ｐゴシック" charset="0"/>
              </a:rPr>
              <a:t>), red hind (</a:t>
            </a:r>
            <a:r>
              <a:rPr lang="en-CA" sz="1200" kern="1200" dirty="0" err="1" smtClean="0">
                <a:solidFill>
                  <a:schemeClr val="tx1"/>
                </a:solidFill>
                <a:effectLst/>
                <a:latin typeface="Calibri" charset="0"/>
                <a:ea typeface="MS PGothic" pitchFamily="34" charset="-128"/>
                <a:cs typeface="ＭＳ Ｐゴシック" charset="0"/>
              </a:rPr>
              <a:t>Epinephelus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guttatus</a:t>
            </a:r>
            <a:r>
              <a:rPr lang="en-CA" sz="1200" kern="1200" dirty="0" smtClean="0">
                <a:solidFill>
                  <a:schemeClr val="tx1"/>
                </a:solidFill>
                <a:effectLst/>
                <a:latin typeface="Calibri" charset="0"/>
                <a:ea typeface="MS PGothic" pitchFamily="34" charset="-128"/>
                <a:cs typeface="ＭＳ Ｐゴシック" charset="0"/>
              </a:rPr>
              <a:t>) and horse eye jack (</a:t>
            </a:r>
            <a:r>
              <a:rPr lang="en-CA" sz="1200" kern="1200" dirty="0" err="1" smtClean="0">
                <a:solidFill>
                  <a:schemeClr val="tx1"/>
                </a:solidFill>
                <a:effectLst/>
                <a:latin typeface="Calibri" charset="0"/>
                <a:ea typeface="MS PGothic" pitchFamily="34" charset="-128"/>
                <a:cs typeface="ＭＳ Ｐゴシック" charset="0"/>
              </a:rPr>
              <a:t>Caranx</a:t>
            </a:r>
            <a:r>
              <a:rPr lang="en-CA" sz="1200" kern="1200" dirty="0" smtClean="0">
                <a:solidFill>
                  <a:schemeClr val="tx1"/>
                </a:solidFill>
                <a:effectLst/>
                <a:latin typeface="Calibri" charset="0"/>
                <a:ea typeface="MS PGothic" pitchFamily="34" charset="-128"/>
                <a:cs typeface="ＭＳ Ｐゴシック" charset="0"/>
              </a:rPr>
              <a:t> latus). Those with the lowest risk of impact index included furry sea cucumber (</a:t>
            </a:r>
            <a:r>
              <a:rPr lang="en-CA" sz="1200" kern="1200" dirty="0" err="1" smtClean="0">
                <a:solidFill>
                  <a:schemeClr val="tx1"/>
                </a:solidFill>
                <a:effectLst/>
                <a:latin typeface="Calibri" charset="0"/>
                <a:ea typeface="MS PGothic" pitchFamily="34" charset="-128"/>
                <a:cs typeface="ＭＳ Ｐゴシック" charset="0"/>
              </a:rPr>
              <a:t>Astichopus</a:t>
            </a:r>
            <a:r>
              <a:rPr lang="en-CA" sz="1200" kern="1200" dirty="0" smtClean="0">
                <a:solidFill>
                  <a:schemeClr val="tx1"/>
                </a:solidFill>
                <a:effectLst/>
                <a:latin typeface="Calibri" charset="0"/>
                <a:ea typeface="MS PGothic" pitchFamily="34" charset="-128"/>
                <a:cs typeface="ＭＳ Ｐゴシック" charset="0"/>
              </a:rPr>
              <a:t> multifidus), </a:t>
            </a:r>
            <a:r>
              <a:rPr lang="en-CA" sz="1200" kern="1200" dirty="0" err="1" smtClean="0">
                <a:solidFill>
                  <a:schemeClr val="tx1"/>
                </a:solidFill>
                <a:effectLst/>
                <a:latin typeface="Calibri" charset="0"/>
                <a:ea typeface="MS PGothic" pitchFamily="34" charset="-128"/>
                <a:cs typeface="ＭＳ Ｐゴシック" charset="0"/>
              </a:rPr>
              <a:t>graysby</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Cephalopolis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cruentata</a:t>
            </a:r>
            <a:r>
              <a:rPr lang="en-CA" sz="1200" kern="1200" dirty="0" smtClean="0">
                <a:solidFill>
                  <a:schemeClr val="tx1"/>
                </a:solidFill>
                <a:effectLst/>
                <a:latin typeface="Calibri" charset="0"/>
                <a:ea typeface="MS PGothic" pitchFamily="34" charset="-128"/>
                <a:cs typeface="ＭＳ Ｐゴシック" charset="0"/>
              </a:rPr>
              <a:t>) and blue tang (</a:t>
            </a:r>
            <a:r>
              <a:rPr lang="en-CA" sz="1200" kern="1200" dirty="0" err="1" smtClean="0">
                <a:solidFill>
                  <a:schemeClr val="tx1"/>
                </a:solidFill>
                <a:effectLst/>
                <a:latin typeface="Calibri" charset="0"/>
                <a:ea typeface="MS PGothic" pitchFamily="34" charset="-128"/>
                <a:cs typeface="ＭＳ Ｐゴシック" charset="0"/>
              </a:rPr>
              <a:t>Acanthurus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coeruleus</a:t>
            </a:r>
            <a:r>
              <a:rPr lang="en-CA" sz="1200" kern="1200" dirty="0" smtClean="0">
                <a:solidFill>
                  <a:schemeClr val="tx1"/>
                </a:solidFill>
                <a:effectLst/>
                <a:latin typeface="Calibri" charset="0"/>
                <a:ea typeface="MS PGothic" pitchFamily="34" charset="-128"/>
                <a:cs typeface="ＭＳ Ｐゴシック" charset="0"/>
              </a:rPr>
              <a:t>). </a:t>
            </a:r>
          </a:p>
          <a:p>
            <a:endParaRPr lang="en-CA"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Overall, the sum of habitat suitability index across the selected species in the EEZ of Grenada was projected to decrease by 11.3% and 28%, under atmospheric CO2 concentrations that would be similar to the 2030-2039 and 2050-2059 periods under RCP8.5. Species that were projected to have the largest decline in HSI included donkey dug sea cucumber (</a:t>
            </a:r>
            <a:r>
              <a:rPr lang="en-CA" sz="1200" kern="1200" dirty="0" err="1" smtClean="0">
                <a:solidFill>
                  <a:schemeClr val="tx1"/>
                </a:solidFill>
                <a:effectLst/>
                <a:latin typeface="Calibri" charset="0"/>
                <a:ea typeface="MS PGothic" pitchFamily="34" charset="-128"/>
                <a:cs typeface="ＭＳ Ｐゴシック" charset="0"/>
              </a:rPr>
              <a:t>Holothuria</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Halodeima</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mexicana</a:t>
            </a:r>
            <a:endParaRPr lang="en-CA" sz="1200" kern="1200" dirty="0" smtClean="0">
              <a:solidFill>
                <a:schemeClr val="tx1"/>
              </a:solidFill>
              <a:effectLst/>
              <a:latin typeface="Calibri" charset="0"/>
              <a:ea typeface="MS PGothic" pitchFamily="34" charset="-128"/>
              <a:cs typeface="ＭＳ Ｐゴシック" charset="0"/>
            </a:endParaRPr>
          </a:p>
          <a:p>
            <a:endParaRPr lang="en-CA"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We projected that catch potential will decline by 5% to 15% and 15% to 30% by 2030-2039 and 2050-2059 relative to the 1970-2000 period, respectively, under RCP2.6. The projected declines in MCP almost doubled for both time frames under RCP8.5.</a:t>
            </a:r>
            <a:endParaRPr lang="en-CA" sz="1200" kern="1200" dirty="0">
              <a:solidFill>
                <a:schemeClr val="tx1"/>
              </a:solidFill>
              <a:effectLst/>
              <a:latin typeface="Calibri" charset="0"/>
              <a:ea typeface="MS PGothic" pitchFamily="34" charset="-128"/>
              <a:cs typeface="ＭＳ Ｐゴシック" charset="0"/>
            </a:endParaRPr>
          </a:p>
        </p:txBody>
      </p:sp>
    </p:spTree>
    <p:extLst>
      <p:ext uri="{BB962C8B-B14F-4D97-AF65-F5344CB8AC3E}">
        <p14:creationId xmlns:p14="http://schemas.microsoft.com/office/powerpoint/2010/main" val="1186244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[This is a summary</a:t>
            </a:r>
            <a:r>
              <a:rPr lang="en-CA" baseline="0" dirty="0" smtClean="0"/>
              <a:t> of national-level results for Haiti. Paper B in the CRFM research paper collection presents national discussions of results for the six focal countries. You can draw on this paper to share additional information and results, as is relevant to the target audience.]</a:t>
            </a:r>
            <a:endParaRPr lang="en-CA" dirty="0" smtClean="0"/>
          </a:p>
          <a:p>
            <a:endParaRPr lang="en-CA"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Haiti’s fisheries focus mainly on demersal (reef) fish species and a limited quantity of pelagic fish. Amongst the 82 species assessed, the ones with the highest vulnerability index were Mutton snapper (</a:t>
            </a:r>
            <a:r>
              <a:rPr lang="en-CA" sz="1200" kern="1200" dirty="0" err="1" smtClean="0">
                <a:solidFill>
                  <a:schemeClr val="tx1"/>
                </a:solidFill>
                <a:effectLst/>
                <a:latin typeface="Calibri" charset="0"/>
                <a:ea typeface="MS PGothic" pitchFamily="34" charset="-128"/>
                <a:cs typeface="ＭＳ Ｐゴシック" charset="0"/>
              </a:rPr>
              <a:t>Lutjanus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analis</a:t>
            </a:r>
            <a:r>
              <a:rPr lang="en-CA" sz="1200" kern="1200" dirty="0" smtClean="0">
                <a:solidFill>
                  <a:schemeClr val="tx1"/>
                </a:solidFill>
                <a:effectLst/>
                <a:latin typeface="Calibri" charset="0"/>
                <a:ea typeface="MS PGothic" pitchFamily="34" charset="-128"/>
                <a:cs typeface="ＭＳ Ｐゴシック" charset="0"/>
              </a:rPr>
              <a:t>, index =90), jack (</a:t>
            </a:r>
            <a:r>
              <a:rPr lang="en-CA" sz="1200" kern="1200" dirty="0" err="1" smtClean="0">
                <a:solidFill>
                  <a:schemeClr val="tx1"/>
                </a:solidFill>
                <a:effectLst/>
                <a:latin typeface="Calibri" charset="0"/>
                <a:ea typeface="MS PGothic" pitchFamily="34" charset="-128"/>
                <a:cs typeface="ＭＳ Ｐゴシック" charset="0"/>
              </a:rPr>
              <a:t>Caranx</a:t>
            </a:r>
            <a:r>
              <a:rPr lang="en-CA" sz="1200" kern="1200" dirty="0" smtClean="0">
                <a:solidFill>
                  <a:schemeClr val="tx1"/>
                </a:solidFill>
                <a:effectLst/>
                <a:latin typeface="Calibri" charset="0"/>
                <a:ea typeface="MS PGothic" pitchFamily="34" charset="-128"/>
                <a:cs typeface="ＭＳ Ｐゴシック" charset="0"/>
              </a:rPr>
              <a:t> spp., index = 88), and gray snapper (</a:t>
            </a:r>
            <a:r>
              <a:rPr lang="en-CA" sz="1200" kern="1200" dirty="0" err="1" smtClean="0">
                <a:solidFill>
                  <a:schemeClr val="tx1"/>
                </a:solidFill>
                <a:effectLst/>
                <a:latin typeface="Calibri" charset="0"/>
                <a:ea typeface="MS PGothic" pitchFamily="34" charset="-128"/>
                <a:cs typeface="ＭＳ Ｐゴシック" charset="0"/>
              </a:rPr>
              <a:t>Lutjanus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griseus</a:t>
            </a:r>
            <a:r>
              <a:rPr lang="en-CA" sz="1200" kern="1200" dirty="0" smtClean="0">
                <a:solidFill>
                  <a:schemeClr val="tx1"/>
                </a:solidFill>
                <a:effectLst/>
                <a:latin typeface="Calibri" charset="0"/>
                <a:ea typeface="MS PGothic" pitchFamily="34" charset="-128"/>
                <a:cs typeface="ＭＳ Ｐゴシック" charset="0"/>
              </a:rPr>
              <a:t>, index = 88). Those with the lowest vulnerability index were spotted goatfish (</a:t>
            </a:r>
            <a:r>
              <a:rPr lang="en-CA" sz="1200" kern="1200" dirty="0" err="1" smtClean="0">
                <a:solidFill>
                  <a:schemeClr val="tx1"/>
                </a:solidFill>
                <a:effectLst/>
                <a:latin typeface="Calibri" charset="0"/>
                <a:ea typeface="MS PGothic" pitchFamily="34" charset="-128"/>
                <a:cs typeface="ＭＳ Ｐゴシック" charset="0"/>
              </a:rPr>
              <a:t>Pseudupeneus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maculatus</a:t>
            </a:r>
            <a:r>
              <a:rPr lang="en-CA" sz="1200" kern="1200" dirty="0" smtClean="0">
                <a:solidFill>
                  <a:schemeClr val="tx1"/>
                </a:solidFill>
                <a:effectLst/>
                <a:latin typeface="Calibri" charset="0"/>
                <a:ea typeface="MS PGothic" pitchFamily="34" charset="-128"/>
                <a:cs typeface="ＭＳ Ｐゴシック" charset="0"/>
              </a:rPr>
              <a:t>, index = 19), mackerel </a:t>
            </a:r>
            <a:r>
              <a:rPr lang="en-CA" sz="1200" kern="1200" dirty="0" err="1" smtClean="0">
                <a:solidFill>
                  <a:schemeClr val="tx1"/>
                </a:solidFill>
                <a:effectLst/>
                <a:latin typeface="Calibri" charset="0"/>
                <a:ea typeface="MS PGothic" pitchFamily="34" charset="-128"/>
                <a:cs typeface="ＭＳ Ｐゴシック" charset="0"/>
              </a:rPr>
              <a:t>scad</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Decapterus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macarellus</a:t>
            </a:r>
            <a:r>
              <a:rPr lang="en-CA" sz="1200" kern="1200" dirty="0" smtClean="0">
                <a:solidFill>
                  <a:schemeClr val="tx1"/>
                </a:solidFill>
                <a:effectLst/>
                <a:latin typeface="Calibri" charset="0"/>
                <a:ea typeface="MS PGothic" pitchFamily="34" charset="-128"/>
                <a:cs typeface="ＭＳ Ｐゴシック" charset="0"/>
              </a:rPr>
              <a:t>, index = 24) and sergeant major (</a:t>
            </a:r>
            <a:r>
              <a:rPr lang="en-CA" sz="1200" kern="1200" dirty="0" err="1" smtClean="0">
                <a:solidFill>
                  <a:schemeClr val="tx1"/>
                </a:solidFill>
                <a:effectLst/>
                <a:latin typeface="Calibri" charset="0"/>
                <a:ea typeface="MS PGothic" pitchFamily="34" charset="-128"/>
                <a:cs typeface="ＭＳ Ｐゴシック" charset="0"/>
              </a:rPr>
              <a:t>Abudefduf</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saxatills</a:t>
            </a:r>
            <a:r>
              <a:rPr lang="en-CA" sz="1200" kern="1200" dirty="0" smtClean="0">
                <a:solidFill>
                  <a:schemeClr val="tx1"/>
                </a:solidFill>
                <a:effectLst/>
                <a:latin typeface="Calibri" charset="0"/>
                <a:ea typeface="MS PGothic" pitchFamily="34" charset="-128"/>
                <a:cs typeface="ＭＳ Ｐゴシック" charset="0"/>
              </a:rPr>
              <a:t>, index = 27). </a:t>
            </a:r>
          </a:p>
          <a:p>
            <a:endParaRPr lang="en-CA"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Amongst the 82 selected species, those with the highest risk of impact index included yellowtail snapper (</a:t>
            </a:r>
            <a:r>
              <a:rPr lang="en-CA" sz="1200" kern="1200" dirty="0" err="1" smtClean="0">
                <a:solidFill>
                  <a:schemeClr val="tx1"/>
                </a:solidFill>
                <a:effectLst/>
                <a:latin typeface="Calibri" charset="0"/>
                <a:ea typeface="MS PGothic" pitchFamily="34" charset="-128"/>
                <a:cs typeface="ＭＳ Ｐゴシック" charset="0"/>
              </a:rPr>
              <a:t>Ocyurus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crysurus</a:t>
            </a:r>
            <a:r>
              <a:rPr lang="en-CA" sz="1200" kern="1200" dirty="0" smtClean="0">
                <a:solidFill>
                  <a:schemeClr val="tx1"/>
                </a:solidFill>
                <a:effectLst/>
                <a:latin typeface="Calibri" charset="0"/>
                <a:ea typeface="MS PGothic" pitchFamily="34" charset="-128"/>
                <a:cs typeface="ＭＳ Ｐゴシック" charset="0"/>
              </a:rPr>
              <a:t>), red hind (</a:t>
            </a:r>
            <a:r>
              <a:rPr lang="en-CA" sz="1200" kern="1200" dirty="0" err="1" smtClean="0">
                <a:solidFill>
                  <a:schemeClr val="tx1"/>
                </a:solidFill>
                <a:effectLst/>
                <a:latin typeface="Calibri" charset="0"/>
                <a:ea typeface="MS PGothic" pitchFamily="34" charset="-128"/>
                <a:cs typeface="ＭＳ Ｐゴシック" charset="0"/>
              </a:rPr>
              <a:t>Epinephelus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guttatus</a:t>
            </a:r>
            <a:r>
              <a:rPr lang="en-CA" sz="1200" kern="1200" dirty="0" smtClean="0">
                <a:solidFill>
                  <a:schemeClr val="tx1"/>
                </a:solidFill>
                <a:effectLst/>
                <a:latin typeface="Calibri" charset="0"/>
                <a:ea typeface="MS PGothic" pitchFamily="34" charset="-128"/>
                <a:cs typeface="ＭＳ Ｐゴシック" charset="0"/>
              </a:rPr>
              <a:t>) and mutton snapper (</a:t>
            </a:r>
            <a:r>
              <a:rPr lang="en-CA" sz="1200" kern="1200" dirty="0" err="1" smtClean="0">
                <a:solidFill>
                  <a:schemeClr val="tx1"/>
                </a:solidFill>
                <a:effectLst/>
                <a:latin typeface="Calibri" charset="0"/>
                <a:ea typeface="MS PGothic" pitchFamily="34" charset="-128"/>
                <a:cs typeface="ＭＳ Ｐゴシック" charset="0"/>
              </a:rPr>
              <a:t>Lutjanus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analis</a:t>
            </a:r>
            <a:r>
              <a:rPr lang="en-CA" sz="1200" kern="1200" dirty="0" smtClean="0">
                <a:solidFill>
                  <a:schemeClr val="tx1"/>
                </a:solidFill>
                <a:effectLst/>
                <a:latin typeface="Calibri" charset="0"/>
                <a:ea typeface="MS PGothic" pitchFamily="34" charset="-128"/>
                <a:cs typeface="ＭＳ Ｐゴシック" charset="0"/>
              </a:rPr>
              <a:t>) (Table 3). Those with the lowest risk of impact index included donkey dung sea cucumber (</a:t>
            </a:r>
            <a:r>
              <a:rPr lang="en-CA" sz="1200" kern="1200" dirty="0" err="1" smtClean="0">
                <a:solidFill>
                  <a:schemeClr val="tx1"/>
                </a:solidFill>
                <a:effectLst/>
                <a:latin typeface="Calibri" charset="0"/>
                <a:ea typeface="MS PGothic" pitchFamily="34" charset="-128"/>
                <a:cs typeface="ＭＳ Ｐゴシック" charset="0"/>
              </a:rPr>
              <a:t>Holothuria</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mexicana</a:t>
            </a:r>
            <a:r>
              <a:rPr lang="en-CA" sz="1200" kern="1200" dirty="0" smtClean="0">
                <a:solidFill>
                  <a:schemeClr val="tx1"/>
                </a:solidFill>
                <a:effectLst/>
                <a:latin typeface="Calibri" charset="0"/>
                <a:ea typeface="MS PGothic" pitchFamily="34" charset="-128"/>
                <a:cs typeface="ＭＳ Ｐゴシック" charset="0"/>
              </a:rPr>
              <a:t>), blue tang (</a:t>
            </a:r>
            <a:r>
              <a:rPr lang="en-CA" sz="1200" kern="1200" dirty="0" err="1" smtClean="0">
                <a:solidFill>
                  <a:schemeClr val="tx1"/>
                </a:solidFill>
                <a:effectLst/>
                <a:latin typeface="Calibri" charset="0"/>
                <a:ea typeface="MS PGothic" pitchFamily="34" charset="-128"/>
                <a:cs typeface="ＭＳ Ｐゴシック" charset="0"/>
              </a:rPr>
              <a:t>Acanthurus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coeruleus</a:t>
            </a:r>
            <a:r>
              <a:rPr lang="en-CA" sz="1200" kern="1200" dirty="0" smtClean="0">
                <a:solidFill>
                  <a:schemeClr val="tx1"/>
                </a:solidFill>
                <a:effectLst/>
                <a:latin typeface="Calibri" charset="0"/>
                <a:ea typeface="MS PGothic" pitchFamily="34" charset="-128"/>
                <a:cs typeface="ＭＳ Ｐゴシック" charset="0"/>
              </a:rPr>
              <a:t>), and </a:t>
            </a:r>
            <a:r>
              <a:rPr lang="en-CA" sz="1200" kern="1200" dirty="0" err="1" smtClean="0">
                <a:solidFill>
                  <a:schemeClr val="tx1"/>
                </a:solidFill>
                <a:effectLst/>
                <a:latin typeface="Calibri" charset="0"/>
                <a:ea typeface="MS PGothic" pitchFamily="34" charset="-128"/>
                <a:cs typeface="ＭＳ Ｐゴシック" charset="0"/>
              </a:rPr>
              <a:t>graysby</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Cephalopolis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cruentata</a:t>
            </a:r>
            <a:r>
              <a:rPr lang="en-CA" sz="1200" kern="1200" dirty="0" smtClean="0">
                <a:solidFill>
                  <a:schemeClr val="tx1"/>
                </a:solidFill>
                <a:effectLst/>
                <a:latin typeface="Calibri" charset="0"/>
                <a:ea typeface="MS PGothic" pitchFamily="34" charset="-128"/>
                <a:cs typeface="ＭＳ Ｐゴシック" charset="0"/>
              </a:rPr>
              <a:t>). </a:t>
            </a:r>
          </a:p>
          <a:p>
            <a:endParaRPr lang="en-CA"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Changes in ocean conditions under increased atmospheric CO2 concentrations were projected to result in a decline in the habitat suitability for selected species in the EEZ of Haiti. Overall, the sum of the habitat suitability index across the selected species in the EEZ of Haiti was projected to decrease by 25.2% and 29%, under atmospheric CO2 concentrations that would be similar to the 2030-2039 and 2050-2059 periods under RCP8.5. Species that were projected to have the largest decline in HSI include the Florida sea cucumber (</a:t>
            </a:r>
            <a:r>
              <a:rPr lang="en-CA" sz="1200" kern="1200" dirty="0" err="1" smtClean="0">
                <a:solidFill>
                  <a:schemeClr val="tx1"/>
                </a:solidFill>
                <a:effectLst/>
                <a:latin typeface="Calibri" charset="0"/>
                <a:ea typeface="MS PGothic" pitchFamily="34" charset="-128"/>
                <a:cs typeface="ＭＳ Ｐゴシック" charset="0"/>
              </a:rPr>
              <a:t>Holothuria</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Halodeima</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floridana</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fourwing</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flyingfish</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Hirundichthys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affinis</a:t>
            </a:r>
            <a:r>
              <a:rPr lang="en-CA" sz="1200" kern="1200" dirty="0" smtClean="0">
                <a:solidFill>
                  <a:schemeClr val="tx1"/>
                </a:solidFill>
                <a:effectLst/>
                <a:latin typeface="Calibri" charset="0"/>
                <a:ea typeface="MS PGothic" pitchFamily="34" charset="-128"/>
                <a:cs typeface="ＭＳ Ｐゴシック" charset="0"/>
              </a:rPr>
              <a:t>) and red hind (</a:t>
            </a:r>
            <a:r>
              <a:rPr lang="en-CA" sz="1200" kern="1200" dirty="0" err="1" smtClean="0">
                <a:solidFill>
                  <a:schemeClr val="tx1"/>
                </a:solidFill>
                <a:effectLst/>
                <a:latin typeface="Calibri" charset="0"/>
                <a:ea typeface="MS PGothic" pitchFamily="34" charset="-128"/>
                <a:cs typeface="ＭＳ Ｐゴシック" charset="0"/>
              </a:rPr>
              <a:t>Epinephelus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guttatus</a:t>
            </a:r>
            <a:r>
              <a:rPr lang="en-CA" sz="1200" kern="1200" dirty="0" smtClean="0">
                <a:solidFill>
                  <a:schemeClr val="tx1"/>
                </a:solidFill>
                <a:effectLst/>
                <a:latin typeface="Calibri" charset="0"/>
                <a:ea typeface="MS PGothic" pitchFamily="34" charset="-128"/>
                <a:cs typeface="ＭＳ Ｐゴシック" charset="0"/>
              </a:rPr>
              <a:t>)</a:t>
            </a:r>
            <a:endParaRPr lang="en-CA" sz="1200" kern="1200" dirty="0">
              <a:solidFill>
                <a:schemeClr val="tx1"/>
              </a:solidFill>
              <a:effectLst/>
              <a:latin typeface="Calibri" charset="0"/>
              <a:ea typeface="MS PGothic" pitchFamily="34" charset="-128"/>
              <a:cs typeface="ＭＳ Ｐゴシック" charset="0"/>
            </a:endParaRPr>
          </a:p>
        </p:txBody>
      </p:sp>
    </p:spTree>
    <p:extLst>
      <p:ext uri="{BB962C8B-B14F-4D97-AF65-F5344CB8AC3E}">
        <p14:creationId xmlns:p14="http://schemas.microsoft.com/office/powerpoint/2010/main" val="1186244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[This is a summary</a:t>
            </a:r>
            <a:r>
              <a:rPr lang="en-CA" baseline="0" dirty="0" smtClean="0"/>
              <a:t> of national-level results for Jamaica. Paper B in the CRFM research paper collection presents national discussions of results for the six focal countries. You can draw on this paper to share additional information and results, as is relevant to the target audience.]</a:t>
            </a:r>
            <a:endParaRPr lang="en-CA" dirty="0" smtClean="0"/>
          </a:p>
          <a:p>
            <a:endParaRPr lang="en-CA"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Vulnerability of selected species occurring in Jamaica was evaluated as moderate. A total of 78 of the selected study species were reported to occur in the EEZ of Jamaica (i.e., in the Changing Ocean Research Unit global marine biodiversity database), with a median climate vulnerability index of 57.5 (25th and 75th quartiles = 44.3 and 70.5, respectively, with 100 = maximum vulnerability). Amongst the 78 species, the ones with the highest vulnerability index were </a:t>
            </a:r>
            <a:r>
              <a:rPr lang="en-CA" sz="1200" kern="1200" dirty="0" err="1" smtClean="0">
                <a:solidFill>
                  <a:schemeClr val="tx1"/>
                </a:solidFill>
                <a:effectLst/>
                <a:latin typeface="Calibri" charset="0"/>
                <a:ea typeface="MS PGothic" pitchFamily="34" charset="-128"/>
                <a:cs typeface="ＭＳ Ｐゴシック" charset="0"/>
              </a:rPr>
              <a:t>cubera</a:t>
            </a:r>
            <a:r>
              <a:rPr lang="en-CA" sz="1200" kern="1200" dirty="0" smtClean="0">
                <a:solidFill>
                  <a:schemeClr val="tx1"/>
                </a:solidFill>
                <a:effectLst/>
                <a:latin typeface="Calibri" charset="0"/>
                <a:ea typeface="MS PGothic" pitchFamily="34" charset="-128"/>
                <a:cs typeface="ＭＳ Ｐゴシック" charset="0"/>
              </a:rPr>
              <a:t> snapper (</a:t>
            </a:r>
            <a:r>
              <a:rPr lang="en-CA" sz="1200" kern="1200" dirty="0" err="1" smtClean="0">
                <a:solidFill>
                  <a:schemeClr val="tx1"/>
                </a:solidFill>
                <a:effectLst/>
                <a:latin typeface="Calibri" charset="0"/>
                <a:ea typeface="MS PGothic" pitchFamily="34" charset="-128"/>
                <a:cs typeface="ＭＳ Ｐゴシック" charset="0"/>
              </a:rPr>
              <a:t>Lutjanus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cyanopterus</a:t>
            </a:r>
            <a:r>
              <a:rPr lang="en-CA" sz="1200" kern="1200" dirty="0" smtClean="0">
                <a:solidFill>
                  <a:schemeClr val="tx1"/>
                </a:solidFill>
                <a:effectLst/>
                <a:latin typeface="Calibri" charset="0"/>
                <a:ea typeface="MS PGothic" pitchFamily="34" charset="-128"/>
                <a:cs typeface="ＭＳ Ｐゴシック" charset="0"/>
              </a:rPr>
              <a:t>, index =93), mutton snapper (</a:t>
            </a:r>
            <a:r>
              <a:rPr lang="en-CA" sz="1200" kern="1200" dirty="0" err="1" smtClean="0">
                <a:solidFill>
                  <a:schemeClr val="tx1"/>
                </a:solidFill>
                <a:effectLst/>
                <a:latin typeface="Calibri" charset="0"/>
                <a:ea typeface="MS PGothic" pitchFamily="34" charset="-128"/>
                <a:cs typeface="ＭＳ Ｐゴシック" charset="0"/>
              </a:rPr>
              <a:t>Lutjanus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analis</a:t>
            </a:r>
            <a:r>
              <a:rPr lang="en-CA" sz="1200" kern="1200" dirty="0" smtClean="0">
                <a:solidFill>
                  <a:schemeClr val="tx1"/>
                </a:solidFill>
                <a:effectLst/>
                <a:latin typeface="Calibri" charset="0"/>
                <a:ea typeface="MS PGothic" pitchFamily="34" charset="-128"/>
                <a:cs typeface="ＭＳ Ｐゴシック" charset="0"/>
              </a:rPr>
              <a:t>, index = 90), dog snapper (</a:t>
            </a:r>
            <a:r>
              <a:rPr lang="en-CA" sz="1200" kern="1200" dirty="0" err="1" smtClean="0">
                <a:solidFill>
                  <a:schemeClr val="tx1"/>
                </a:solidFill>
                <a:effectLst/>
                <a:latin typeface="Calibri" charset="0"/>
                <a:ea typeface="MS PGothic" pitchFamily="34" charset="-128"/>
                <a:cs typeface="ＭＳ Ｐゴシック" charset="0"/>
              </a:rPr>
              <a:t>Lutjanus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jocu</a:t>
            </a:r>
            <a:r>
              <a:rPr lang="en-CA" sz="1200" kern="1200" dirty="0" smtClean="0">
                <a:solidFill>
                  <a:schemeClr val="tx1"/>
                </a:solidFill>
                <a:effectLst/>
                <a:latin typeface="Calibri" charset="0"/>
                <a:ea typeface="MS PGothic" pitchFamily="34" charset="-128"/>
                <a:cs typeface="ＭＳ Ｐゴシック" charset="0"/>
              </a:rPr>
              <a:t>, index = 90) and blue parrotfish (</a:t>
            </a:r>
            <a:r>
              <a:rPr lang="en-CA" sz="1200" kern="1200" dirty="0" err="1" smtClean="0">
                <a:solidFill>
                  <a:schemeClr val="tx1"/>
                </a:solidFill>
                <a:effectLst/>
                <a:latin typeface="Calibri" charset="0"/>
                <a:ea typeface="MS PGothic" pitchFamily="34" charset="-128"/>
                <a:cs typeface="ＭＳ Ｐゴシック" charset="0"/>
              </a:rPr>
              <a:t>Scarus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coeruleus</a:t>
            </a:r>
            <a:r>
              <a:rPr lang="en-CA" sz="1200" kern="1200" dirty="0" smtClean="0">
                <a:solidFill>
                  <a:schemeClr val="tx1"/>
                </a:solidFill>
                <a:effectLst/>
                <a:latin typeface="Calibri" charset="0"/>
                <a:ea typeface="MS PGothic" pitchFamily="34" charset="-128"/>
                <a:cs typeface="ＭＳ Ｐゴシック" charset="0"/>
              </a:rPr>
              <a:t>, index = 90). Those with the lowest vulnerability index were spotted goatfish (</a:t>
            </a:r>
            <a:r>
              <a:rPr lang="en-CA" sz="1200" kern="1200" dirty="0" err="1" smtClean="0">
                <a:solidFill>
                  <a:schemeClr val="tx1"/>
                </a:solidFill>
                <a:effectLst/>
                <a:latin typeface="Calibri" charset="0"/>
                <a:ea typeface="MS PGothic" pitchFamily="34" charset="-128"/>
                <a:cs typeface="ＭＳ Ｐゴシック" charset="0"/>
              </a:rPr>
              <a:t>Pseudupeneus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maculatus</a:t>
            </a:r>
            <a:r>
              <a:rPr lang="en-CA" sz="1200" kern="1200" dirty="0" smtClean="0">
                <a:solidFill>
                  <a:schemeClr val="tx1"/>
                </a:solidFill>
                <a:effectLst/>
                <a:latin typeface="Calibri" charset="0"/>
                <a:ea typeface="MS PGothic" pitchFamily="34" charset="-128"/>
                <a:cs typeface="ＭＳ Ｐゴシック" charset="0"/>
              </a:rPr>
              <a:t>, index = 19), </a:t>
            </a:r>
            <a:r>
              <a:rPr lang="en-CA" sz="1200" kern="1200" dirty="0" err="1" smtClean="0">
                <a:solidFill>
                  <a:schemeClr val="tx1"/>
                </a:solidFill>
                <a:effectLst/>
                <a:latin typeface="Calibri" charset="0"/>
                <a:ea typeface="MS PGothic" pitchFamily="34" charset="-128"/>
                <a:cs typeface="ＭＳ Ｐゴシック" charset="0"/>
              </a:rPr>
              <a:t>balao</a:t>
            </a:r>
            <a:r>
              <a:rPr lang="en-CA" sz="1200" kern="1200" dirty="0" smtClean="0">
                <a:solidFill>
                  <a:schemeClr val="tx1"/>
                </a:solidFill>
                <a:effectLst/>
                <a:latin typeface="Calibri" charset="0"/>
                <a:ea typeface="MS PGothic" pitchFamily="34" charset="-128"/>
                <a:cs typeface="ＭＳ Ｐゴシック" charset="0"/>
              </a:rPr>
              <a:t> halfbeak (</a:t>
            </a:r>
            <a:r>
              <a:rPr lang="en-CA" sz="1200" kern="1200" dirty="0" err="1" smtClean="0">
                <a:solidFill>
                  <a:schemeClr val="tx1"/>
                </a:solidFill>
                <a:effectLst/>
                <a:latin typeface="Calibri" charset="0"/>
                <a:ea typeface="MS PGothic" pitchFamily="34" charset="-128"/>
                <a:cs typeface="ＭＳ Ｐゴシック" charset="0"/>
              </a:rPr>
              <a:t>Hemiramphus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balao</a:t>
            </a:r>
            <a:r>
              <a:rPr lang="en-CA" sz="1200" kern="1200" dirty="0" smtClean="0">
                <a:solidFill>
                  <a:schemeClr val="tx1"/>
                </a:solidFill>
                <a:effectLst/>
                <a:latin typeface="Calibri" charset="0"/>
                <a:ea typeface="MS PGothic" pitchFamily="34" charset="-128"/>
                <a:cs typeface="ＭＳ Ｐゴシック" charset="0"/>
              </a:rPr>
              <a:t>, index = 27) and sergeant major (</a:t>
            </a:r>
            <a:r>
              <a:rPr lang="en-CA" sz="1200" kern="1200" dirty="0" err="1" smtClean="0">
                <a:solidFill>
                  <a:schemeClr val="tx1"/>
                </a:solidFill>
                <a:effectLst/>
                <a:latin typeface="Calibri" charset="0"/>
                <a:ea typeface="MS PGothic" pitchFamily="34" charset="-128"/>
                <a:cs typeface="ＭＳ Ｐゴシック" charset="0"/>
              </a:rPr>
              <a:t>Abudefduf</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saxatills</a:t>
            </a:r>
            <a:r>
              <a:rPr lang="en-CA" sz="1200" kern="1200" dirty="0" smtClean="0">
                <a:solidFill>
                  <a:schemeClr val="tx1"/>
                </a:solidFill>
                <a:effectLst/>
                <a:latin typeface="Calibri" charset="0"/>
                <a:ea typeface="MS PGothic" pitchFamily="34" charset="-128"/>
                <a:cs typeface="ＭＳ Ｐゴシック" charset="0"/>
              </a:rPr>
              <a:t>, index = 27). </a:t>
            </a:r>
          </a:p>
          <a:p>
            <a:endParaRPr lang="en-CA"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Overall, the sum of the habitat suitability index across the selected species in the EEZ of Jamaica was projected to decline by 17.9% and 29.4%, under atmospheric CO2 concentrations that would be similar to the 2030-2039 and 2050-2059 periods under RCP8.5. Species that were projected to have the largest decrease in this included the Florida sea cucumber (</a:t>
            </a:r>
            <a:r>
              <a:rPr lang="en-CA" sz="1200" kern="1200" dirty="0" err="1" smtClean="0">
                <a:solidFill>
                  <a:schemeClr val="tx1"/>
                </a:solidFill>
                <a:effectLst/>
                <a:latin typeface="Calibri" charset="0"/>
                <a:ea typeface="MS PGothic" pitchFamily="34" charset="-128"/>
                <a:cs typeface="ＭＳ Ｐゴシック" charset="0"/>
              </a:rPr>
              <a:t>Holothuria</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Halodeima</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floridana</a:t>
            </a:r>
            <a:r>
              <a:rPr lang="en-CA" sz="1200" kern="1200" dirty="0" smtClean="0">
                <a:solidFill>
                  <a:schemeClr val="tx1"/>
                </a:solidFill>
                <a:effectLst/>
                <a:latin typeface="Calibri" charset="0"/>
                <a:ea typeface="MS PGothic" pitchFamily="34" charset="-128"/>
                <a:cs typeface="ＭＳ Ｐゴシック" charset="0"/>
              </a:rPr>
              <a:t>), the donkey dung sea cucumber (</a:t>
            </a:r>
            <a:r>
              <a:rPr lang="en-CA" sz="1200" kern="1200" dirty="0" err="1" smtClean="0">
                <a:solidFill>
                  <a:schemeClr val="tx1"/>
                </a:solidFill>
                <a:effectLst/>
                <a:latin typeface="Calibri" charset="0"/>
                <a:ea typeface="MS PGothic" pitchFamily="34" charset="-128"/>
                <a:cs typeface="ＭＳ Ｐゴシック" charset="0"/>
              </a:rPr>
              <a:t>Holothuria</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Halodeima</a:t>
            </a:r>
            <a:r>
              <a:rPr lang="en-CA" sz="1200" kern="1200" dirty="0" smtClean="0">
                <a:solidFill>
                  <a:schemeClr val="tx1"/>
                </a:solidFill>
                <a:effectLst/>
                <a:latin typeface="Calibri" charset="0"/>
                <a:ea typeface="MS PGothic" pitchFamily="34" charset="-128"/>
                <a:cs typeface="ＭＳ Ｐゴシック" charset="0"/>
              </a:rPr>
              <a:t>) Mexicana) and the white </a:t>
            </a:r>
            <a:r>
              <a:rPr lang="en-CA" sz="1200" kern="1200" dirty="0" err="1" smtClean="0">
                <a:solidFill>
                  <a:schemeClr val="tx1"/>
                </a:solidFill>
                <a:effectLst/>
                <a:latin typeface="Calibri" charset="0"/>
                <a:ea typeface="MS PGothic" pitchFamily="34" charset="-128"/>
                <a:cs typeface="ＭＳ Ｐゴシック" charset="0"/>
              </a:rPr>
              <a:t>margate</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Haemulon</a:t>
            </a:r>
            <a:r>
              <a:rPr lang="en-CA" sz="1200" kern="1200" dirty="0" smtClean="0">
                <a:solidFill>
                  <a:schemeClr val="tx1"/>
                </a:solidFill>
                <a:effectLst/>
                <a:latin typeface="Calibri" charset="0"/>
                <a:ea typeface="MS PGothic" pitchFamily="34" charset="-128"/>
                <a:cs typeface="ＭＳ Ｐゴシック" charset="0"/>
              </a:rPr>
              <a:t> album).</a:t>
            </a:r>
          </a:p>
          <a:p>
            <a:endParaRPr lang="en-CA" sz="1200" kern="1200" dirty="0" smtClean="0">
              <a:solidFill>
                <a:schemeClr val="tx1"/>
              </a:solidFill>
              <a:effectLst/>
              <a:latin typeface="Calibri" charset="0"/>
              <a:ea typeface="MS PGothic" pitchFamily="34" charset="-128"/>
              <a:cs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GB" sz="1200" kern="1200" dirty="0" smtClean="0">
                <a:solidFill>
                  <a:schemeClr val="tx1"/>
                </a:solidFill>
                <a:effectLst/>
                <a:latin typeface="Calibri" charset="0"/>
                <a:ea typeface="MS PGothic" pitchFamily="34" charset="-128"/>
                <a:cs typeface="ＭＳ Ｐゴシック" charset="0"/>
              </a:rPr>
              <a:t>Maximum catch potential (MCP) was projected to decrease in the EEZ of Jamaica across time frames and scenarios (Figure 20). We projected that catch potential will decline by 5% to 15% and 10% to 30% by 2030-2039 and 2050-2059 relative to the 1970-2000 period, respectively, under RCP2.6. The projected decline in MCP almost doubled in both time frames under RCP8.5. </a:t>
            </a:r>
            <a:r>
              <a:rPr lang="en-CA" sz="1200" kern="1200" dirty="0" smtClean="0">
                <a:solidFill>
                  <a:schemeClr val="tx1"/>
                </a:solidFill>
                <a:effectLst/>
                <a:latin typeface="Calibri" charset="0"/>
                <a:ea typeface="MS PGothic" pitchFamily="34" charset="-128"/>
                <a:cs typeface="ＭＳ Ｐゴシック" charset="0"/>
              </a:rPr>
              <a:t>Local extinction rates were very high for groupers, parrotfish, the </a:t>
            </a:r>
            <a:r>
              <a:rPr lang="en-CA" sz="1200" kern="1200" dirty="0" err="1" smtClean="0">
                <a:solidFill>
                  <a:schemeClr val="tx1"/>
                </a:solidFill>
                <a:effectLst/>
                <a:latin typeface="Calibri" charset="0"/>
                <a:ea typeface="MS PGothic" pitchFamily="34" charset="-128"/>
                <a:cs typeface="ＭＳ Ｐゴシック" charset="0"/>
              </a:rPr>
              <a:t>graysby</a:t>
            </a:r>
            <a:r>
              <a:rPr lang="en-CA" sz="1200" kern="1200" dirty="0" smtClean="0">
                <a:solidFill>
                  <a:schemeClr val="tx1"/>
                </a:solidFill>
                <a:effectLst/>
                <a:latin typeface="Calibri" charset="0"/>
                <a:ea typeface="MS PGothic" pitchFamily="34" charset="-128"/>
                <a:cs typeface="ＭＳ Ｐゴシック" charset="0"/>
              </a:rPr>
              <a:t>, and </a:t>
            </a:r>
            <a:r>
              <a:rPr lang="en-CA" sz="1200" kern="1200" dirty="0" err="1" smtClean="0">
                <a:solidFill>
                  <a:schemeClr val="tx1"/>
                </a:solidFill>
                <a:effectLst/>
                <a:latin typeface="Calibri" charset="0"/>
                <a:ea typeface="MS PGothic" pitchFamily="34" charset="-128"/>
                <a:cs typeface="ＭＳ Ｐゴシック" charset="0"/>
              </a:rPr>
              <a:t>coney</a:t>
            </a:r>
            <a:r>
              <a:rPr lang="en-CA" sz="1200" kern="1200" dirty="0" smtClean="0">
                <a:solidFill>
                  <a:schemeClr val="tx1"/>
                </a:solidFill>
                <a:effectLst/>
                <a:latin typeface="Calibri" charset="0"/>
                <a:ea typeface="MS PGothic" pitchFamily="34" charset="-128"/>
                <a:cs typeface="ＭＳ Ｐゴシック" charset="0"/>
              </a:rPr>
              <a:t> (almost 100% under the high CO2 concentration condition). </a:t>
            </a:r>
          </a:p>
          <a:p>
            <a:endParaRPr lang="en-CA" sz="1200" kern="1200" dirty="0" smtClean="0">
              <a:solidFill>
                <a:schemeClr val="tx1"/>
              </a:solidFill>
              <a:effectLst/>
              <a:latin typeface="Calibri" charset="0"/>
              <a:ea typeface="MS PGothic" pitchFamily="34" charset="-128"/>
              <a:cs typeface="ＭＳ Ｐゴシック" charset="0"/>
            </a:endParaRPr>
          </a:p>
          <a:p>
            <a:endParaRPr lang="en-CA" sz="1200" kern="1200" dirty="0">
              <a:solidFill>
                <a:schemeClr val="tx1"/>
              </a:solidFill>
              <a:effectLst/>
              <a:latin typeface="Calibri" charset="0"/>
              <a:ea typeface="MS PGothic" pitchFamily="34" charset="-128"/>
              <a:cs typeface="ＭＳ Ｐゴシック" charset="0"/>
            </a:endParaRPr>
          </a:p>
        </p:txBody>
      </p:sp>
    </p:spTree>
    <p:extLst>
      <p:ext uri="{BB962C8B-B14F-4D97-AF65-F5344CB8AC3E}">
        <p14:creationId xmlns:p14="http://schemas.microsoft.com/office/powerpoint/2010/main" val="1186244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[This is a summary</a:t>
            </a:r>
            <a:r>
              <a:rPr lang="en-CA" baseline="0" dirty="0" smtClean="0"/>
              <a:t> of national-level results for Saint Lucia. Paper B in the CRFM research paper collection presents national discussions of results for the six focal countries. You can draw on this paper to share additional information and results, as is relevant to the target audience.]</a:t>
            </a:r>
            <a:endParaRPr lang="en-CA" dirty="0" smtClean="0"/>
          </a:p>
          <a:p>
            <a:endParaRPr lang="en-CA"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Vulnerability of selected species occurring in the Saint Lucia EEZ was evaluated as moderate. A total of 72 of the selected study species were reported to occur in the EEZ of Saint Lucia (i.e., in the Changing Ocean Research Unit global marine biodiversity database), with a median climate vulnerability index of 57.0 (25th and 75th quartiles = 43.5 and 66.0, respectively, with 100 = maximum vulnerability). Amongst the 72 species, dog snapper (</a:t>
            </a:r>
            <a:r>
              <a:rPr lang="en-CA" sz="1200" kern="1200" dirty="0" err="1" smtClean="0">
                <a:solidFill>
                  <a:schemeClr val="tx1"/>
                </a:solidFill>
                <a:effectLst/>
                <a:latin typeface="Calibri" charset="0"/>
                <a:ea typeface="MS PGothic" pitchFamily="34" charset="-128"/>
                <a:cs typeface="ＭＳ Ｐゴシック" charset="0"/>
              </a:rPr>
              <a:t>Lutjanus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jocu</a:t>
            </a:r>
            <a:r>
              <a:rPr lang="en-CA" sz="1200" kern="1200" dirty="0" smtClean="0">
                <a:solidFill>
                  <a:schemeClr val="tx1"/>
                </a:solidFill>
                <a:effectLst/>
                <a:latin typeface="Calibri" charset="0"/>
                <a:ea typeface="MS PGothic" pitchFamily="34" charset="-128"/>
                <a:cs typeface="ＭＳ Ｐゴシック" charset="0"/>
              </a:rPr>
              <a:t>, index =90), mutton snapper (</a:t>
            </a:r>
            <a:r>
              <a:rPr lang="en-CA" sz="1200" kern="1200" dirty="0" err="1" smtClean="0">
                <a:solidFill>
                  <a:schemeClr val="tx1"/>
                </a:solidFill>
                <a:effectLst/>
                <a:latin typeface="Calibri" charset="0"/>
                <a:ea typeface="MS PGothic" pitchFamily="34" charset="-128"/>
                <a:cs typeface="ＭＳ Ｐゴシック" charset="0"/>
              </a:rPr>
              <a:t>Lutjanus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analis</a:t>
            </a:r>
            <a:r>
              <a:rPr lang="en-CA" sz="1200" kern="1200" dirty="0" smtClean="0">
                <a:solidFill>
                  <a:schemeClr val="tx1"/>
                </a:solidFill>
                <a:effectLst/>
                <a:latin typeface="Calibri" charset="0"/>
                <a:ea typeface="MS PGothic" pitchFamily="34" charset="-128"/>
                <a:cs typeface="ＭＳ Ｐゴシック" charset="0"/>
              </a:rPr>
              <a:t>, index = 90), and </a:t>
            </a:r>
            <a:r>
              <a:rPr lang="en-CA" sz="1200" u="sng" kern="1200" dirty="0" smtClean="0">
                <a:solidFill>
                  <a:schemeClr val="tx1"/>
                </a:solidFill>
                <a:effectLst/>
                <a:latin typeface="Calibri" charset="0"/>
                <a:ea typeface="MS PGothic" pitchFamily="34" charset="-128"/>
                <a:cs typeface="ＭＳ Ｐゴシック" charset="0"/>
              </a:rPr>
              <a:t>blue parrotfish </a:t>
            </a:r>
            <a:r>
              <a:rPr lang="en-CA" sz="1200" kern="1200" dirty="0" smtClean="0">
                <a:solidFill>
                  <a:schemeClr val="tx1"/>
                </a:solidFill>
                <a:effectLst/>
                <a:latin typeface="Calibri" charset="0"/>
                <a:ea typeface="MS PGothic" pitchFamily="34" charset="-128"/>
                <a:cs typeface="ＭＳ Ｐゴシック" charset="0"/>
              </a:rPr>
              <a:t>(</a:t>
            </a:r>
            <a:r>
              <a:rPr lang="en-CA" sz="1200" kern="1200" dirty="0" err="1" smtClean="0">
                <a:solidFill>
                  <a:schemeClr val="tx1"/>
                </a:solidFill>
                <a:effectLst/>
                <a:latin typeface="Calibri" charset="0"/>
                <a:ea typeface="MS PGothic" pitchFamily="34" charset="-128"/>
                <a:cs typeface="ＭＳ Ｐゴシック" charset="0"/>
              </a:rPr>
              <a:t>Scarus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coeruleus</a:t>
            </a:r>
            <a:r>
              <a:rPr lang="en-CA" sz="1200" kern="1200" dirty="0" smtClean="0">
                <a:solidFill>
                  <a:schemeClr val="tx1"/>
                </a:solidFill>
                <a:effectLst/>
                <a:latin typeface="Calibri" charset="0"/>
                <a:ea typeface="MS PGothic" pitchFamily="34" charset="-128"/>
                <a:cs typeface="ＭＳ Ｐゴシック" charset="0"/>
              </a:rPr>
              <a:t>, index = 90) registered the highest vulnerabilities. Spotted goatfish (</a:t>
            </a:r>
            <a:r>
              <a:rPr lang="en-CA" sz="1200" kern="1200" dirty="0" err="1" smtClean="0">
                <a:solidFill>
                  <a:schemeClr val="tx1"/>
                </a:solidFill>
                <a:effectLst/>
                <a:latin typeface="Calibri" charset="0"/>
                <a:ea typeface="MS PGothic" pitchFamily="34" charset="-128"/>
                <a:cs typeface="ＭＳ Ｐゴシック" charset="0"/>
              </a:rPr>
              <a:t>Pseudupeneus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maculatus</a:t>
            </a:r>
            <a:r>
              <a:rPr lang="en-CA" sz="1200" kern="1200" dirty="0" smtClean="0">
                <a:solidFill>
                  <a:schemeClr val="tx1"/>
                </a:solidFill>
                <a:effectLst/>
                <a:latin typeface="Calibri" charset="0"/>
                <a:ea typeface="MS PGothic" pitchFamily="34" charset="-128"/>
                <a:cs typeface="ＭＳ Ｐゴシック" charset="0"/>
              </a:rPr>
              <a:t>, index = 19), sergeant major (</a:t>
            </a:r>
            <a:r>
              <a:rPr lang="en-CA" sz="1200" kern="1200" dirty="0" err="1" smtClean="0">
                <a:solidFill>
                  <a:schemeClr val="tx1"/>
                </a:solidFill>
                <a:effectLst/>
                <a:latin typeface="Calibri" charset="0"/>
                <a:ea typeface="MS PGothic" pitchFamily="34" charset="-128"/>
                <a:cs typeface="ＭＳ Ｐゴシック" charset="0"/>
              </a:rPr>
              <a:t>Abudefduf</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saxatills</a:t>
            </a:r>
            <a:r>
              <a:rPr lang="en-CA" sz="1200" kern="1200" dirty="0" smtClean="0">
                <a:solidFill>
                  <a:schemeClr val="tx1"/>
                </a:solidFill>
                <a:effectLst/>
                <a:latin typeface="Calibri" charset="0"/>
                <a:ea typeface="MS PGothic" pitchFamily="34" charset="-128"/>
                <a:cs typeface="ＭＳ Ｐゴシック" charset="0"/>
              </a:rPr>
              <a:t>, index = 27) and mackerel </a:t>
            </a:r>
            <a:r>
              <a:rPr lang="en-CA" sz="1200" kern="1200" dirty="0" err="1" smtClean="0">
                <a:solidFill>
                  <a:schemeClr val="tx1"/>
                </a:solidFill>
                <a:effectLst/>
                <a:latin typeface="Calibri" charset="0"/>
                <a:ea typeface="MS PGothic" pitchFamily="34" charset="-128"/>
                <a:cs typeface="ＭＳ Ｐゴシック" charset="0"/>
              </a:rPr>
              <a:t>scad</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Decapterus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macarellus</a:t>
            </a:r>
            <a:r>
              <a:rPr lang="en-CA" sz="1200" kern="1200" dirty="0" smtClean="0">
                <a:solidFill>
                  <a:schemeClr val="tx1"/>
                </a:solidFill>
                <a:effectLst/>
                <a:latin typeface="Calibri" charset="0"/>
                <a:ea typeface="MS PGothic" pitchFamily="34" charset="-128"/>
                <a:cs typeface="ＭＳ Ｐゴシック" charset="0"/>
              </a:rPr>
              <a:t>, index = 24) on the other hand had the lowest vulnerabilities. </a:t>
            </a:r>
          </a:p>
          <a:p>
            <a:endParaRPr lang="en-CA"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Overall, the sum of the habitat suitability indices across the selected species in the EEZ of Saint Lucia was projected to decrease by 25.6% and 39.2%, under atmospheric CO2 concentrations that would be similar to the 2030-2039 and 2050-2059 periods under RCP8.5. Species that were projected to have the largest declines in HSI include donkey dung sea cucumber (</a:t>
            </a:r>
            <a:r>
              <a:rPr lang="en-CA" sz="1200" kern="1200" dirty="0" err="1" smtClean="0">
                <a:solidFill>
                  <a:schemeClr val="tx1"/>
                </a:solidFill>
                <a:effectLst/>
                <a:latin typeface="Calibri" charset="0"/>
                <a:ea typeface="MS PGothic" pitchFamily="34" charset="-128"/>
                <a:cs typeface="ＭＳ Ｐゴシック" charset="0"/>
              </a:rPr>
              <a:t>Holothuria</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Halodeima</a:t>
            </a:r>
            <a:r>
              <a:rPr lang="en-CA" sz="1200" kern="1200" dirty="0" smtClean="0">
                <a:solidFill>
                  <a:schemeClr val="tx1"/>
                </a:solidFill>
                <a:effectLst/>
                <a:latin typeface="Calibri" charset="0"/>
                <a:ea typeface="MS PGothic" pitchFamily="34" charset="-128"/>
                <a:cs typeface="ＭＳ Ｐゴシック" charset="0"/>
              </a:rPr>
              <a:t>) Mexicana), the Florida sea cucumber (</a:t>
            </a:r>
            <a:r>
              <a:rPr lang="en-CA" sz="1200" kern="1200" dirty="0" err="1" smtClean="0">
                <a:solidFill>
                  <a:schemeClr val="tx1"/>
                </a:solidFill>
                <a:effectLst/>
                <a:latin typeface="Calibri" charset="0"/>
                <a:ea typeface="MS PGothic" pitchFamily="34" charset="-128"/>
                <a:cs typeface="ＭＳ Ｐゴシック" charset="0"/>
              </a:rPr>
              <a:t>Holothuria</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Halodeima</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floridana</a:t>
            </a:r>
            <a:r>
              <a:rPr lang="en-CA" sz="1200" kern="1200" dirty="0" smtClean="0">
                <a:solidFill>
                  <a:schemeClr val="tx1"/>
                </a:solidFill>
                <a:effectLst/>
                <a:latin typeface="Calibri" charset="0"/>
                <a:ea typeface="MS PGothic" pitchFamily="34" charset="-128"/>
                <a:cs typeface="ＭＳ Ｐゴシック" charset="0"/>
              </a:rPr>
              <a:t>) and the vermilion snapper (</a:t>
            </a:r>
            <a:r>
              <a:rPr lang="en-CA" sz="1200" kern="1200" dirty="0" err="1" smtClean="0">
                <a:solidFill>
                  <a:schemeClr val="tx1"/>
                </a:solidFill>
                <a:effectLst/>
                <a:latin typeface="Calibri" charset="0"/>
                <a:ea typeface="MS PGothic" pitchFamily="34" charset="-128"/>
                <a:cs typeface="ＭＳ Ｐゴシック" charset="0"/>
              </a:rPr>
              <a:t>Rhomboplites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aurorubens</a:t>
            </a:r>
            <a:r>
              <a:rPr lang="en-CA" sz="1200" kern="1200" dirty="0" smtClean="0">
                <a:solidFill>
                  <a:schemeClr val="tx1"/>
                </a:solidFill>
                <a:effectLst/>
                <a:latin typeface="Calibri" charset="0"/>
                <a:ea typeface="MS PGothic" pitchFamily="34" charset="-128"/>
                <a:cs typeface="ＭＳ Ｐゴシック" charset="0"/>
              </a:rPr>
              <a:t>) (see online data portal associated with this project for maps of HSI for all individual species).</a:t>
            </a:r>
          </a:p>
          <a:p>
            <a:endParaRPr lang="en-CA"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Maximum catch potential (MCP) was projected to decline in the EEZ of St. Lucia across time frames and scenarios (Figure 25). We projected that catch potential will decline by 5% to 15% and 10% to 30% by 2030-2039 and 2050-2059 relative to the 1970-2000 period, respectively, under RCP2.6. The projected declines in MCP almost doubled in both time frames under RCP8.5.</a:t>
            </a:r>
            <a:endParaRPr lang="en-CA" sz="1200" kern="1200" dirty="0">
              <a:solidFill>
                <a:schemeClr val="tx1"/>
              </a:solidFill>
              <a:effectLst/>
              <a:latin typeface="Calibri" charset="0"/>
              <a:ea typeface="MS PGothic" pitchFamily="34" charset="-128"/>
              <a:cs typeface="ＭＳ Ｐゴシック" charset="0"/>
            </a:endParaRPr>
          </a:p>
        </p:txBody>
      </p:sp>
    </p:spTree>
    <p:extLst>
      <p:ext uri="{BB962C8B-B14F-4D97-AF65-F5344CB8AC3E}">
        <p14:creationId xmlns:p14="http://schemas.microsoft.com/office/powerpoint/2010/main" val="1186244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[This is a summary</a:t>
            </a:r>
            <a:r>
              <a:rPr lang="en-CA" baseline="0" dirty="0" smtClean="0"/>
              <a:t> of national-level results for Saint Vincent and the Grenadines. Paper B in the CRFM research paper collection presents national discussions of results for the six focal countries. You can draw on this paper to share additional information and results, as is relevant to the target audience.]</a:t>
            </a:r>
            <a:endParaRPr lang="en-CA" dirty="0" smtClean="0"/>
          </a:p>
          <a:p>
            <a:endParaRPr lang="en-CA"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A total of 60 species of the selected study species were reported to occur in the EEZ of SVG (i.e., in the Changing Ocean Research Unit global marine biodiversity database), with a median climate vulnerability index of 55.5 (25th and 75th quartiles = 41.3 and 64.0, respectively, with 100 = maximum vulnerability). Amongst the 60 species, the ones with the highest vulnerability index were </a:t>
            </a:r>
            <a:r>
              <a:rPr lang="en-CA" sz="1200" u="sng" kern="1200" dirty="0" smtClean="0">
                <a:solidFill>
                  <a:schemeClr val="tx1"/>
                </a:solidFill>
                <a:effectLst/>
                <a:latin typeface="Calibri" charset="0"/>
                <a:ea typeface="MS PGothic" pitchFamily="34" charset="-128"/>
                <a:cs typeface="ＭＳ Ｐゴシック" charset="0"/>
              </a:rPr>
              <a:t>blue parrotfish </a:t>
            </a:r>
            <a:r>
              <a:rPr lang="en-CA" sz="1200" kern="1200" dirty="0" smtClean="0">
                <a:solidFill>
                  <a:schemeClr val="tx1"/>
                </a:solidFill>
                <a:effectLst/>
                <a:latin typeface="Calibri" charset="0"/>
                <a:ea typeface="MS PGothic" pitchFamily="34" charset="-128"/>
                <a:cs typeface="ＭＳ Ｐゴシック" charset="0"/>
              </a:rPr>
              <a:t>(</a:t>
            </a:r>
            <a:r>
              <a:rPr lang="en-CA" sz="1200" kern="1200" dirty="0" err="1" smtClean="0">
                <a:solidFill>
                  <a:schemeClr val="tx1"/>
                </a:solidFill>
                <a:effectLst/>
                <a:latin typeface="Calibri" charset="0"/>
                <a:ea typeface="MS PGothic" pitchFamily="34" charset="-128"/>
                <a:cs typeface="ＭＳ Ｐゴシック" charset="0"/>
              </a:rPr>
              <a:t>Scarus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coeruleus</a:t>
            </a:r>
            <a:r>
              <a:rPr lang="en-CA" sz="1200" kern="1200" dirty="0" smtClean="0">
                <a:solidFill>
                  <a:schemeClr val="tx1"/>
                </a:solidFill>
                <a:effectLst/>
                <a:latin typeface="Calibri" charset="0"/>
                <a:ea typeface="MS PGothic" pitchFamily="34" charset="-128"/>
                <a:cs typeface="ＭＳ Ｐゴシック" charset="0"/>
              </a:rPr>
              <a:t>, index =90), midnight parrotfish (</a:t>
            </a:r>
            <a:r>
              <a:rPr lang="en-CA" sz="1200" kern="1200" dirty="0" err="1" smtClean="0">
                <a:solidFill>
                  <a:schemeClr val="tx1"/>
                </a:solidFill>
                <a:effectLst/>
                <a:latin typeface="Calibri" charset="0"/>
                <a:ea typeface="MS PGothic" pitchFamily="34" charset="-128"/>
                <a:cs typeface="ＭＳ Ｐゴシック" charset="0"/>
              </a:rPr>
              <a:t>Scarus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coeruleus</a:t>
            </a:r>
            <a:r>
              <a:rPr lang="en-CA" sz="1200" kern="1200" dirty="0" smtClean="0">
                <a:solidFill>
                  <a:schemeClr val="tx1"/>
                </a:solidFill>
                <a:effectLst/>
                <a:latin typeface="Calibri" charset="0"/>
                <a:ea typeface="MS PGothic" pitchFamily="34" charset="-128"/>
                <a:cs typeface="ＭＳ Ｐゴシック" charset="0"/>
              </a:rPr>
              <a:t>, index = 88), and hogfish (</a:t>
            </a:r>
            <a:r>
              <a:rPr lang="en-CA" sz="1200" kern="1200" dirty="0" err="1" smtClean="0">
                <a:solidFill>
                  <a:schemeClr val="tx1"/>
                </a:solidFill>
                <a:effectLst/>
                <a:latin typeface="Calibri" charset="0"/>
                <a:ea typeface="MS PGothic" pitchFamily="34" charset="-128"/>
                <a:cs typeface="ＭＳ Ｐゴシック" charset="0"/>
              </a:rPr>
              <a:t>Lachnolaimus</a:t>
            </a:r>
            <a:r>
              <a:rPr lang="en-CA" sz="1200" kern="1200" dirty="0" smtClean="0">
                <a:solidFill>
                  <a:schemeClr val="tx1"/>
                </a:solidFill>
                <a:effectLst/>
                <a:latin typeface="Calibri" charset="0"/>
                <a:ea typeface="MS PGothic" pitchFamily="34" charset="-128"/>
                <a:cs typeface="ＭＳ Ｐゴシック" charset="0"/>
              </a:rPr>
              <a:t> maximus, index = 88). Those with the lowest vulnerability index were </a:t>
            </a:r>
            <a:r>
              <a:rPr lang="en-CA" sz="1200" u="sng" kern="1200" dirty="0" smtClean="0">
                <a:solidFill>
                  <a:schemeClr val="tx1"/>
                </a:solidFill>
                <a:effectLst/>
                <a:latin typeface="Calibri" charset="0"/>
                <a:ea typeface="MS PGothic" pitchFamily="34" charset="-128"/>
                <a:cs typeface="ＭＳ Ｐゴシック" charset="0"/>
              </a:rPr>
              <a:t>spotted goatfish </a:t>
            </a:r>
            <a:r>
              <a:rPr lang="en-CA" sz="1200" kern="1200" dirty="0" smtClean="0">
                <a:solidFill>
                  <a:schemeClr val="tx1"/>
                </a:solidFill>
                <a:effectLst/>
                <a:latin typeface="Calibri" charset="0"/>
                <a:ea typeface="MS PGothic" pitchFamily="34" charset="-128"/>
                <a:cs typeface="ＭＳ Ｐゴシック" charset="0"/>
              </a:rPr>
              <a:t>(</a:t>
            </a:r>
            <a:r>
              <a:rPr lang="en-CA" sz="1200" kern="1200" dirty="0" err="1" smtClean="0">
                <a:solidFill>
                  <a:schemeClr val="tx1"/>
                </a:solidFill>
                <a:effectLst/>
                <a:latin typeface="Calibri" charset="0"/>
                <a:ea typeface="MS PGothic" pitchFamily="34" charset="-128"/>
                <a:cs typeface="ＭＳ Ｐゴシック" charset="0"/>
              </a:rPr>
              <a:t>Pseudupeneus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maculatus</a:t>
            </a:r>
            <a:r>
              <a:rPr lang="en-CA" sz="1200" kern="1200" dirty="0" smtClean="0">
                <a:solidFill>
                  <a:schemeClr val="tx1"/>
                </a:solidFill>
                <a:effectLst/>
                <a:latin typeface="Calibri" charset="0"/>
                <a:ea typeface="MS PGothic" pitchFamily="34" charset="-128"/>
                <a:cs typeface="ＭＳ Ｐゴシック" charset="0"/>
              </a:rPr>
              <a:t>, index = 19), sergeant major (</a:t>
            </a:r>
            <a:r>
              <a:rPr lang="en-CA" sz="1200" kern="1200" dirty="0" err="1" smtClean="0">
                <a:solidFill>
                  <a:schemeClr val="tx1"/>
                </a:solidFill>
                <a:effectLst/>
                <a:latin typeface="Calibri" charset="0"/>
                <a:ea typeface="MS PGothic" pitchFamily="34" charset="-128"/>
                <a:cs typeface="ＭＳ Ｐゴシック" charset="0"/>
              </a:rPr>
              <a:t>Abudefduf</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saxatills</a:t>
            </a:r>
            <a:r>
              <a:rPr lang="en-CA" sz="1200" kern="1200" dirty="0" smtClean="0">
                <a:solidFill>
                  <a:schemeClr val="tx1"/>
                </a:solidFill>
                <a:effectLst/>
                <a:latin typeface="Calibri" charset="0"/>
                <a:ea typeface="MS PGothic" pitchFamily="34" charset="-128"/>
                <a:cs typeface="ＭＳ Ｐゴシック" charset="0"/>
              </a:rPr>
              <a:t>, index = 27) and blue tang (</a:t>
            </a:r>
            <a:r>
              <a:rPr lang="en-CA" sz="1200" kern="1200" dirty="0" err="1" smtClean="0">
                <a:solidFill>
                  <a:schemeClr val="tx1"/>
                </a:solidFill>
                <a:effectLst/>
                <a:latin typeface="Calibri" charset="0"/>
                <a:ea typeface="MS PGothic" pitchFamily="34" charset="-128"/>
                <a:cs typeface="ＭＳ Ｐゴシック" charset="0"/>
              </a:rPr>
              <a:t>Acanthurus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coeruleus</a:t>
            </a:r>
            <a:r>
              <a:rPr lang="en-CA" sz="1200" kern="1200" dirty="0" smtClean="0">
                <a:solidFill>
                  <a:schemeClr val="tx1"/>
                </a:solidFill>
                <a:effectLst/>
                <a:latin typeface="Calibri" charset="0"/>
                <a:ea typeface="MS PGothic" pitchFamily="34" charset="-128"/>
                <a:cs typeface="ＭＳ Ｐゴシック" charset="0"/>
              </a:rPr>
              <a:t>, index = 31). </a:t>
            </a:r>
          </a:p>
          <a:p>
            <a:endParaRPr lang="en-CA"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Overall, the sum of habitat suitability index across the selected species in the EEZ of SVG was projected to decline by 31.4% and 46.6%, under atmospheric CO2 concentrations that would be similar to the 2030-2039 and 2050-2059 periods under RCP8.5. Species that were projected to have the largest decrease in HSI include donkey dung sea cucumber (</a:t>
            </a:r>
            <a:r>
              <a:rPr lang="en-CA" sz="1200" kern="1200" dirty="0" err="1" smtClean="0">
                <a:solidFill>
                  <a:schemeClr val="tx1"/>
                </a:solidFill>
                <a:effectLst/>
                <a:latin typeface="Calibri" charset="0"/>
                <a:ea typeface="MS PGothic" pitchFamily="34" charset="-128"/>
                <a:cs typeface="ＭＳ Ｐゴシック" charset="0"/>
              </a:rPr>
              <a:t>Holothuria</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Halodeima</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mexicana</a:t>
            </a:r>
            <a:r>
              <a:rPr lang="en-CA" sz="1200" kern="1200" dirty="0" smtClean="0">
                <a:solidFill>
                  <a:schemeClr val="tx1"/>
                </a:solidFill>
                <a:effectLst/>
                <a:latin typeface="Calibri" charset="0"/>
                <a:ea typeface="MS PGothic" pitchFamily="34" charset="-128"/>
                <a:cs typeface="ＭＳ Ｐゴシック" charset="0"/>
              </a:rPr>
              <a:t>), Atlantic </a:t>
            </a:r>
            <a:r>
              <a:rPr lang="en-CA" sz="1200" kern="1200" dirty="0" err="1" smtClean="0">
                <a:solidFill>
                  <a:schemeClr val="tx1"/>
                </a:solidFill>
                <a:effectLst/>
                <a:latin typeface="Calibri" charset="0"/>
                <a:ea typeface="MS PGothic" pitchFamily="34" charset="-128"/>
                <a:cs typeface="ＭＳ Ｐゴシック" charset="0"/>
              </a:rPr>
              <a:t>bluefin</a:t>
            </a:r>
            <a:r>
              <a:rPr lang="en-CA" sz="1200" kern="1200" dirty="0" smtClean="0">
                <a:solidFill>
                  <a:schemeClr val="tx1"/>
                </a:solidFill>
                <a:effectLst/>
                <a:latin typeface="Calibri" charset="0"/>
                <a:ea typeface="MS PGothic" pitchFamily="34" charset="-128"/>
                <a:cs typeface="ＭＳ Ｐゴシック" charset="0"/>
              </a:rPr>
              <a:t> tuna (</a:t>
            </a:r>
            <a:r>
              <a:rPr lang="en-CA" sz="1200" kern="1200" dirty="0" err="1" smtClean="0">
                <a:solidFill>
                  <a:schemeClr val="tx1"/>
                </a:solidFill>
                <a:effectLst/>
                <a:latin typeface="Calibri" charset="0"/>
                <a:ea typeface="MS PGothic" pitchFamily="34" charset="-128"/>
                <a:cs typeface="ＭＳ Ｐゴシック" charset="0"/>
              </a:rPr>
              <a:t>Thunnus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thynnus</a:t>
            </a:r>
            <a:r>
              <a:rPr lang="en-CA" sz="1200" kern="1200" dirty="0" smtClean="0">
                <a:solidFill>
                  <a:schemeClr val="tx1"/>
                </a:solidFill>
                <a:effectLst/>
                <a:latin typeface="Calibri" charset="0"/>
                <a:ea typeface="MS PGothic" pitchFamily="34" charset="-128"/>
                <a:cs typeface="ＭＳ Ｐゴシック" charset="0"/>
              </a:rPr>
              <a:t>) and Atlantic sailfish (</a:t>
            </a:r>
            <a:r>
              <a:rPr lang="en-CA" sz="1200" kern="1200" dirty="0" err="1" smtClean="0">
                <a:solidFill>
                  <a:schemeClr val="tx1"/>
                </a:solidFill>
                <a:effectLst/>
                <a:latin typeface="Calibri" charset="0"/>
                <a:ea typeface="MS PGothic" pitchFamily="34" charset="-128"/>
                <a:cs typeface="ＭＳ Ｐゴシック" charset="0"/>
              </a:rPr>
              <a:t>Istiophorus</a:t>
            </a:r>
            <a:r>
              <a:rPr lang="en-CA" sz="1200" kern="1200" dirty="0" smtClean="0">
                <a:solidFill>
                  <a:schemeClr val="tx1"/>
                </a:solidFill>
                <a:effectLst/>
                <a:latin typeface="Calibri" charset="0"/>
                <a:ea typeface="MS PGothic" pitchFamily="34" charset="-128"/>
                <a:cs typeface="ＭＳ Ｐゴシック" charset="0"/>
              </a:rPr>
              <a:t> </a:t>
            </a:r>
            <a:r>
              <a:rPr lang="en-CA" sz="1200" kern="1200" dirty="0" err="1" smtClean="0">
                <a:solidFill>
                  <a:schemeClr val="tx1"/>
                </a:solidFill>
                <a:effectLst/>
                <a:latin typeface="Calibri" charset="0"/>
                <a:ea typeface="MS PGothic" pitchFamily="34" charset="-128"/>
                <a:cs typeface="ＭＳ Ｐゴシック" charset="0"/>
              </a:rPr>
              <a:t>albicans</a:t>
            </a:r>
            <a:r>
              <a:rPr lang="en-CA" sz="1200" kern="1200" dirty="0" smtClean="0">
                <a:solidFill>
                  <a:schemeClr val="tx1"/>
                </a:solidFill>
                <a:effectLst/>
                <a:latin typeface="Calibri" charset="0"/>
                <a:ea typeface="MS PGothic" pitchFamily="34" charset="-128"/>
                <a:cs typeface="ＭＳ Ｐゴシック" charset="0"/>
              </a:rPr>
              <a:t>).</a:t>
            </a:r>
          </a:p>
          <a:p>
            <a:endParaRPr lang="en-CA"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Maximum catch potential (MCP) was projected to decline in the EEZ of SVG across time periods and scenarios (Figure 30). We projected that catch potential will decline by 5% to 15% and 10% to 30% by 2030-2039 and 2050-2059 relative to the 1970-2000 period, respectively, under RCP2.6. The projected declines in MCP almost doubled in both time periods under RCP8.5.</a:t>
            </a:r>
            <a:endParaRPr lang="en-CA" sz="1200" kern="1200" dirty="0">
              <a:solidFill>
                <a:schemeClr val="tx1"/>
              </a:solidFill>
              <a:effectLst/>
              <a:latin typeface="Calibri" charset="0"/>
              <a:ea typeface="MS PGothic" pitchFamily="34" charset="-128"/>
              <a:cs typeface="ＭＳ Ｐゴシック" charset="0"/>
            </a:endParaRPr>
          </a:p>
        </p:txBody>
      </p:sp>
    </p:spTree>
    <p:extLst>
      <p:ext uri="{BB962C8B-B14F-4D97-AF65-F5344CB8AC3E}">
        <p14:creationId xmlns:p14="http://schemas.microsoft.com/office/powerpoint/2010/main" val="1186244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723" name="Rectangle 3"/>
          <p:cNvSpPr>
            <a:spLocks noGrp="1"/>
          </p:cNvSpPr>
          <p:nvPr>
            <p:ph type="body" idx="1"/>
          </p:nvPr>
        </p:nvSpPr>
        <p:spPr/>
        <p:txBody>
          <a:bodyPr/>
          <a:lstStyle/>
          <a:p>
            <a:pPr eaLnBrk="1" hangingPunct="1">
              <a:defRPr/>
            </a:pPr>
            <a:r>
              <a:rPr lang="en-US" sz="1200" kern="1200" dirty="0" smtClean="0">
                <a:solidFill>
                  <a:schemeClr val="tx1"/>
                </a:solidFill>
                <a:latin typeface="Calibri" charset="0"/>
                <a:ea typeface="ＭＳ Ｐゴシック" charset="0"/>
                <a:cs typeface="ＭＳ Ｐゴシック" charset="0"/>
              </a:rPr>
              <a:t>====</a:t>
            </a:r>
          </a:p>
          <a:p>
            <a:pPr eaLnBrk="1" hangingPunct="1">
              <a:defRPr/>
            </a:pPr>
            <a:r>
              <a:rPr lang="en-US" sz="1200" kern="1200" dirty="0" smtClean="0">
                <a:solidFill>
                  <a:schemeClr val="tx1"/>
                </a:solidFill>
                <a:latin typeface="Calibri" charset="0"/>
                <a:ea typeface="ＭＳ Ｐゴシック" charset="0"/>
                <a:cs typeface="ＭＳ Ｐゴシック" charset="0"/>
              </a:rPr>
              <a:t>Notes:</a:t>
            </a:r>
          </a:p>
          <a:p>
            <a:pPr eaLnBrk="1" hangingPunct="1">
              <a:defRPr/>
            </a:pPr>
            <a:endParaRPr lang="en-US" sz="1200" kern="1200" dirty="0" smtClean="0">
              <a:solidFill>
                <a:schemeClr val="tx1"/>
              </a:solidFill>
              <a:latin typeface="Calibri" charset="0"/>
              <a:ea typeface="ＭＳ Ｐゴシック" charset="0"/>
              <a:cs typeface="ＭＳ Ｐゴシック" charset="0"/>
            </a:endParaRPr>
          </a:p>
          <a:p>
            <a:pPr eaLnBrk="1" hangingPunct="1">
              <a:defRPr/>
            </a:pPr>
            <a:r>
              <a:rPr lang="en-US" sz="1200" kern="1200" dirty="0" smtClean="0">
                <a:solidFill>
                  <a:schemeClr val="tx1"/>
                </a:solidFill>
                <a:latin typeface="Calibri" charset="0"/>
                <a:ea typeface="ＭＳ Ｐゴシック" charset="0"/>
                <a:cs typeface="ＭＳ Ｐゴシック" charset="0"/>
              </a:rPr>
              <a:t>[Prior to sharing</a:t>
            </a:r>
            <a:r>
              <a:rPr lang="en-US" sz="1200" kern="1200" baseline="0" dirty="0" smtClean="0">
                <a:solidFill>
                  <a:schemeClr val="tx1"/>
                </a:solidFill>
                <a:latin typeface="Calibri" charset="0"/>
                <a:ea typeface="ＭＳ Ｐゴシック" charset="0"/>
                <a:cs typeface="ＭＳ Ｐゴシック" charset="0"/>
              </a:rPr>
              <a:t> results of the ecological modelling work we recommend reading and becoming familiar with the contents of paper C: Economic Consequences of Climate Change for the Fisheries Sector in Six Caribbean Countries. This paper is part of the CRFM research paper collection, containing reported outputs from Work Package 1.]</a:t>
            </a:r>
          </a:p>
          <a:p>
            <a:pPr eaLnBrk="1" hangingPunct="1">
              <a:defRPr/>
            </a:pPr>
            <a:endParaRPr lang="en-US" sz="1200" kern="1200" baseline="0" dirty="0" smtClean="0">
              <a:solidFill>
                <a:schemeClr val="tx1"/>
              </a:solidFill>
              <a:latin typeface="Calibri" charset="0"/>
              <a:ea typeface="ＭＳ Ｐゴシック" charset="0"/>
              <a:cs typeface="ＭＳ Ｐゴシック" charset="0"/>
            </a:endParaRPr>
          </a:p>
          <a:p>
            <a:pPr eaLnBrk="1" hangingPunct="1">
              <a:defRPr/>
            </a:pPr>
            <a:r>
              <a:rPr lang="en-US" sz="1200" kern="1200" baseline="0" dirty="0" smtClean="0">
                <a:solidFill>
                  <a:schemeClr val="tx1"/>
                </a:solidFill>
                <a:latin typeface="Calibri" charset="0"/>
                <a:ea typeface="ＭＳ Ｐゴシック" charset="0"/>
                <a:cs typeface="ＭＳ Ｐゴシック" charset="0"/>
              </a:rPr>
              <a:t>[The slide acknowledges the two Canadian economists who led the economic study.]</a:t>
            </a:r>
          </a:p>
          <a:p>
            <a:pPr eaLnBrk="1" hangingPunct="1">
              <a:defRPr/>
            </a:pPr>
            <a:endParaRPr lang="en-US" sz="1200" kern="1200" baseline="0" dirty="0" smtClean="0">
              <a:solidFill>
                <a:schemeClr val="tx1"/>
              </a:solidFill>
              <a:latin typeface="Calibri" charset="0"/>
              <a:ea typeface="ＭＳ Ｐゴシック" charset="0"/>
              <a:cs typeface="ＭＳ Ｐゴシック"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Calibri" charset="0"/>
                <a:ea typeface="ＭＳ Ｐゴシック" charset="0"/>
                <a:cs typeface="ＭＳ Ｐゴシック" charset="0"/>
              </a:rPr>
              <a:t>[The next 24 slides present highlights from the ecological assessment work. It draws on some of the research, there is the potential to extract much more, depending on your objectives and target audience.]</a:t>
            </a:r>
          </a:p>
          <a:p>
            <a:pPr eaLnBrk="1" hangingPunct="1">
              <a:defRPr/>
            </a:pPr>
            <a:endParaRPr lang="en-US" dirty="0">
              <a:ea typeface="ＭＳ Ｐゴシック" charset="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Fisheries and marine resources in the Caribbean region are vulnerable to a range of climate change impacts. Among them, further rising sea surface temperatures (SST), increased ocean acidification, further sea-level rise (SLR), and increases in the (average) intensity of tropical cyclones are likely to exacerbate ongoing challenges facing the sector in the near- and long-term. These climate change impacts will result in direct and secondary economic consequences for both harvesting and post-harvesting activities in the fisheries sector. </a:t>
            </a:r>
          </a:p>
          <a:p>
            <a:endParaRPr lang="en-CA" dirty="0" smtClean="0"/>
          </a:p>
          <a:p>
            <a:r>
              <a:rPr lang="en-CA" dirty="0" smtClean="0"/>
              <a:t>Data availability and interests of project stakeholders shaped the scope of the research on</a:t>
            </a:r>
            <a:r>
              <a:rPr lang="en-CA" baseline="0" dirty="0" smtClean="0"/>
              <a:t> the economic consequences of climate change, which focused on a</a:t>
            </a:r>
            <a:r>
              <a:rPr lang="en-CA" dirty="0" smtClean="0"/>
              <a:t>nalyzing and presenting the economic impacts of changes in fishery production (landings) due to:</a:t>
            </a:r>
          </a:p>
          <a:p>
            <a:endParaRPr lang="en-CA" dirty="0" smtClean="0"/>
          </a:p>
          <a:p>
            <a:r>
              <a:rPr lang="en-CA" dirty="0" smtClean="0"/>
              <a:t>**Changing ocean conditions (reflecting rising SSTs and ocean acidification), building on the results of the complementary ecological impact assessment, which generated estimates of changes in fishery production (catch) for each country under different climate scenarios (specifically, RCP (Representative Concentration Pathway) 2.6 and RCP 8.5); and</a:t>
            </a:r>
          </a:p>
          <a:p>
            <a:endParaRPr lang="en-CA" dirty="0" smtClean="0"/>
          </a:p>
          <a:p>
            <a:r>
              <a:rPr lang="en-CA" dirty="0" smtClean="0"/>
              <a:t>**Changes to the (average) intensity of tropical cyclones</a:t>
            </a:r>
          </a:p>
          <a:p>
            <a:endParaRPr lang="en-CA" dirty="0" smtClean="0"/>
          </a:p>
          <a:p>
            <a:r>
              <a:rPr lang="en-CA" dirty="0" smtClean="0"/>
              <a:t>**The</a:t>
            </a:r>
            <a:r>
              <a:rPr lang="en-CA" baseline="0" dirty="0" smtClean="0"/>
              <a:t> impact of these economic losses on food security are also explored.</a:t>
            </a:r>
          </a:p>
          <a:p>
            <a:endParaRPr lang="en-CA" dirty="0" smtClean="0"/>
          </a:p>
          <a:p>
            <a:r>
              <a:rPr lang="en-CA" dirty="0" smtClean="0"/>
              <a:t>Economic estimates are presented at the national level for each of the countries with Pilot Program on Climate Resilience (PPCR) activities: Dominica, Grenada, Haiti, Jamaica, Saint Lucia and Saint Vincent and the Grenadines (SVG). </a:t>
            </a:r>
            <a:endParaRPr lang="en-CA" dirty="0"/>
          </a:p>
        </p:txBody>
      </p:sp>
    </p:spTree>
    <p:extLst>
      <p:ext uri="{BB962C8B-B14F-4D97-AF65-F5344CB8AC3E}">
        <p14:creationId xmlns:p14="http://schemas.microsoft.com/office/powerpoint/2010/main" val="485310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723" name="Rectangle 3"/>
          <p:cNvSpPr>
            <a:spLocks noGrp="1"/>
          </p:cNvSpPr>
          <p:nvPr>
            <p:ph type="body" idx="1"/>
          </p:nvPr>
        </p:nvSpPr>
        <p:spPr/>
        <p:txBody>
          <a:bodyPr/>
          <a:lstStyle/>
          <a:p>
            <a:pPr eaLnBrk="1" hangingPunct="1">
              <a:defRPr/>
            </a:pPr>
            <a:endParaRPr lang="en-US" dirty="0" smtClean="0">
              <a:ea typeface="ＭＳ Ｐゴシック" charset="0"/>
              <a:cs typeface="+mn-cs"/>
            </a:endParaRPr>
          </a:p>
          <a:p>
            <a:pPr eaLnBrk="1" hangingPunct="1">
              <a:defRPr/>
            </a:pPr>
            <a:endParaRPr lang="en-US" dirty="0" smtClean="0">
              <a:ea typeface="ＭＳ Ｐゴシック" charset="0"/>
              <a:cs typeface="+mn-cs"/>
            </a:endParaRPr>
          </a:p>
          <a:p>
            <a:pPr eaLnBrk="1" hangingPunct="1">
              <a:defRPr/>
            </a:pPr>
            <a:r>
              <a:rPr lang="en-US" dirty="0" smtClean="0">
                <a:ea typeface="ＭＳ Ｐゴシック" charset="0"/>
                <a:cs typeface="+mn-cs"/>
              </a:rPr>
              <a:t>====</a:t>
            </a:r>
          </a:p>
          <a:p>
            <a:pPr eaLnBrk="1" hangingPunct="1">
              <a:defRPr/>
            </a:pPr>
            <a:r>
              <a:rPr lang="en-US" dirty="0" smtClean="0">
                <a:ea typeface="ＭＳ Ｐゴシック" charset="0"/>
                <a:cs typeface="+mn-cs"/>
              </a:rPr>
              <a:t>Notes:</a:t>
            </a:r>
          </a:p>
          <a:p>
            <a:pPr eaLnBrk="1" hangingPunct="1">
              <a:defRPr/>
            </a:pPr>
            <a:endParaRPr lang="en-US" dirty="0" smtClean="0">
              <a:ea typeface="ＭＳ Ｐゴシック" charset="0"/>
              <a:cs typeface="+mn-cs"/>
            </a:endParaRPr>
          </a:p>
          <a:p>
            <a:pPr eaLnBrk="1" hangingPunct="1">
              <a:defRPr/>
            </a:pPr>
            <a:r>
              <a:rPr lang="en-US" dirty="0" smtClean="0">
                <a:ea typeface="ＭＳ Ｐゴシック" charset="0"/>
                <a:cs typeface="+mn-cs"/>
              </a:rPr>
              <a:t>[Prior to sharing</a:t>
            </a:r>
            <a:r>
              <a:rPr lang="en-US" baseline="0" dirty="0" smtClean="0">
                <a:ea typeface="ＭＳ Ｐゴシック" charset="0"/>
                <a:cs typeface="+mn-cs"/>
              </a:rPr>
              <a:t> results of the ecological modelling work we recommend reading and becoming familiar with the contents of paper A: Climate Change Effects on Caribbean Marine Ecosystems and Fisheries – Regional Projections, as well as paper B: </a:t>
            </a:r>
            <a:r>
              <a:rPr lang="en-US" sz="1200" kern="1200" baseline="0" dirty="0" smtClean="0">
                <a:solidFill>
                  <a:schemeClr val="tx1"/>
                </a:solidFill>
                <a:latin typeface="Calibri" charset="0"/>
                <a:ea typeface="ＭＳ Ｐゴシック" charset="0"/>
                <a:cs typeface="ＭＳ Ｐゴシック" charset="0"/>
              </a:rPr>
              <a:t>Climate Change Effects on Caribbean Marine Ecosystems and Fisheries – National Projections for Six Case Study Countries – Jamaica, Haiti, Dominica, St. Lucia, St. Vincent and the Grenadines and Grenada.]</a:t>
            </a:r>
          </a:p>
          <a:p>
            <a:pPr eaLnBrk="1" hangingPunct="1">
              <a:defRPr/>
            </a:pPr>
            <a:endParaRPr lang="en-US" sz="1200" kern="1200" baseline="0" dirty="0" smtClean="0">
              <a:solidFill>
                <a:schemeClr val="tx1"/>
              </a:solidFill>
              <a:latin typeface="Calibri" charset="0"/>
              <a:ea typeface="ＭＳ Ｐゴシック" charset="0"/>
              <a:cs typeface="+mn-cs"/>
            </a:endParaRPr>
          </a:p>
          <a:p>
            <a:pPr eaLnBrk="1" hangingPunct="1">
              <a:defRPr/>
            </a:pPr>
            <a:r>
              <a:rPr lang="en-US" sz="1200" kern="1200" baseline="0" dirty="0" smtClean="0">
                <a:solidFill>
                  <a:schemeClr val="tx1"/>
                </a:solidFill>
                <a:latin typeface="Calibri" charset="0"/>
                <a:ea typeface="ＭＳ Ｐゴシック" charset="0"/>
                <a:cs typeface="+mn-cs"/>
              </a:rPr>
              <a:t>[The slide acknowledges the Changing Oceans Research Unit at the University of British Columbia.]</a:t>
            </a:r>
          </a:p>
          <a:p>
            <a:pPr eaLnBrk="1" hangingPunct="1">
              <a:defRPr/>
            </a:pPr>
            <a:endParaRPr lang="en-US" sz="1200" kern="1200" baseline="0" dirty="0" smtClean="0">
              <a:solidFill>
                <a:schemeClr val="tx1"/>
              </a:solidFill>
              <a:latin typeface="Calibri" charset="0"/>
              <a:ea typeface="ＭＳ Ｐゴシック" charset="0"/>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1200" kern="1200" baseline="0" dirty="0" smtClean="0">
                <a:solidFill>
                  <a:schemeClr val="tx1"/>
                </a:solidFill>
                <a:latin typeface="Calibri" charset="0"/>
                <a:ea typeface="ＭＳ Ｐゴシック" charset="0"/>
                <a:cs typeface="ＭＳ Ｐゴシック" charset="0"/>
              </a:rPr>
              <a:t>[The next 24 slides present highlights from the ecological assessment work. It draws on some of the research, there is the potential to extract much more, depending on your objectives and target audience.]</a:t>
            </a:r>
          </a:p>
          <a:p>
            <a:pPr eaLnBrk="1" hangingPunct="1">
              <a:defRPr/>
            </a:pPr>
            <a:endParaRPr lang="en-US" dirty="0">
              <a:ea typeface="ＭＳ Ｐゴシック" charset="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slide summarizes the overall research</a:t>
            </a:r>
            <a:r>
              <a:rPr lang="en-CA" baseline="0" dirty="0" smtClean="0"/>
              <a:t> framework adopted, which included a data collection phase, modelling &amp; analysis and derivation and presentation of key indicators.</a:t>
            </a:r>
          </a:p>
          <a:p>
            <a:endParaRPr lang="en-CA"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To estimate</a:t>
            </a:r>
            <a:r>
              <a:rPr lang="en-CA" baseline="0" dirty="0" smtClean="0"/>
              <a:t> the economic consequences to fisheries sectors of climate change impacts on landings, </a:t>
            </a:r>
            <a:r>
              <a:rPr lang="en-CA" dirty="0" smtClean="0"/>
              <a:t>a first step was to assemble two sets of</a:t>
            </a:r>
            <a:r>
              <a:rPr lang="en-CA" baseline="0" dirty="0" smtClean="0"/>
              <a:t> data for each of the six countries: (1)</a:t>
            </a:r>
            <a:r>
              <a:rPr lang="en-CA" dirty="0" smtClean="0"/>
              <a:t> economic (e.g., gross domestic</a:t>
            </a:r>
            <a:r>
              <a:rPr lang="en-CA" baseline="0" dirty="0" smtClean="0"/>
              <a:t> product, seafood consumption / production)</a:t>
            </a:r>
            <a:r>
              <a:rPr lang="en-CA" dirty="0" smtClean="0"/>
              <a:t>,</a:t>
            </a:r>
            <a:r>
              <a:rPr lang="en-CA" baseline="0" dirty="0" smtClean="0"/>
              <a:t> trade (imports / exports of seafood), landings (weight and value of seafood) and population data for the 2009-2013 baseline period. Fisheries data were compiled for 7 species groupings: Aquaculture, Demersal fish, Pelagic - tuna &amp; billfishes, Pelagic – other than tuna &amp; billfishes, Marine fish – other, Crustaceans and Cephalopods &amp; molluscs. (2) historical tropical cyclone data from 1950 to 2014 (location, category, closes point of approach, whether it made landfall) and sea surface temperature data.</a:t>
            </a: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These</a:t>
            </a:r>
            <a:r>
              <a:rPr lang="en-CA" baseline="0" dirty="0" smtClean="0"/>
              <a:t> data are inputs into two distinct analytical approaches, which we will touch on in the next few slides, to generate results to 2030s, 2050s and 2080s for the series of indicators shown here on the right. </a:t>
            </a:r>
          </a:p>
        </p:txBody>
      </p:sp>
    </p:spTree>
    <p:extLst>
      <p:ext uri="{BB962C8B-B14F-4D97-AF65-F5344CB8AC3E}">
        <p14:creationId xmlns:p14="http://schemas.microsoft.com/office/powerpoint/2010/main" val="1317594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baseline="0" dirty="0" smtClean="0"/>
              <a:t>The economic impacts of climate-induced changes in fishery production (landings) are assessed using a market supply-demand model developed for each of the six case study countries. It is based on theoretical concepts of traditional welfare economics, which seeks to explore how the allocation of resources affects well-being of producers and consumers in an economic system. </a:t>
            </a:r>
          </a:p>
          <a:p>
            <a:pPr marL="0" marR="0" indent="0" algn="l" defTabSz="914400" rtl="0" eaLnBrk="0" fontAlgn="base" latinLnBrk="0" hangingPunct="0">
              <a:lnSpc>
                <a:spcPct val="100000"/>
              </a:lnSpc>
              <a:spcBef>
                <a:spcPct val="0"/>
              </a:spcBef>
              <a:spcAft>
                <a:spcPct val="0"/>
              </a:spcAft>
              <a:buClrTx/>
              <a:buSzTx/>
              <a:buFontTx/>
              <a:buNone/>
              <a:tabLst/>
              <a:defRPr/>
            </a:pPr>
            <a:endParaRPr lang="en-CA"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baseline="0" dirty="0" smtClean="0"/>
              <a:t>A key component of the market supply-demand model is the derivation of price and income elasticities for each aggregate species grouping and country. Elasticity is a quantitative understanding of how changes in price of a good or service or changes in consumer income influence production and consumption patterns. Basic goods, such as food staples, are largely “inelastic”; they have few substitutes and people will continue to buy them even when there are price spikes, for example.  We employed regression analysis to estimate three types of elasticities for each of the 7 species groupings for each of the 6 countries. When regression analysis did not yield statistically significant coefficients, we extrapolated values from the literature. </a:t>
            </a:r>
          </a:p>
          <a:p>
            <a:pPr marL="0" marR="0" indent="0" algn="l" defTabSz="914400" rtl="0" eaLnBrk="0" fontAlgn="base" latinLnBrk="0" hangingPunct="0">
              <a:lnSpc>
                <a:spcPct val="100000"/>
              </a:lnSpc>
              <a:spcBef>
                <a:spcPct val="0"/>
              </a:spcBef>
              <a:spcAft>
                <a:spcPct val="0"/>
              </a:spcAft>
              <a:buClrTx/>
              <a:buSzTx/>
              <a:buFontTx/>
              <a:buNone/>
              <a:tabLst/>
              <a:defRPr/>
            </a:pPr>
            <a:endParaRPr lang="en-CA"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baseline="0" dirty="0" smtClean="0"/>
              <a:t>The impacts of climate change are integrated into the modelling framework as a supply shock. Maximum catch potential for 2035 and 2055 derived from the ecological modelling work were converted into % reductions in landings by main species groups by emissions scenario and time period.</a:t>
            </a:r>
          </a:p>
          <a:p>
            <a:pPr marL="0" marR="0" indent="0" algn="l" defTabSz="914400" rtl="0" eaLnBrk="0" fontAlgn="base" latinLnBrk="0" hangingPunct="0">
              <a:lnSpc>
                <a:spcPct val="100000"/>
              </a:lnSpc>
              <a:spcBef>
                <a:spcPct val="0"/>
              </a:spcBef>
              <a:spcAft>
                <a:spcPct val="0"/>
              </a:spcAft>
              <a:buClrTx/>
              <a:buSzTx/>
              <a:buFontTx/>
              <a:buNone/>
              <a:tabLst/>
              <a:defRPr/>
            </a:pPr>
            <a:endParaRPr lang="en-CA"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baseline="0" dirty="0" smtClean="0"/>
              <a:t>With the market supply demand model we first project future demand, prices and quantities supplied without the effect of climate change (the reference scenario) and then overlay climate change as a supply shock (for two emissions scenarios). The results of comparing these two cases measure the incremental impact of climate change or the economic losses (or gains) caused by climate change.</a:t>
            </a:r>
          </a:p>
          <a:p>
            <a:pPr marL="0" marR="0" indent="0" algn="l" defTabSz="914400" rtl="0" eaLnBrk="0" fontAlgn="base" latinLnBrk="0" hangingPunct="0">
              <a:lnSpc>
                <a:spcPct val="100000"/>
              </a:lnSpc>
              <a:spcBef>
                <a:spcPct val="0"/>
              </a:spcBef>
              <a:spcAft>
                <a:spcPct val="0"/>
              </a:spcAft>
              <a:buClrTx/>
              <a:buSzTx/>
              <a:buFontTx/>
              <a:buNone/>
              <a:tabLst/>
              <a:defRPr/>
            </a:pPr>
            <a:r>
              <a:rPr lang="en-CA" baseline="0" dirty="0" smtClean="0"/>
              <a:t>====</a:t>
            </a:r>
          </a:p>
          <a:p>
            <a:pPr marL="0" marR="0" indent="0" algn="l" defTabSz="914400" rtl="0" eaLnBrk="0" fontAlgn="base" latinLnBrk="0" hangingPunct="0">
              <a:lnSpc>
                <a:spcPct val="100000"/>
              </a:lnSpc>
              <a:spcBef>
                <a:spcPct val="0"/>
              </a:spcBef>
              <a:spcAft>
                <a:spcPct val="0"/>
              </a:spcAft>
              <a:buClrTx/>
              <a:buSzTx/>
              <a:buFontTx/>
              <a:buNone/>
              <a:tabLst/>
              <a:defRPr/>
            </a:pPr>
            <a:r>
              <a:rPr lang="en-CA" baseline="0" dirty="0" smtClean="0"/>
              <a:t>Notes:</a:t>
            </a:r>
          </a:p>
          <a:p>
            <a:pPr marL="0" marR="0" indent="0" algn="l" defTabSz="914400" rtl="0" eaLnBrk="0" fontAlgn="base" latinLnBrk="0" hangingPunct="0">
              <a:lnSpc>
                <a:spcPct val="100000"/>
              </a:lnSpc>
              <a:spcBef>
                <a:spcPct val="0"/>
              </a:spcBef>
              <a:spcAft>
                <a:spcPct val="0"/>
              </a:spcAft>
              <a:buClrTx/>
              <a:buSzTx/>
              <a:buFontTx/>
              <a:buNone/>
              <a:tabLst/>
              <a:defRPr/>
            </a:pPr>
            <a:endParaRPr lang="en-CA"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baseline="0" dirty="0" smtClean="0"/>
              <a:t>[The market supply-demand model is based on the analytical framework developed by </a:t>
            </a:r>
            <a:r>
              <a:rPr lang="en-CA" baseline="0" dirty="0" err="1" smtClean="0"/>
              <a:t>Dey</a:t>
            </a:r>
            <a:r>
              <a:rPr lang="en-CA" baseline="0" dirty="0" smtClean="0"/>
              <a:t> et al (2016), who evaluated the economic impacts of climate change and climate adaptation strategies for the fisheries sectors of Fiji, Solomon Islands, Timor-Leste and Vanuatu. The full mathematical specification of the model is contained in </a:t>
            </a:r>
            <a:r>
              <a:rPr lang="en-CA" baseline="0" dirty="0" err="1" smtClean="0"/>
              <a:t>Dey</a:t>
            </a:r>
            <a:r>
              <a:rPr lang="en-CA" baseline="0" dirty="0" smtClean="0"/>
              <a:t> et al. 2016.]</a:t>
            </a:r>
          </a:p>
          <a:p>
            <a:pPr marL="0" marR="0" indent="0" algn="l" defTabSz="914400" rtl="0" eaLnBrk="0" fontAlgn="base" latinLnBrk="0" hangingPunct="0">
              <a:lnSpc>
                <a:spcPct val="100000"/>
              </a:lnSpc>
              <a:spcBef>
                <a:spcPct val="0"/>
              </a:spcBef>
              <a:spcAft>
                <a:spcPct val="0"/>
              </a:spcAft>
              <a:buClrTx/>
              <a:buSzTx/>
              <a:buFontTx/>
              <a:buNone/>
              <a:tabLst/>
              <a:defRPr/>
            </a:pPr>
            <a:endParaRPr lang="en-CA"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baseline="0" dirty="0" smtClean="0"/>
              <a:t>[The following six slides summarizes key results for each of the six PPCR countries. The results shown are relative to projected future values for 2050s. See the full study for additional results and explanations. The Excel-based market supply and demand models for each country are available for download on the project data portal.]</a:t>
            </a:r>
          </a:p>
        </p:txBody>
      </p:sp>
    </p:spTree>
    <p:extLst>
      <p:ext uri="{BB962C8B-B14F-4D97-AF65-F5344CB8AC3E}">
        <p14:creationId xmlns:p14="http://schemas.microsoft.com/office/powerpoint/2010/main" val="38331905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4057072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 assess the impact of climate change on the economic consequences of tropical cyclones for fisheries, a three-staged process was followed, using</a:t>
            </a:r>
            <a:r>
              <a:rPr lang="en-CA" baseline="0" dirty="0" smtClean="0"/>
              <a:t>  a tried and tested method (see </a:t>
            </a:r>
            <a:r>
              <a:rPr lang="en-CA" dirty="0" smtClean="0"/>
              <a:t>Nordhaus (2010) and Acevedo (2016)).</a:t>
            </a:r>
            <a:r>
              <a:rPr lang="en-CA" baseline="0" dirty="0" smtClean="0"/>
              <a:t> </a:t>
            </a:r>
          </a:p>
          <a:p>
            <a:endParaRPr lang="en-CA" dirty="0" smtClean="0"/>
          </a:p>
          <a:p>
            <a:r>
              <a:rPr lang="en-CA" dirty="0" smtClean="0"/>
              <a:t>**</a:t>
            </a:r>
            <a:r>
              <a:rPr lang="en-CA" baseline="0" dirty="0" smtClean="0"/>
              <a:t> </a:t>
            </a:r>
            <a:r>
              <a:rPr lang="en-CA" dirty="0" smtClean="0"/>
              <a:t>Historical data is used to estimate a damage-intensity function, in which a measure of fishery output (as the dependent variable) is related to a measure of tropical cyclone intensity (independent variable) among other things;</a:t>
            </a:r>
          </a:p>
          <a:p>
            <a:endParaRPr lang="en-CA" dirty="0" smtClean="0"/>
          </a:p>
          <a:p>
            <a:r>
              <a:rPr lang="en-CA" dirty="0" smtClean="0"/>
              <a:t>**The measure of tropical cyclone intensity is modified (i.e., uprated) to reflect the impact of projected climate change, as reflected</a:t>
            </a:r>
            <a:r>
              <a:rPr lang="en-CA" baseline="0" dirty="0" smtClean="0"/>
              <a:t> in changes in maximum sustained </a:t>
            </a:r>
            <a:r>
              <a:rPr lang="en-CA" baseline="0" dirty="0" err="1" smtClean="0"/>
              <a:t>windspeeds</a:t>
            </a:r>
            <a:r>
              <a:rPr lang="en-CA" baseline="0" dirty="0" smtClean="0"/>
              <a:t>. Note that potential changes in frequency or in storm tracks are not taken into account. </a:t>
            </a:r>
          </a:p>
          <a:p>
            <a:endParaRPr lang="en-CA" dirty="0" smtClean="0"/>
          </a:p>
          <a:p>
            <a:r>
              <a:rPr lang="en-CA" dirty="0" smtClean="0"/>
              <a:t>**The modified tropical cyclone intensity metric is integrated into the estimated damage-intensity function and used to determine fishery losses attributable to climate change, all else being equal.</a:t>
            </a:r>
          </a:p>
          <a:p>
            <a:endParaRPr lang="en-CA" dirty="0" smtClean="0"/>
          </a:p>
          <a:p>
            <a:r>
              <a:rPr lang="en-CA" baseline="0" dirty="0" smtClean="0"/>
              <a:t>**Results are presented for all </a:t>
            </a:r>
            <a:r>
              <a:rPr lang="en-CA" baseline="0" dirty="0" smtClean="0"/>
              <a:t>species </a:t>
            </a:r>
            <a:r>
              <a:rPr lang="en-CA" baseline="0" dirty="0" smtClean="0"/>
              <a:t>groups, and account for uncertainty by using two emissions scenarios and reporting on statistical uncertainty.</a:t>
            </a:r>
          </a:p>
          <a:p>
            <a:endParaRPr lang="en-CA"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baseline="0" dirty="0" smtClean="0"/>
              <a:t>In brief, the storm analysis simulates the incremental economic impact of a 'what if' scenario: all else being equal (historical catches, prices, adaptation, etc.), what if the same sample of storms reoccurred but with higher intensities anticipated with warming sea-surface temperatures? By incremental economic impact we mean the difference between lower catches attributable to the storms without and with climate change enhanced wind speeds.</a:t>
            </a:r>
          </a:p>
          <a:p>
            <a:endParaRPr lang="en-CA" dirty="0" smtClean="0"/>
          </a:p>
          <a:p>
            <a:endParaRPr lang="en-CA" dirty="0" smtClean="0"/>
          </a:p>
          <a:p>
            <a:r>
              <a:rPr lang="en-CA" dirty="0" smtClean="0"/>
              <a:t>====</a:t>
            </a:r>
          </a:p>
          <a:p>
            <a:r>
              <a:rPr lang="en-CA" dirty="0" smtClean="0"/>
              <a:t>Notes:</a:t>
            </a:r>
          </a:p>
          <a:p>
            <a:endParaRPr lang="en-CA" dirty="0" smtClean="0"/>
          </a:p>
          <a:p>
            <a:r>
              <a:rPr lang="en-CA" dirty="0" smtClean="0"/>
              <a:t>[The slide</a:t>
            </a:r>
            <a:r>
              <a:rPr lang="en-CA" baseline="0" dirty="0" smtClean="0"/>
              <a:t> shows the generic formulation of the damage function used to relate more intense tropical cyclones to fisheries output. Various specifications of this equation are estimated standard (ordinary least squares) regression. Time invariant variables include: size of EEZ (km2), area of country (km2), length of coastline (km), ratio of coastline to area (%) and elevation span (m).]</a:t>
            </a:r>
            <a:endParaRPr lang="en-CA" dirty="0" smtClean="0"/>
          </a:p>
          <a:p>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baseline="0" dirty="0" smtClean="0"/>
              <a:t>[The following six slides summarizes key results for each of the six PPCR countries. These are the </a:t>
            </a:r>
            <a:r>
              <a:rPr lang="en-US" sz="1200" kern="1200" dirty="0" smtClean="0">
                <a:solidFill>
                  <a:schemeClr val="tx1"/>
                </a:solidFill>
                <a:effectLst/>
                <a:latin typeface="Calibri" charset="0"/>
                <a:ea typeface="MS PGothic" pitchFamily="34" charset="-128"/>
                <a:cs typeface="ＭＳ Ｐゴシック" charset="0"/>
              </a:rPr>
              <a:t>full range of estimated incremental direct impacts on fisheries production  for the six case-study countries if the wind speeds of all historical storms (1950-2013) increased in response to rising SSTs projected under RCP 2.6 and RCP 8.5 by the 2050s. </a:t>
            </a:r>
            <a:r>
              <a:rPr lang="en-CA" dirty="0" smtClean="0"/>
              <a:t>An important point to note when considering the results presented in the next 6 slides that they measure the incremental or additional impact of climate change over and above the impacts that these storms would have otherwise caused in the absence of further warming. Hence, even though the incremental impact of climate change may seem relatively low, the absolute impact of individual tropical cyclones may still be catastrophic. </a:t>
            </a:r>
            <a:r>
              <a:rPr lang="en-CA" baseline="0" dirty="0" smtClean="0"/>
              <a:t>See the full study for additional results and explanations. The Excel-based market supply and demand models for each country are available for download on the project data portal.]</a:t>
            </a:r>
          </a:p>
        </p:txBody>
      </p:sp>
    </p:spTree>
    <p:extLst>
      <p:ext uri="{BB962C8B-B14F-4D97-AF65-F5344CB8AC3E}">
        <p14:creationId xmlns:p14="http://schemas.microsoft.com/office/powerpoint/2010/main" val="2352492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endParaRPr lang="en-CA" dirty="0"/>
          </a:p>
        </p:txBody>
      </p:sp>
    </p:spTree>
    <p:extLst>
      <p:ext uri="{BB962C8B-B14F-4D97-AF65-F5344CB8AC3E}">
        <p14:creationId xmlns:p14="http://schemas.microsoft.com/office/powerpoint/2010/main" val="1009981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0099813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009981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009981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009981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009981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smtClean="0"/>
              <a:t>Climate change affects marine species and fisheries in a number of ways. Changes in temperature and other ocean conditions affect the biology of species, affect population-level dynamics such as growth, abundance and distribution. This then affects species’ assemblage and community structure. In turn, this affects fisheries through changes in species composition of catch or maximum catch potential, and the economics of fishing. </a:t>
            </a:r>
            <a:r>
              <a:rPr lang="en-CA" baseline="0" dirty="0" smtClean="0"/>
              <a:t>This study explored the potential effects of the changing climate primarily through exploring the influence of climatic and oceanographic variables on species distributions, richness and potential catch.</a:t>
            </a:r>
          </a:p>
          <a:p>
            <a:endParaRPr lang="en-CA" dirty="0" smtClean="0"/>
          </a:p>
          <a:p>
            <a:r>
              <a:rPr lang="en-CA" dirty="0" smtClean="0"/>
              <a:t>====</a:t>
            </a:r>
          </a:p>
          <a:p>
            <a:r>
              <a:rPr lang="en-CA" dirty="0" smtClean="0"/>
              <a:t>Notes:</a:t>
            </a:r>
          </a:p>
          <a:p>
            <a:endParaRPr lang="en-CA" dirty="0" smtClean="0"/>
          </a:p>
          <a:p>
            <a:r>
              <a:rPr lang="en-CA" dirty="0" smtClean="0"/>
              <a:t>[This was the objective of the ecological</a:t>
            </a:r>
            <a:r>
              <a:rPr lang="en-CA" baseline="0" dirty="0" smtClean="0"/>
              <a:t> assessment work.]</a:t>
            </a:r>
            <a:endParaRPr lang="en-CA" dirty="0"/>
          </a:p>
        </p:txBody>
      </p:sp>
    </p:spTree>
    <p:extLst>
      <p:ext uri="{BB962C8B-B14F-4D97-AF65-F5344CB8AC3E}">
        <p14:creationId xmlns:p14="http://schemas.microsoft.com/office/powerpoint/2010/main" val="2175167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a:t>
            </a:r>
          </a:p>
          <a:p>
            <a:r>
              <a:rPr lang="en-CA" dirty="0" smtClean="0"/>
              <a:t>Notes:</a:t>
            </a:r>
          </a:p>
          <a:p>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[These</a:t>
            </a:r>
            <a:r>
              <a:rPr lang="en-CA" baseline="0" dirty="0" smtClean="0"/>
              <a:t> are selected high-level takeaways from the economic impact assessment. In addition to the specific quantitative estimates reported in the study, it is worth reflecting on the qualitative directional changes that the study has shed light on.]</a:t>
            </a:r>
            <a:endParaRPr lang="en-CA" dirty="0" smtClean="0"/>
          </a:p>
          <a:p>
            <a:endParaRPr lang="en-CA" dirty="0"/>
          </a:p>
        </p:txBody>
      </p:sp>
    </p:spTree>
    <p:extLst>
      <p:ext uri="{BB962C8B-B14F-4D97-AF65-F5344CB8AC3E}">
        <p14:creationId xmlns:p14="http://schemas.microsoft.com/office/powerpoint/2010/main" val="13052002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Virtually no species, including commercially-important fishery species, are expected to be spared negative impacts under a future climate. Climate change places most exploited species at high conservation risk, as habitats become increasingly unsuitable .</a:t>
            </a:r>
          </a:p>
          <a:p>
            <a:endParaRPr lang="en-CA" dirty="0" smtClean="0"/>
          </a:p>
          <a:p>
            <a:r>
              <a:rPr lang="en-CA" dirty="0" smtClean="0"/>
              <a:t>As a consequence of changes in species distributions and abundances, potential fisheries catches are projected to </a:t>
            </a:r>
            <a:r>
              <a:rPr lang="en-CA" dirty="0" smtClean="0"/>
              <a:t>decline. Smaller </a:t>
            </a:r>
            <a:r>
              <a:rPr lang="en-CA" dirty="0" smtClean="0"/>
              <a:t>catches will have significant repercussions for those involved in harvesting and post-harvesting activities and for the economy </a:t>
            </a:r>
            <a:r>
              <a:rPr lang="en-CA" dirty="0" smtClean="0"/>
              <a:t>overall, </a:t>
            </a:r>
            <a:r>
              <a:rPr lang="en-CA" dirty="0" smtClean="0"/>
              <a:t>in the absence of adaptation</a:t>
            </a:r>
            <a:r>
              <a:rPr lang="en-CA" dirty="0" smtClean="0"/>
              <a:t>. These</a:t>
            </a:r>
            <a:r>
              <a:rPr lang="en-CA" baseline="0" dirty="0" smtClean="0"/>
              <a:t> repercussions include adjusting to price increases, changing consumption patterns and reduced wealth of both producers and consumers. In addition, climate change will exacerbate the economic impacts of extreme events.</a:t>
            </a:r>
            <a:endParaRPr lang="en-CA" dirty="0" smtClean="0"/>
          </a:p>
          <a:p>
            <a:endParaRPr lang="en-CA" dirty="0" smtClean="0"/>
          </a:p>
          <a:p>
            <a:r>
              <a:rPr lang="en-CA" dirty="0" smtClean="0"/>
              <a:t>The rate of ecological change projected, especially if global carbon emissions continue largely unabated following the “business-as-usual” scenario, will demand swift transformations across the fish value chain. </a:t>
            </a:r>
            <a:endParaRPr lang="en-CA" dirty="0" smtClean="0"/>
          </a:p>
          <a:p>
            <a:endParaRPr lang="en-CA" dirty="0" smtClean="0"/>
          </a:p>
          <a:p>
            <a:r>
              <a:rPr lang="en-CA" dirty="0" smtClean="0"/>
              <a:t>====</a:t>
            </a:r>
          </a:p>
          <a:p>
            <a:endParaRPr lang="en-CA" dirty="0" smtClean="0"/>
          </a:p>
          <a:p>
            <a:r>
              <a:rPr lang="en-CA" dirty="0" smtClean="0"/>
              <a:t>Notes:</a:t>
            </a:r>
          </a:p>
          <a:p>
            <a:endParaRPr lang="en-CA" dirty="0" smtClean="0"/>
          </a:p>
          <a:p>
            <a:r>
              <a:rPr lang="en-CA" dirty="0" smtClean="0"/>
              <a:t>[Each</a:t>
            </a:r>
            <a:r>
              <a:rPr lang="en-CA" baseline="0" dirty="0" smtClean="0"/>
              <a:t> take home message is worth discussing with stakeholders. Inspiring action requires an appropriate and evidence-based understanding of the risks faced but stakeholders should not feel disempowered. Self-efficacy – or the belief that one has the power and capability to do something – is a key emotion to convey.]</a:t>
            </a:r>
            <a:endParaRPr lang="en-CA" dirty="0" smtClean="0"/>
          </a:p>
          <a:p>
            <a:endParaRPr lang="en-CA" dirty="0" smtClean="0"/>
          </a:p>
          <a:p>
            <a:r>
              <a:rPr lang="en-CA" dirty="0" smtClean="0"/>
              <a:t>[Module</a:t>
            </a:r>
            <a:r>
              <a:rPr lang="en-CA" baseline="0" dirty="0" smtClean="0"/>
              <a:t> 4 in this series of PPT slides includes local and national perspectives on current challenges in the sector and priorities for climate change adaptation.]</a:t>
            </a:r>
            <a:endParaRPr lang="en-CA" dirty="0" smtClean="0"/>
          </a:p>
          <a:p>
            <a:endParaRPr lang="en-CA" dirty="0"/>
          </a:p>
        </p:txBody>
      </p:sp>
    </p:spTree>
    <p:extLst>
      <p:ext uri="{BB962C8B-B14F-4D97-AF65-F5344CB8AC3E}">
        <p14:creationId xmlns:p14="http://schemas.microsoft.com/office/powerpoint/2010/main" val="264442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8494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slide summarizes the overall research</a:t>
            </a:r>
            <a:r>
              <a:rPr lang="en-CA" baseline="0" dirty="0" smtClean="0"/>
              <a:t> framework adopted, which included a data collection phase, modelling and derivation and presentation of key indicators.</a:t>
            </a:r>
          </a:p>
          <a:p>
            <a:endParaRPr lang="en-CA"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To assess climate risks for Caribbean marine fish stocks and fisheries, a first step was to assemble three linked datasets: (1) the list of key species, agreed to together with stakeholders, this assessment should focus on; (2) occurrence data for species identified in (1), as well as life history (e.g., age at maturity) and ecological data (e.g., depth) associated with these species;</a:t>
            </a:r>
            <a:r>
              <a:rPr lang="en-CA" baseline="0" dirty="0" smtClean="0"/>
              <a:t> and (3) </a:t>
            </a:r>
            <a:r>
              <a:rPr lang="en-CA" dirty="0" smtClean="0"/>
              <a:t>variables that globally define the marine environment obtained from a number of separate model outputs.</a:t>
            </a:r>
          </a:p>
          <a:p>
            <a:pPr marL="0" marR="0" indent="0" algn="l" defTabSz="914400" rtl="0" eaLnBrk="0" fontAlgn="base" latinLnBrk="0" hangingPunct="0">
              <a:lnSpc>
                <a:spcPct val="100000"/>
              </a:lnSpc>
              <a:spcBef>
                <a:spcPct val="0"/>
              </a:spcBef>
              <a:spcAft>
                <a:spcPct val="0"/>
              </a:spcAft>
              <a:buClrTx/>
              <a:buSzTx/>
              <a:buFontTx/>
              <a:buNone/>
              <a:tabLst/>
              <a:defRPr/>
            </a:pP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These</a:t>
            </a:r>
            <a:r>
              <a:rPr lang="en-CA" baseline="0" dirty="0" smtClean="0"/>
              <a:t> data are inputs into three distinct analytical approaches, which we will touch on in the next few slides, to project results to 2050s for the series of indicators shown here on the right. The use of multiple lines of evidence in projecting climate change impacts is a best practice in climate change research, given the uncertainty in understanding and capturing interactions among climatic, environmental and biological factors. </a:t>
            </a:r>
          </a:p>
          <a:p>
            <a:pPr marL="0" marR="0" indent="0" algn="l" defTabSz="914400" rtl="0" eaLnBrk="0" fontAlgn="base" latinLnBrk="0" hangingPunct="0">
              <a:lnSpc>
                <a:spcPct val="100000"/>
              </a:lnSpc>
              <a:spcBef>
                <a:spcPct val="0"/>
              </a:spcBef>
              <a:spcAft>
                <a:spcPct val="0"/>
              </a:spcAft>
              <a:buClrTx/>
              <a:buSzTx/>
              <a:buFontTx/>
              <a:buNone/>
              <a:tabLst/>
              <a:defRPr/>
            </a:pPr>
            <a:endParaRPr lang="en-CA"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baseline="0" dirty="0" smtClean="0"/>
              <a:t>====</a:t>
            </a:r>
          </a:p>
          <a:p>
            <a:pPr marL="0" marR="0" indent="0" algn="l" defTabSz="914400" rtl="0" eaLnBrk="0" fontAlgn="base" latinLnBrk="0" hangingPunct="0">
              <a:lnSpc>
                <a:spcPct val="100000"/>
              </a:lnSpc>
              <a:spcBef>
                <a:spcPct val="0"/>
              </a:spcBef>
              <a:spcAft>
                <a:spcPct val="0"/>
              </a:spcAft>
              <a:buClrTx/>
              <a:buSzTx/>
              <a:buFontTx/>
              <a:buNone/>
              <a:tabLst/>
              <a:defRPr/>
            </a:pPr>
            <a:endParaRPr lang="en-CA"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baseline="0" dirty="0" smtClean="0"/>
              <a:t>Notes:</a:t>
            </a:r>
            <a:endParaRPr lang="en-CA" dirty="0" smtClean="0"/>
          </a:p>
          <a:p>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**Fisheries</a:t>
            </a:r>
            <a:r>
              <a:rPr lang="en-CA" baseline="0" dirty="0" smtClean="0"/>
              <a:t> species: In concert with regional stakeholders, the team identified </a:t>
            </a:r>
            <a:r>
              <a:rPr lang="en-CA" dirty="0" smtClean="0"/>
              <a:t>110 priority species to model:</a:t>
            </a:r>
            <a:r>
              <a:rPr lang="en-CA" baseline="0" dirty="0" smtClean="0"/>
              <a:t> </a:t>
            </a:r>
            <a:r>
              <a:rPr lang="en-CA" dirty="0" smtClean="0"/>
              <a:t>2 species of marine mammals (humpback whale and common bottlenose dolphin), 2 species of algae (belonging to the genus </a:t>
            </a:r>
            <a:r>
              <a:rPr lang="en-CA" dirty="0" err="1" smtClean="0"/>
              <a:t>Sargassum</a:t>
            </a:r>
            <a:r>
              <a:rPr lang="en-CA" dirty="0" smtClean="0"/>
              <a:t>), 7 species of invertebrates (queen conch, Caribbean spiny lobster and 5 species of sea cucumber), and 99 species of fish</a:t>
            </a:r>
          </a:p>
          <a:p>
            <a:endParaRPr lang="en-CA" baseline="0" dirty="0" smtClean="0"/>
          </a:p>
          <a:p>
            <a:endParaRPr lang="en-CA" baseline="0" dirty="0" smtClean="0"/>
          </a:p>
          <a:p>
            <a:r>
              <a:rPr lang="en-CA" dirty="0" smtClean="0"/>
              <a:t>**Occurrence, life history</a:t>
            </a:r>
            <a:r>
              <a:rPr lang="en-CA" baseline="0" dirty="0" smtClean="0"/>
              <a:t> and ecological data came from </a:t>
            </a:r>
            <a:r>
              <a:rPr lang="en-CA" baseline="0" dirty="0" err="1" smtClean="0"/>
              <a:t>from</a:t>
            </a:r>
            <a:r>
              <a:rPr lang="en-CA" baseline="0" dirty="0" smtClean="0"/>
              <a:t> published databases including </a:t>
            </a:r>
            <a:r>
              <a:rPr lang="en-CA" baseline="0" dirty="0" err="1" smtClean="0"/>
              <a:t>FishBase</a:t>
            </a:r>
            <a:r>
              <a:rPr lang="en-CA" baseline="0" dirty="0" smtClean="0"/>
              <a:t>, </a:t>
            </a:r>
            <a:r>
              <a:rPr lang="en-CA" baseline="0" dirty="0" err="1" smtClean="0"/>
              <a:t>SeaLifeBase</a:t>
            </a:r>
            <a:r>
              <a:rPr lang="en-CA" baseline="0" dirty="0" smtClean="0"/>
              <a:t>, the Sea Around Us database, </a:t>
            </a:r>
            <a:r>
              <a:rPr lang="en-GB" sz="1200" kern="1200" dirty="0" smtClean="0">
                <a:solidFill>
                  <a:schemeClr val="tx1"/>
                </a:solidFill>
                <a:effectLst/>
                <a:latin typeface="Calibri" charset="0"/>
                <a:ea typeface="MS PGothic" pitchFamily="34" charset="-128"/>
                <a:cs typeface="ＭＳ Ｐゴシック" charset="0"/>
              </a:rPr>
              <a:t>Ocean Biogeographic Information System (OBIS –</a:t>
            </a:r>
            <a:r>
              <a:rPr lang="en-CA" sz="1200" u="none" strike="noStrike" kern="1200" dirty="0" smtClean="0">
                <a:solidFill>
                  <a:schemeClr val="tx1"/>
                </a:solidFill>
                <a:effectLst/>
                <a:latin typeface="Calibri" charset="0"/>
                <a:ea typeface="MS PGothic" pitchFamily="34" charset="-128"/>
                <a:cs typeface="ＭＳ Ｐゴシック" charset="0"/>
                <a:hlinkClick r:id="rId3"/>
              </a:rPr>
              <a:t> </a:t>
            </a:r>
            <a:r>
              <a:rPr lang="en-GB" sz="1200" u="none" strike="noStrike" kern="1200" dirty="0" smtClean="0">
                <a:solidFill>
                  <a:schemeClr val="tx1"/>
                </a:solidFill>
                <a:effectLst/>
                <a:latin typeface="Calibri" charset="0"/>
                <a:ea typeface="MS PGothic" pitchFamily="34" charset="-128"/>
                <a:cs typeface="ＭＳ Ｐゴシック" charset="0"/>
                <a:hlinkClick r:id="rId3"/>
              </a:rPr>
              <a:t>www.iobis.org</a:t>
            </a:r>
            <a:r>
              <a:rPr lang="en-GB" sz="1200" kern="1200" dirty="0" smtClean="0">
                <a:solidFill>
                  <a:schemeClr val="tx1"/>
                </a:solidFill>
                <a:effectLst/>
                <a:latin typeface="Calibri" charset="0"/>
                <a:ea typeface="MS PGothic" pitchFamily="34" charset="-128"/>
                <a:cs typeface="ＭＳ Ｐゴシック" charset="0"/>
              </a:rPr>
              <a:t>)</a:t>
            </a:r>
            <a:r>
              <a:rPr lang="en-GB" sz="1200" u="none" strike="noStrike" kern="1200" dirty="0" smtClean="0">
                <a:solidFill>
                  <a:schemeClr val="tx1"/>
                </a:solidFill>
                <a:effectLst/>
                <a:latin typeface="Calibri" charset="0"/>
                <a:ea typeface="MS PGothic" pitchFamily="34" charset="-128"/>
                <a:cs typeface="ＭＳ Ｐゴシック" charset="0"/>
                <a:hlinkClick r:id="rId3"/>
              </a:rPr>
              <a:t>,</a:t>
            </a:r>
            <a:r>
              <a:rPr lang="en-GB" sz="1200" kern="1200" dirty="0" smtClean="0">
                <a:solidFill>
                  <a:schemeClr val="tx1"/>
                </a:solidFill>
                <a:effectLst/>
                <a:latin typeface="Calibri" charset="0"/>
                <a:ea typeface="MS PGothic" pitchFamily="34" charset="-128"/>
                <a:cs typeface="ＭＳ Ｐゴシック" charset="0"/>
              </a:rPr>
              <a:t> the Intergovernmental Oceanographic Commission of UNESCO (IOC –</a:t>
            </a:r>
            <a:r>
              <a:rPr lang="en-CA" sz="1200" u="none" strike="noStrike" kern="1200" dirty="0" smtClean="0">
                <a:solidFill>
                  <a:schemeClr val="tx1"/>
                </a:solidFill>
                <a:effectLst/>
                <a:latin typeface="Calibri" charset="0"/>
                <a:ea typeface="MS PGothic" pitchFamily="34" charset="-128"/>
                <a:cs typeface="ＭＳ Ｐゴシック" charset="0"/>
                <a:hlinkClick r:id="rId4"/>
              </a:rPr>
              <a:t> </a:t>
            </a:r>
            <a:r>
              <a:rPr lang="en-GB" sz="1200" u="none" strike="noStrike" kern="1200" dirty="0" smtClean="0">
                <a:solidFill>
                  <a:schemeClr val="tx1"/>
                </a:solidFill>
                <a:effectLst/>
                <a:latin typeface="Calibri" charset="0"/>
                <a:ea typeface="MS PGothic" pitchFamily="34" charset="-128"/>
                <a:cs typeface="ＭＳ Ｐゴシック" charset="0"/>
                <a:hlinkClick r:id="rId4"/>
              </a:rPr>
              <a:t>ioc-unesco.org</a:t>
            </a:r>
            <a:r>
              <a:rPr lang="en-GB" sz="1200" kern="1200" dirty="0" smtClean="0">
                <a:solidFill>
                  <a:schemeClr val="tx1"/>
                </a:solidFill>
                <a:effectLst/>
                <a:latin typeface="Calibri" charset="0"/>
                <a:ea typeface="MS PGothic" pitchFamily="34" charset="-128"/>
                <a:cs typeface="ＭＳ Ｐゴシック" charset="0"/>
              </a:rPr>
              <a:t>), the Global Biodiversity Information Facility (GBIF –</a:t>
            </a:r>
            <a:r>
              <a:rPr lang="en-CA" sz="1200" u="none" strike="noStrike" kern="1200" dirty="0" smtClean="0">
                <a:solidFill>
                  <a:schemeClr val="tx1"/>
                </a:solidFill>
                <a:effectLst/>
                <a:latin typeface="Calibri" charset="0"/>
                <a:ea typeface="MS PGothic" pitchFamily="34" charset="-128"/>
                <a:cs typeface="ＭＳ Ｐゴシック" charset="0"/>
                <a:hlinkClick r:id="rId5"/>
              </a:rPr>
              <a:t> </a:t>
            </a:r>
            <a:r>
              <a:rPr lang="en-GB" sz="1200" u="none" strike="noStrike" kern="1200" dirty="0" smtClean="0">
                <a:solidFill>
                  <a:schemeClr val="tx1"/>
                </a:solidFill>
                <a:effectLst/>
                <a:latin typeface="Calibri" charset="0"/>
                <a:ea typeface="MS PGothic" pitchFamily="34" charset="-128"/>
                <a:cs typeface="ＭＳ Ｐゴシック" charset="0"/>
                <a:hlinkClick r:id="rId5"/>
              </a:rPr>
              <a:t>www.gbif.org</a:t>
            </a:r>
            <a:r>
              <a:rPr lang="en-GB" sz="1200" kern="1200" dirty="0" smtClean="0">
                <a:solidFill>
                  <a:schemeClr val="tx1"/>
                </a:solidFill>
                <a:effectLst/>
                <a:latin typeface="Calibri" charset="0"/>
                <a:ea typeface="MS PGothic" pitchFamily="34" charset="-128"/>
                <a:cs typeface="ＭＳ Ｐゴシック" charset="0"/>
              </a:rPr>
              <a:t>), </a:t>
            </a:r>
            <a:r>
              <a:rPr lang="en-GB" sz="1200" kern="1200" dirty="0" err="1" smtClean="0">
                <a:solidFill>
                  <a:schemeClr val="tx1"/>
                </a:solidFill>
                <a:effectLst/>
                <a:latin typeface="Calibri" charset="0"/>
                <a:ea typeface="MS PGothic" pitchFamily="34" charset="-128"/>
                <a:cs typeface="ＭＳ Ｐゴシック" charset="0"/>
              </a:rPr>
              <a:t>FishBase</a:t>
            </a:r>
            <a:r>
              <a:rPr lang="en-GB" sz="1200" kern="1200" dirty="0" smtClean="0">
                <a:solidFill>
                  <a:schemeClr val="tx1"/>
                </a:solidFill>
                <a:effectLst/>
                <a:latin typeface="Calibri" charset="0"/>
                <a:ea typeface="MS PGothic" pitchFamily="34" charset="-128"/>
                <a:cs typeface="ＭＳ Ｐゴシック" charset="0"/>
              </a:rPr>
              <a:t> (</a:t>
            </a:r>
            <a:r>
              <a:rPr lang="en-GB" sz="1200" u="none" strike="noStrike" kern="1200" dirty="0" smtClean="0">
                <a:solidFill>
                  <a:schemeClr val="tx1"/>
                </a:solidFill>
                <a:effectLst/>
                <a:latin typeface="Calibri" charset="0"/>
                <a:ea typeface="MS PGothic" pitchFamily="34" charset="-128"/>
                <a:cs typeface="ＭＳ Ｐゴシック" charset="0"/>
                <a:hlinkClick r:id="rId6"/>
              </a:rPr>
              <a:t>www.fishbase.org</a:t>
            </a:r>
            <a:r>
              <a:rPr lang="en-GB" sz="1200" kern="1200" dirty="0" smtClean="0">
                <a:solidFill>
                  <a:schemeClr val="tx1"/>
                </a:solidFill>
                <a:effectLst/>
                <a:latin typeface="Calibri" charset="0"/>
                <a:ea typeface="MS PGothic" pitchFamily="34" charset="-128"/>
                <a:cs typeface="ＭＳ Ｐゴシック" charset="0"/>
              </a:rPr>
              <a:t>), and the International Union for the Conservation of Nature (IUCN – </a:t>
            </a:r>
            <a:r>
              <a:rPr lang="en-GB" sz="1200" u="none" strike="noStrike" kern="1200" dirty="0" smtClean="0">
                <a:solidFill>
                  <a:schemeClr val="tx1"/>
                </a:solidFill>
                <a:effectLst/>
                <a:latin typeface="Calibri" charset="0"/>
                <a:ea typeface="MS PGothic" pitchFamily="34" charset="-128"/>
                <a:cs typeface="ＭＳ Ｐゴシック" charset="0"/>
                <a:hlinkClick r:id="rId7"/>
              </a:rPr>
              <a:t>http://www.iucnredlist.org/technical-documents/spatial-data</a:t>
            </a:r>
            <a:r>
              <a:rPr lang="en-GB" sz="1200" kern="1200" dirty="0" smtClean="0">
                <a:solidFill>
                  <a:schemeClr val="tx1"/>
                </a:solidFill>
                <a:effectLst/>
                <a:latin typeface="Calibri" charset="0"/>
                <a:ea typeface="MS PGothic" pitchFamily="34" charset="-128"/>
                <a:cs typeface="ＭＳ Ｐゴシック" charset="0"/>
              </a:rPr>
              <a:t>). </a:t>
            </a:r>
          </a:p>
          <a:p>
            <a:endParaRPr lang="en-GB" sz="1200" kern="1200" dirty="0" smtClean="0">
              <a:solidFill>
                <a:schemeClr val="tx1"/>
              </a:solidFill>
              <a:effectLst/>
              <a:latin typeface="Calibri" charset="0"/>
              <a:ea typeface="MS PGothic" pitchFamily="34" charset="-128"/>
            </a:endParaRPr>
          </a:p>
          <a:p>
            <a:r>
              <a:rPr lang="en-GB" sz="1200" kern="1200" dirty="0" smtClean="0">
                <a:solidFill>
                  <a:schemeClr val="tx1"/>
                </a:solidFill>
                <a:effectLst/>
                <a:latin typeface="Calibri" charset="0"/>
                <a:ea typeface="MS PGothic" pitchFamily="34" charset="-128"/>
              </a:rPr>
              <a:t>**Fisheries catch time series used in the analysis </a:t>
            </a:r>
            <a:r>
              <a:rPr lang="en-CA" sz="1200" kern="1200" dirty="0" smtClean="0">
                <a:solidFill>
                  <a:schemeClr val="tx1"/>
                </a:solidFill>
                <a:effectLst/>
                <a:latin typeface="Calibri" charset="0"/>
                <a:ea typeface="MS PGothic" pitchFamily="34" charset="-128"/>
              </a:rPr>
              <a:t>consisted of total “reconstructed” fisheries catches, as available from the Sea Around Us database for the region as a whole, and for each of the 6 focal countries. </a:t>
            </a:r>
            <a:endParaRPr lang="en-CA" dirty="0" smtClean="0"/>
          </a:p>
          <a:p>
            <a:endParaRPr lang="en-CA" dirty="0" smtClean="0"/>
          </a:p>
          <a:p>
            <a:r>
              <a:rPr lang="en-CA" dirty="0" smtClean="0"/>
              <a:t>**Environmental</a:t>
            </a:r>
            <a:r>
              <a:rPr lang="en-CA" baseline="0" dirty="0" smtClean="0"/>
              <a:t> data (ocean, climate) derived from outputs of a subset of three Earth system models (ESM) made available as part of the fifth phase of the Ocean-Atmospheric Coupled Model Intercomparison Project (CMIP5): the Geophysical Fluid Dynamic Laboratory Earth System Model 2G (GFDL ESM 2G), the </a:t>
            </a:r>
            <a:r>
              <a:rPr lang="en-CA" baseline="0" dirty="0" err="1" smtClean="0"/>
              <a:t>Institut</a:t>
            </a:r>
            <a:r>
              <a:rPr lang="en-CA" baseline="0" dirty="0" smtClean="0"/>
              <a:t> Pierre-Simon Laplace Climate Model (IPSL-CM5A-MR), and the Max Planck Institute Earth System Model (MPI-ESM-MR). </a:t>
            </a:r>
          </a:p>
          <a:p>
            <a:endParaRPr lang="en-CA" baseline="0" dirty="0" smtClean="0"/>
          </a:p>
        </p:txBody>
      </p:sp>
    </p:spTree>
    <p:extLst>
      <p:ext uri="{BB962C8B-B14F-4D97-AF65-F5344CB8AC3E}">
        <p14:creationId xmlns:p14="http://schemas.microsoft.com/office/powerpoint/2010/main" val="3070837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Analysis</a:t>
            </a:r>
            <a:r>
              <a:rPr lang="en-CA" baseline="0" dirty="0" smtClean="0"/>
              <a:t> involves spatial modelling, with the geographic scope shown on this slide. The region is defined as the Caribbean Sea Large Marine Ecosystem. In the map on the right, th</a:t>
            </a:r>
            <a:r>
              <a:rPr lang="en-CA" dirty="0" smtClean="0"/>
              <a:t>e dark area covers the Exclusive</a:t>
            </a:r>
            <a:r>
              <a:rPr lang="en-CA" baseline="0" dirty="0" smtClean="0"/>
              <a:t> Economic Zone</a:t>
            </a:r>
            <a:r>
              <a:rPr lang="en-CA" dirty="0" smtClean="0"/>
              <a:t>s of the six case study countries. </a:t>
            </a:r>
          </a:p>
          <a:p>
            <a:endParaRPr lang="en-CA" dirty="0" smtClean="0"/>
          </a:p>
          <a:p>
            <a:endParaRPr lang="en-CA" dirty="0" smtClean="0"/>
          </a:p>
          <a:p>
            <a:r>
              <a:rPr lang="en-CA" dirty="0" smtClean="0"/>
              <a:t>====</a:t>
            </a:r>
          </a:p>
          <a:p>
            <a:r>
              <a:rPr lang="en-CA" dirty="0" smtClean="0"/>
              <a:t>Notes:</a:t>
            </a:r>
          </a:p>
          <a:p>
            <a:endParaRPr lang="en-CA" dirty="0" smtClean="0"/>
          </a:p>
          <a:p>
            <a:r>
              <a:rPr lang="en-CA" dirty="0" smtClean="0"/>
              <a:t>**The map</a:t>
            </a:r>
            <a:r>
              <a:rPr lang="en-CA" baseline="0" dirty="0" smtClean="0"/>
              <a:t> of the Caribbean LME is from this source: </a:t>
            </a:r>
            <a:r>
              <a:rPr lang="en-CA" dirty="0" smtClean="0"/>
              <a:t>https://clmeplus.org/clme-region/</a:t>
            </a:r>
          </a:p>
        </p:txBody>
      </p:sp>
    </p:spTree>
    <p:extLst>
      <p:ext uri="{BB962C8B-B14F-4D97-AF65-F5344CB8AC3E}">
        <p14:creationId xmlns:p14="http://schemas.microsoft.com/office/powerpoint/2010/main" val="2524459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Fisheries data are inputs</a:t>
            </a:r>
            <a:r>
              <a:rPr lang="en-CA" baseline="0" dirty="0" smtClean="0"/>
              <a:t> into species distribution modelling. We used Sea Around Us data to collate datasets of r</a:t>
            </a:r>
            <a:r>
              <a:rPr lang="en-CA" dirty="0" smtClean="0"/>
              <a:t>econstructed catches for the Caribbean Sea region from 1950 to 2015: figure (A)  shows total regional catches and</a:t>
            </a:r>
            <a:r>
              <a:rPr lang="en-CA" baseline="0" dirty="0" smtClean="0"/>
              <a:t> figure </a:t>
            </a:r>
            <a:r>
              <a:rPr lang="en-CA" dirty="0" smtClean="0"/>
              <a:t>(B) shows catches by the six selected focal countries (Dominica, Grenada,</a:t>
            </a:r>
            <a:r>
              <a:rPr lang="en-CA" baseline="0" dirty="0" smtClean="0"/>
              <a:t> Haiti</a:t>
            </a:r>
            <a:r>
              <a:rPr lang="en-CA" dirty="0" smtClean="0"/>
              <a:t> Jamaica, St. Lucia, St. Vincent and the Grenadines) in the Caribbean Large Marine Ecosystem region. Catch from countries other than these six countries in the region is represented by the black area on the figure</a:t>
            </a:r>
            <a:r>
              <a:rPr lang="en-CA" baseline="0" dirty="0" smtClean="0"/>
              <a:t> on the left hand side.</a:t>
            </a:r>
            <a:r>
              <a:rPr lang="en-CA" dirty="0" smtClean="0"/>
              <a:t> </a:t>
            </a:r>
            <a:endParaRPr lang="en-CA" dirty="0"/>
          </a:p>
        </p:txBody>
      </p:sp>
    </p:spTree>
    <p:extLst>
      <p:ext uri="{BB962C8B-B14F-4D97-AF65-F5344CB8AC3E}">
        <p14:creationId xmlns:p14="http://schemas.microsoft.com/office/powerpoint/2010/main" val="1857508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a community of marine fishes and invertebrates, different species have different thermal preferences and tolerances. They can only live in environment where ocean temperature falls within their tolerance limits. When the ocean warms up, temperature may become too warm for some species, leading to their local extinction. At the same time, some species can</a:t>
            </a:r>
            <a:r>
              <a:rPr lang="en-CA" baseline="0" dirty="0" smtClean="0"/>
              <a:t> </a:t>
            </a:r>
            <a:r>
              <a:rPr lang="en-CA" dirty="0" smtClean="0"/>
              <a:t>invade into the area.</a:t>
            </a:r>
          </a:p>
          <a:p>
            <a:endParaRPr lang="en-CA" dirty="0" smtClean="0"/>
          </a:p>
          <a:p>
            <a:r>
              <a:rPr lang="en-CA" dirty="0" smtClean="0"/>
              <a:t>The estimated temperature</a:t>
            </a:r>
            <a:r>
              <a:rPr lang="en-CA" baseline="0" dirty="0" smtClean="0"/>
              <a:t> </a:t>
            </a:r>
            <a:r>
              <a:rPr lang="en-CA" dirty="0" smtClean="0"/>
              <a:t>preferences of the 106 selected marine fishes and invertebrates (i.e., excluding marine mammals and two species</a:t>
            </a:r>
            <a:r>
              <a:rPr lang="en-CA" baseline="0" dirty="0" smtClean="0"/>
              <a:t> of algae)</a:t>
            </a:r>
            <a:r>
              <a:rPr lang="en-CA" dirty="0" smtClean="0"/>
              <a:t>. These variables were used to determine species’ sensitivity to climate hazards. The black dots represent the preferred temperature while the vertical line represents the 95% confidence intervals of species’ temperature preference profiles.</a:t>
            </a:r>
          </a:p>
          <a:p>
            <a:endParaRPr lang="en-CA" dirty="0" smtClean="0"/>
          </a:p>
          <a:p>
            <a:r>
              <a:rPr lang="en-CA" dirty="0" smtClean="0"/>
              <a:t>Overall, the selected 106 marine fishes and invertebrates were found to prefer temperatures ranging from 12˚C to 27˚C. </a:t>
            </a:r>
            <a:endParaRPr lang="en-CA" dirty="0"/>
          </a:p>
        </p:txBody>
      </p:sp>
    </p:spTree>
    <p:extLst>
      <p:ext uri="{BB962C8B-B14F-4D97-AF65-F5344CB8AC3E}">
        <p14:creationId xmlns:p14="http://schemas.microsoft.com/office/powerpoint/2010/main" val="3010237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Projected changes in temperature and other ocean conditions derived from three different models, two of lower resolution and one of higher resolution. This slide summarizes key differences between low and high resolution models. The slides that follow include these grid figures to denote whether results use outputs from low or high resolution Earth system models.</a:t>
            </a:r>
          </a:p>
          <a:p>
            <a:endParaRPr lang="en-CA" baseline="0" dirty="0" smtClean="0"/>
          </a:p>
          <a:p>
            <a:r>
              <a:rPr lang="en-CA" baseline="0" dirty="0" smtClean="0"/>
              <a:t>Analysis used a single realization (or run) from each model. The Earth system models were nominally run for the period 1850 to 2005 under historical forcing (i.e., radiative forcing estimated to have occurred during that time period), and over the period 2006 to 2100 under two Representative Concentration Pathways (RCP2.6 and RCP8.5), which represent two contrasting alternative scenarios of global mitigation and  resulting atmospheric concentrations from 2000 to 2100.</a:t>
            </a:r>
          </a:p>
          <a:p>
            <a:endParaRPr lang="en-CA" baseline="0" dirty="0" smtClean="0"/>
          </a:p>
          <a:p>
            <a:endParaRPr lang="en-CA" baseline="0" dirty="0" smtClean="0"/>
          </a:p>
          <a:p>
            <a:r>
              <a:rPr lang="en-CA" baseline="0" dirty="0" smtClean="0"/>
              <a:t>====</a:t>
            </a:r>
          </a:p>
          <a:p>
            <a:r>
              <a:rPr lang="en-CA" baseline="0" dirty="0" smtClean="0"/>
              <a:t>Notes:</a:t>
            </a:r>
          </a:p>
          <a:p>
            <a:endParaRPr lang="en-CA" baseline="0" dirty="0" smtClean="0"/>
          </a:p>
          <a:p>
            <a:r>
              <a:rPr lang="en-CA" baseline="0" dirty="0" smtClean="0"/>
              <a:t>[Model outputs at 1˚ X 1˚ are interpolated to attain a 0.5˚ X 0.5˚ resolution.]</a:t>
            </a:r>
          </a:p>
          <a:p>
            <a:endParaRPr lang="en-CA" baseline="0" dirty="0" smtClean="0"/>
          </a:p>
          <a:p>
            <a:r>
              <a:rPr lang="en-CA" baseline="0" dirty="0" smtClean="0"/>
              <a:t>The following two slides show baseline values of sea surface temperature (surface and bottom), salinity and net primary production mapped onto the Caribbean LME. By contrasting both slides you can see the difference employing a higher resolution model can make. Unfortunately, the model outputs (fields) needed for understanding biological and ecological shifts exceeded those available from the high resolution model (GFDL CM2.6).</a:t>
            </a:r>
            <a:endParaRPr lang="en-CA" dirty="0"/>
          </a:p>
        </p:txBody>
      </p:sp>
    </p:spTree>
    <p:extLst>
      <p:ext uri="{BB962C8B-B14F-4D97-AF65-F5344CB8AC3E}">
        <p14:creationId xmlns:p14="http://schemas.microsoft.com/office/powerpoint/2010/main" val="838296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endParaRPr lang="en-US"/>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2D4F7114-1158-43D8-A051-2293A24302EC}"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Century Gothic"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442B851F-CCC4-4192-9440-C7C078283C03}"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4262462B-A1E7-443A-9F8B-4B79A0D5C25C}"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77800"/>
            <a:ext cx="1847850" cy="5994400"/>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990600" y="177800"/>
            <a:ext cx="5391150" cy="59944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EF978344-E856-4511-9FEF-668B317ECA96}"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latin typeface="Agency FB" panose="020B0503020202020204" pitchFamily="34" charset="0"/>
              </a:defRPr>
            </a:lvl1p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B4D8B4AB-CD72-480D-AE1B-333A4B71A934}" type="slidenum">
              <a:rPr lang="en-US"/>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rgbClr val="074949"/>
                </a:solidFill>
                <a:latin typeface="Agency FB" panose="020B0503020202020204" pitchFamily="34" charset="0"/>
              </a:defRPr>
            </a:lvl1pPr>
          </a:lstStyle>
          <a:p>
            <a:r>
              <a:rPr lang="en-CA" dirty="0"/>
              <a:t>Click to edit Master title style</a:t>
            </a:r>
            <a:endParaRPr lang="en-US" dirty="0"/>
          </a:p>
        </p:txBody>
      </p:sp>
      <p:sp>
        <p:nvSpPr>
          <p:cNvPr id="3" name="Content Placeholder 2"/>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solidFill>
                  <a:schemeClr val="bg2"/>
                </a:solidFill>
              </a:defRPr>
            </a:lvl1pPr>
          </a:lstStyle>
          <a:p>
            <a:fld id="{B4D8B4AB-CD72-480D-AE1B-333A4B71A934}" type="slidenum">
              <a:rPr lang="en-US" smtClean="0"/>
              <a:pPr/>
              <a:t>‹#›</a:t>
            </a:fld>
            <a:endParaRPr lang="en-US" dirty="0"/>
          </a:p>
        </p:txBody>
      </p:sp>
    </p:spTree>
    <p:extLst>
      <p:ext uri="{BB962C8B-B14F-4D97-AF65-F5344CB8AC3E}">
        <p14:creationId xmlns:p14="http://schemas.microsoft.com/office/powerpoint/2010/main" val="429071859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77889CA8-2724-45CD-9E8D-FB5AC0E77F8D}"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3568" y="311944"/>
            <a:ext cx="7239000" cy="812800"/>
          </a:xfrm>
        </p:spPr>
        <p:txBody>
          <a:bodyPr/>
          <a:lstStyle>
            <a:lvl1pPr>
              <a:defRPr>
                <a:solidFill>
                  <a:schemeClr val="tx1"/>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990600" y="1397000"/>
            <a:ext cx="36004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743450" y="1397000"/>
            <a:ext cx="36004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AD6B4415-4681-4A49-87AB-58EE50A669F8}"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09E73FCF-27F4-4258-9B98-346779876772}"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792CCE9B-902E-4666-9D51-BD05C11F759D}"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54EEC083-A12B-41B2-8325-CEC3AA4C0003}"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DE6047BF-A650-4785-9006-10B3B1CD203F}"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11560" y="260648"/>
            <a:ext cx="72390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ctr" anchorCtr="0" compatLnSpc="1">
            <a:prstTxWarp prst="textNoShape">
              <a:avLst/>
            </a:prstTxWarp>
          </a:bodyPr>
          <a:lstStyle/>
          <a:p>
            <a:pPr lvl="0"/>
            <a:r>
              <a:rPr lang="en-CA" dirty="0"/>
              <a:t>Click to edit Master title style</a:t>
            </a:r>
            <a:endParaRPr lang="en-US" dirty="0">
              <a:sym typeface="Century Gothic" charset="0"/>
            </a:endParaRPr>
          </a:p>
        </p:txBody>
      </p:sp>
      <p:sp>
        <p:nvSpPr>
          <p:cNvPr id="3" name="Text Placeholder 2"/>
          <p:cNvSpPr>
            <a:spLocks noGrp="1" noChangeArrowheads="1"/>
          </p:cNvSpPr>
          <p:nvPr>
            <p:ph type="body" idx="1"/>
          </p:nvPr>
        </p:nvSpPr>
        <p:spPr bwMode="auto">
          <a:xfrm>
            <a:off x="990600" y="1397000"/>
            <a:ext cx="7353300" cy="477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t" anchorCtr="0" compatLnSpc="1">
            <a:prstTxWarp prst="textNoShape">
              <a:avLst/>
            </a:prstTxWarp>
          </a:bodyPr>
          <a:lstStyle/>
          <a:p>
            <a:pPr lvl="0"/>
            <a:r>
              <a:rPr lang="en-US" dirty="0">
                <a:sym typeface="Century Gothic" charset="0"/>
              </a:rPr>
              <a:t>Click to edit Master text styles</a:t>
            </a:r>
          </a:p>
          <a:p>
            <a:pPr lvl="1"/>
            <a:r>
              <a:rPr lang="en-US" dirty="0">
                <a:sym typeface="Century Gothic" charset="0"/>
              </a:rPr>
              <a:t>Second level</a:t>
            </a:r>
          </a:p>
          <a:p>
            <a:pPr lvl="2"/>
            <a:r>
              <a:rPr lang="en-US" dirty="0">
                <a:sym typeface="Century Gothic" charset="0"/>
              </a:rPr>
              <a:t>Third level</a:t>
            </a:r>
          </a:p>
          <a:p>
            <a:pPr lvl="3"/>
            <a:r>
              <a:rPr lang="en-US" dirty="0">
                <a:sym typeface="Calibri" charset="0"/>
              </a:rPr>
              <a:t>Fourth level</a:t>
            </a:r>
          </a:p>
          <a:p>
            <a:pPr lvl="4"/>
            <a:r>
              <a:rPr lang="en-US" dirty="0">
                <a:sym typeface="Calibri" charset="0"/>
              </a:rPr>
              <a:t>Fifth level</a:t>
            </a:r>
          </a:p>
        </p:txBody>
      </p:sp>
      <p:sp>
        <p:nvSpPr>
          <p:cNvPr id="1027" name="Text Box 3"/>
          <p:cNvSpPr txBox="1">
            <a:spLocks noGrp="1" noChangeArrowheads="1"/>
          </p:cNvSpPr>
          <p:nvPr>
            <p:ph type="sldNum" sz="quarter" idx="4"/>
          </p:nvPr>
        </p:nvSpPr>
        <p:spPr bwMode="auto">
          <a:xfrm>
            <a:off x="8696200" y="6400800"/>
            <a:ext cx="268288"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800">
                <a:solidFill>
                  <a:schemeClr val="tx1"/>
                </a:solidFill>
                <a:latin typeface="Agency FB" panose="020B0503020202020204" pitchFamily="34" charset="0"/>
                <a:ea typeface="MS PGothic" pitchFamily="34" charset="-128"/>
              </a:defRPr>
            </a:lvl1pPr>
          </a:lstStyle>
          <a:p>
            <a:fld id="{36112058-C364-4B39-8A78-A597E8F52606}" type="slidenum">
              <a:rPr lang="en-US" smtClean="0"/>
              <a:pPr/>
              <a:t>‹#›</a:t>
            </a:fld>
            <a:endParaRPr lang="en-US" dirty="0"/>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charset="0"/>
                <a:ea typeface="ヒラギノ角ゴ ProN W3" charset="0"/>
                <a:cs typeface="ヒラギノ角ゴ ProN W3" charset="0"/>
                <a:sym typeface="Calibri" charset="0"/>
              </a:defRPr>
            </a:lvl1pPr>
          </a:lstStyle>
          <a:p>
            <a:pPr>
              <a:defRPr/>
            </a:pPr>
            <a:endParaRPr lang="en-US"/>
          </a:p>
        </p:txBody>
      </p:sp>
      <p:pic>
        <p:nvPicPr>
          <p:cNvPr id="7" name="Picture 6"/>
          <p:cNvPicPr>
            <a:picLocks noChangeAspect="1"/>
          </p:cNvPicPr>
          <p:nvPr userDrawn="1"/>
        </p:nvPicPr>
        <p:blipFill rotWithShape="1">
          <a:blip r:embed="rId14">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3347864" y="-1"/>
            <a:ext cx="5796137" cy="2426291"/>
          </a:xfrm>
          <a:prstGeom prst="rect">
            <a:avLst/>
          </a:prstGeom>
        </p:spPr>
      </p:pic>
    </p:spTree>
  </p:cSld>
  <p:clrMap bg1="dk1" tx1="lt1" bg2="dk2" tx2="lt2" accent1="accent1" accent2="accent2" accent3="accent3" accent4="accent4" accent5="accent5" accent6="accent6" hlink="hlink" folHlink="folHlink"/>
  <p:sldLayoutIdLst>
    <p:sldLayoutId id="2147485092" r:id="rId1"/>
    <p:sldLayoutId id="2147485093" r:id="rId2"/>
    <p:sldLayoutId id="2147485103" r:id="rId3"/>
    <p:sldLayoutId id="2147485094" r:id="rId4"/>
    <p:sldLayoutId id="2147485095" r:id="rId5"/>
    <p:sldLayoutId id="2147485096" r:id="rId6"/>
    <p:sldLayoutId id="2147485097" r:id="rId7"/>
    <p:sldLayoutId id="2147485098" r:id="rId8"/>
    <p:sldLayoutId id="2147485099" r:id="rId9"/>
    <p:sldLayoutId id="2147485100" r:id="rId10"/>
    <p:sldLayoutId id="2147485101" r:id="rId11"/>
    <p:sldLayoutId id="2147485102" r:id="rId12"/>
  </p:sldLayoutIdLst>
  <p:transition/>
  <p:hf hdr="0" ftr="0" dt="0"/>
  <p:txStyles>
    <p:titleStyle>
      <a:lvl1pPr marL="39688" indent="-39688" algn="l" rtl="0" eaLnBrk="0" fontAlgn="base" hangingPunct="0">
        <a:spcBef>
          <a:spcPct val="0"/>
        </a:spcBef>
        <a:spcAft>
          <a:spcPct val="0"/>
        </a:spcAft>
        <a:defRPr sz="4400">
          <a:solidFill>
            <a:schemeClr val="tx1"/>
          </a:solidFill>
          <a:latin typeface="Agency FB" panose="020B0503020202020204" pitchFamily="34" charset="0"/>
          <a:ea typeface="MS PGothic" pitchFamily="34" charset="-128"/>
          <a:cs typeface="Agency FB" panose="020B0503020202020204" pitchFamily="34" charset="0"/>
          <a:sym typeface="Century Gothic" pitchFamily="34" charset="0"/>
        </a:defRPr>
      </a:lvl1pPr>
      <a:lvl2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2pPr>
      <a:lvl3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3pPr>
      <a:lvl4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4pPr>
      <a:lvl5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5pPr>
      <a:lvl6pPr marL="4968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6pPr>
      <a:lvl7pPr marL="9540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7pPr>
      <a:lvl8pPr marL="14112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8pPr>
      <a:lvl9pPr marL="18684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9pPr>
    </p:titleStyle>
    <p:bodyStyle>
      <a:lvl1pPr marL="382588" indent="-342900" algn="l" rtl="0" eaLnBrk="0" fontAlgn="base" hangingPunct="0">
        <a:spcBef>
          <a:spcPts val="800"/>
        </a:spcBef>
        <a:spcAft>
          <a:spcPct val="0"/>
        </a:spcAft>
        <a:buClr>
          <a:srgbClr val="00817E"/>
        </a:buClr>
        <a:buSzPct val="100000"/>
        <a:buFont typeface="Century Gothic" pitchFamily="34" charset="0"/>
        <a:buChar char="•"/>
        <a:defRPr sz="2800">
          <a:solidFill>
            <a:schemeClr val="tx1"/>
          </a:solidFill>
          <a:latin typeface="+mn-lt"/>
          <a:ea typeface="MS PGothic" pitchFamily="34" charset="-128"/>
          <a:cs typeface="ＭＳ Ｐゴシック" charset="0"/>
          <a:sym typeface="Century Gothic" pitchFamily="34" charset="0"/>
        </a:defRPr>
      </a:lvl1pPr>
      <a:lvl2pPr marL="731838" indent="-285750" algn="l" rtl="0" eaLnBrk="0" fontAlgn="base" hangingPunct="0">
        <a:spcBef>
          <a:spcPts val="700"/>
        </a:spcBef>
        <a:spcAft>
          <a:spcPct val="0"/>
        </a:spcAft>
        <a:buClr>
          <a:srgbClr val="000000"/>
        </a:buClr>
        <a:buSzPct val="100000"/>
        <a:buFont typeface="Century Gothic" pitchFamily="34" charset="0"/>
        <a:buChar char="–"/>
        <a:defRPr sz="2400">
          <a:solidFill>
            <a:schemeClr val="tx1"/>
          </a:solidFill>
          <a:latin typeface="+mn-lt"/>
          <a:ea typeface="MS PGothic" pitchFamily="34" charset="-128"/>
          <a:cs typeface="+mn-cs"/>
          <a:sym typeface="Century Gothic" pitchFamily="34" charset="0"/>
        </a:defRPr>
      </a:lvl2pPr>
      <a:lvl3pPr marL="1131888" indent="-228600" algn="l" rtl="0" eaLnBrk="0" fontAlgn="base" hangingPunct="0">
        <a:spcBef>
          <a:spcPts val="600"/>
        </a:spcBef>
        <a:spcAft>
          <a:spcPct val="0"/>
        </a:spcAft>
        <a:buClr>
          <a:srgbClr val="000000"/>
        </a:buClr>
        <a:buSzPct val="100000"/>
        <a:buFont typeface="Century Gothic" pitchFamily="34" charset="0"/>
        <a:buChar char="•"/>
        <a:defRPr>
          <a:solidFill>
            <a:schemeClr val="tx1"/>
          </a:solidFill>
          <a:latin typeface="+mn-lt"/>
          <a:ea typeface="MS PGothic" pitchFamily="34" charset="-128"/>
          <a:cs typeface="+mn-cs"/>
          <a:sym typeface="Century Gothic" pitchFamily="34" charset="0"/>
        </a:defRPr>
      </a:lvl3pPr>
      <a:lvl4pPr marL="1589088" indent="-228600" algn="l" rtl="0" eaLnBrk="0" fontAlgn="base" hangingPunct="0">
        <a:spcBef>
          <a:spcPts val="500"/>
        </a:spcBef>
        <a:spcAft>
          <a:spcPct val="0"/>
        </a:spcAft>
        <a:buClr>
          <a:srgbClr val="000000"/>
        </a:buClr>
        <a:buSzPct val="100000"/>
        <a:buFont typeface="Arial" pitchFamily="34" charset="0"/>
        <a:buChar char="–"/>
        <a:defRPr sz="2000">
          <a:solidFill>
            <a:schemeClr val="tx1"/>
          </a:solidFill>
          <a:latin typeface="Calibri" charset="0"/>
          <a:ea typeface="ヒラギノ角ゴ ProN W3" charset="0"/>
          <a:cs typeface="ヒラギノ角ゴ ProN W3" charset="0"/>
          <a:sym typeface="Calibri" pitchFamily="34" charset="0"/>
        </a:defRPr>
      </a:lvl4pPr>
      <a:lvl5pPr marL="2046288" indent="-228600" algn="l" rtl="0" eaLnBrk="0" fontAlgn="base" hangingPunct="0">
        <a:spcBef>
          <a:spcPts val="500"/>
        </a:spcBef>
        <a:spcAft>
          <a:spcPct val="0"/>
        </a:spcAft>
        <a:buClr>
          <a:srgbClr val="000000"/>
        </a:buClr>
        <a:buSzPct val="100000"/>
        <a:buFont typeface="Arial" pitchFamily="34" charset="0"/>
        <a:buChar char="»"/>
        <a:defRPr sz="2000">
          <a:solidFill>
            <a:schemeClr val="tx1"/>
          </a:solidFill>
          <a:latin typeface="Calibri" charset="0"/>
          <a:ea typeface="ヒラギノ角ゴ ProN W3" charset="0"/>
          <a:cs typeface="ヒラギノ角ゴ ProN W3" charset="0"/>
          <a:sym typeface="Calibri" pitchFamily="34"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cid:3da5990d-cb71-472b-957f-43b9e02e961a@ead.ubc.ca" TargetMode="Externa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0.pn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9.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0.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0.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cid:ca5edc23-b987-47d0-9642-79ae11c633a8@ead.ubc.c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6.tiff"/><Relationship Id="rId5" Type="http://schemas.openxmlformats.org/officeDocument/2006/relationships/image" Target="../media/image57.tiff"/><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3.tif"/><Relationship Id="rId5" Type="http://schemas.openxmlformats.org/officeDocument/2006/relationships/image" Target="../media/image62.tif"/><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63.tif"/><Relationship Id="rId5" Type="http://schemas.openxmlformats.org/officeDocument/2006/relationships/image" Target="../media/image66.tif"/><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3.tif"/><Relationship Id="rId5" Type="http://schemas.openxmlformats.org/officeDocument/2006/relationships/image" Target="../media/image56.tiff"/><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63.tif"/><Relationship Id="rId5" Type="http://schemas.openxmlformats.org/officeDocument/2006/relationships/image" Target="../media/image56.tiff"/><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tiff"/><Relationship Id="rId3" Type="http://schemas.openxmlformats.org/officeDocument/2006/relationships/image" Target="../media/image8.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jpeg"/><Relationship Id="rId4" Type="http://schemas.openxmlformats.org/officeDocument/2006/relationships/image" Target="../media/image72.tiff"/><Relationship Id="rId9" Type="http://schemas.openxmlformats.org/officeDocument/2006/relationships/image" Target="../media/image77.png"/><Relationship Id="rId14" Type="http://schemas.openxmlformats.org/officeDocument/2006/relationships/image" Target="../media/image82.tiff"/></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30.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9.jp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58.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9.jp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60.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9.jp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64.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9.jp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67.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9.jp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69.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0.png"/><Relationship Id="rId7"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0.png"/><Relationship Id="rId7"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0.png"/><Relationship Id="rId7"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0.png"/><Relationship Id="rId7"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0.png"/><Relationship Id="rId7"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0.png"/><Relationship Id="rId7"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95.jpeg"/><Relationship Id="rId7" Type="http://schemas.microsoft.com/office/2007/relationships/hdphoto" Target="../media/hdphoto2.wdp"/><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1B29898-48C2-4857-820B-410FA3A96C93}"/>
              </a:ext>
            </a:extLst>
          </p:cNvPr>
          <p:cNvPicPr>
            <a:picLocks noChangeAspect="1"/>
          </p:cNvPicPr>
          <p:nvPr/>
        </p:nvPicPr>
        <p:blipFill rotWithShape="1">
          <a:blip r:embed="rId3">
            <a:extLst>
              <a:ext uri="{28A0092B-C50C-407E-A947-70E740481C1C}">
                <a14:useLocalDpi xmlns:a14="http://schemas.microsoft.com/office/drawing/2010/main" val="0"/>
              </a:ext>
            </a:extLst>
          </a:blip>
          <a:srcRect l="15876" t="25664" r="14726" b="13912"/>
          <a:stretch/>
        </p:blipFill>
        <p:spPr>
          <a:xfrm>
            <a:off x="-888" y="-1"/>
            <a:ext cx="9144888" cy="6676612"/>
          </a:xfrm>
          <a:prstGeom prst="rect">
            <a:avLst/>
          </a:prstGeom>
        </p:spPr>
      </p:pic>
      <p:pic>
        <p:nvPicPr>
          <p:cNvPr id="15" name="Picture 14"/>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t="35706" b="21310"/>
          <a:stretch/>
        </p:blipFill>
        <p:spPr>
          <a:xfrm>
            <a:off x="-888" y="2332856"/>
            <a:ext cx="9144888" cy="4509120"/>
          </a:xfrm>
          <a:prstGeom prst="rect">
            <a:avLst/>
          </a:prstGeom>
        </p:spPr>
      </p:pic>
      <p:pic>
        <p:nvPicPr>
          <p:cNvPr id="8" name="Picture 7"/>
          <p:cNvPicPr>
            <a:picLocks noChangeAspect="1"/>
          </p:cNvPicPr>
          <p:nvPr/>
        </p:nvPicPr>
        <p:blipFill rotWithShape="1">
          <a:blip r:embed="rId6">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5029200" y="-1"/>
            <a:ext cx="4114800" cy="1722475"/>
          </a:xfrm>
          <a:prstGeom prst="rect">
            <a:avLst/>
          </a:prstGeom>
        </p:spPr>
      </p:pic>
      <p:sp>
        <p:nvSpPr>
          <p:cNvPr id="10" name="Title 8"/>
          <p:cNvSpPr>
            <a:spLocks noGrp="1"/>
          </p:cNvSpPr>
          <p:nvPr>
            <p:ph type="title"/>
          </p:nvPr>
        </p:nvSpPr>
        <p:spPr>
          <a:xfrm>
            <a:off x="395536" y="4365104"/>
            <a:ext cx="7239000" cy="812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normAutofit fontScale="90000"/>
          </a:bodyPr>
          <a:lstStyle/>
          <a:p>
            <a:pPr>
              <a:lnSpc>
                <a:spcPct val="90000"/>
              </a:lnSpc>
              <a:defRPr/>
            </a:pPr>
            <a:r>
              <a:rPr lang="en-US" sz="4400" dirty="0">
                <a:sym typeface="Century Gothic" charset="0"/>
              </a:rPr>
              <a:t>Module 3: Ecological and Economic Impacts of Climate Change on  Caribbean Fisheries</a:t>
            </a:r>
            <a:endParaRPr lang="en-US" sz="4400" dirty="0">
              <a:ea typeface="+mj-ea"/>
              <a:cs typeface="+mj-cs"/>
              <a:sym typeface="Century Gothic" charset="0"/>
            </a:endParaRPr>
          </a:p>
        </p:txBody>
      </p:sp>
      <p:sp>
        <p:nvSpPr>
          <p:cNvPr id="12" name="Content Placeholder 1"/>
          <p:cNvSpPr>
            <a:spLocks noGrp="1"/>
          </p:cNvSpPr>
          <p:nvPr>
            <p:ph idx="1"/>
          </p:nvPr>
        </p:nvSpPr>
        <p:spPr>
          <a:xfrm>
            <a:off x="395536" y="5638800"/>
            <a:ext cx="7353300" cy="69123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a:lstStyle/>
          <a:p>
            <a:pPr marL="39688" indent="0">
              <a:lnSpc>
                <a:spcPct val="80000"/>
              </a:lnSpc>
              <a:buNone/>
              <a:defRPr/>
            </a:pPr>
            <a:r>
              <a:rPr lang="en-US" sz="2000" b="1" dirty="0">
                <a:latin typeface="Calibri" panose="020F0502020204030204" pitchFamily="34" charset="0"/>
                <a:ea typeface="+mn-ea"/>
                <a:cs typeface="+mn-cs"/>
                <a:sym typeface="Century Gothic" charset="0"/>
              </a:rPr>
              <a:t>PRESENTERS</a:t>
            </a:r>
          </a:p>
          <a:p>
            <a:pPr marL="39688" indent="0">
              <a:lnSpc>
                <a:spcPct val="80000"/>
              </a:lnSpc>
              <a:buNone/>
              <a:defRPr/>
            </a:pPr>
            <a:r>
              <a:rPr lang="en-US" sz="2000" dirty="0">
                <a:latin typeface="Calibri" panose="020F0502020204030204" pitchFamily="34" charset="0"/>
                <a:ea typeface="+mn-ea"/>
                <a:cs typeface="+mn-cs"/>
                <a:sym typeface="Century Gothic" charset="0"/>
              </a:rPr>
              <a:t>Location, Date</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576" y="116632"/>
            <a:ext cx="7488832" cy="936104"/>
          </a:xfrm>
          <a:prstGeom prst="roundRect">
            <a:avLst/>
          </a:prstGeom>
          <a:noFill/>
        </p:spPr>
      </p:pic>
      <p:sp>
        <p:nvSpPr>
          <p:cNvPr id="5" name="Rectangle 4"/>
          <p:cNvSpPr/>
          <p:nvPr/>
        </p:nvSpPr>
        <p:spPr>
          <a:xfrm>
            <a:off x="251520" y="6443718"/>
            <a:ext cx="4032448" cy="338554"/>
          </a:xfrm>
          <a:prstGeom prst="rect">
            <a:avLst/>
          </a:prstGeom>
        </p:spPr>
        <p:txBody>
          <a:bodyPr wrap="square">
            <a:spAutoFit/>
          </a:bodyPr>
          <a:lstStyle/>
          <a:p>
            <a:r>
              <a:rPr lang="en-CA" sz="800" dirty="0" smtClean="0">
                <a:solidFill>
                  <a:schemeClr val="tx1"/>
                </a:solidFill>
                <a:latin typeface="+mn-lt"/>
              </a:rPr>
              <a:t>Produced </a:t>
            </a:r>
            <a:r>
              <a:rPr lang="en-CA" sz="800" dirty="0">
                <a:solidFill>
                  <a:schemeClr val="tx1"/>
                </a:solidFill>
                <a:latin typeface="+mn-lt"/>
              </a:rPr>
              <a:t>by ESSA Technologies Ltd. for the Investment Plan for the Caribbean Regional Track of the Pilot Programme for Climate Resilience </a:t>
            </a:r>
          </a:p>
        </p:txBody>
      </p:sp>
    </p:spTree>
    <p:extLst>
      <p:ext uri="{BB962C8B-B14F-4D97-AF65-F5344CB8AC3E}">
        <p14:creationId xmlns:p14="http://schemas.microsoft.com/office/powerpoint/2010/main" val="192767020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Lower-Resolution Climate Projections </a:t>
            </a:r>
            <a:br>
              <a:rPr lang="en-CA" dirty="0" smtClean="0"/>
            </a:br>
            <a:r>
              <a:rPr lang="en-CA" sz="2700" dirty="0" smtClean="0"/>
              <a:t>Coupled Model Intercomparison Project - </a:t>
            </a:r>
            <a:r>
              <a:rPr lang="en-CA" sz="2700" dirty="0"/>
              <a:t>Phase 5</a:t>
            </a:r>
          </a:p>
        </p:txBody>
      </p:sp>
      <p:sp>
        <p:nvSpPr>
          <p:cNvPr id="4" name="Slide Number Placeholder 3"/>
          <p:cNvSpPr>
            <a:spLocks noGrp="1"/>
          </p:cNvSpPr>
          <p:nvPr>
            <p:ph type="sldNum" sz="quarter" idx="10"/>
          </p:nvPr>
        </p:nvSpPr>
        <p:spPr/>
        <p:txBody>
          <a:bodyPr/>
          <a:lstStyle/>
          <a:p>
            <a:fld id="{B4D8B4AB-CD72-480D-AE1B-333A4B71A934}" type="slidenum">
              <a:rPr lang="en-US" smtClean="0"/>
              <a:pPr/>
              <a:t>10</a:t>
            </a:fld>
            <a:endParaRPr lang="en-US" dirty="0"/>
          </a:p>
        </p:txBody>
      </p:sp>
      <p:pic>
        <p:nvPicPr>
          <p:cNvPr id="5" name="Picture 4">
            <a:extLst>
              <a:ext uri="{FF2B5EF4-FFF2-40B4-BE49-F238E27FC236}">
                <a16:creationId xmlns="" xmlns:a16="http://schemas.microsoft.com/office/drawing/2014/main" id="{B1C8CCF3-2662-7B43-8659-2AE940ACF02F}"/>
              </a:ext>
            </a:extLst>
          </p:cNvPr>
          <p:cNvPicPr>
            <a:picLocks noChangeAspect="1"/>
          </p:cNvPicPr>
          <p:nvPr/>
        </p:nvPicPr>
        <p:blipFill rotWithShape="1">
          <a:blip r:embed="rId3">
            <a:extLst>
              <a:ext uri="{28A0092B-C50C-407E-A947-70E740481C1C}">
                <a14:useLocalDpi xmlns:a14="http://schemas.microsoft.com/office/drawing/2010/main" val="0"/>
              </a:ext>
            </a:extLst>
          </a:blip>
          <a:srcRect t="5730" b="5328"/>
          <a:stretch/>
        </p:blipFill>
        <p:spPr>
          <a:xfrm>
            <a:off x="5246188" y="4243427"/>
            <a:ext cx="3466867" cy="2312615"/>
          </a:xfrm>
          <a:prstGeom prst="rect">
            <a:avLst/>
          </a:prstGeom>
        </p:spPr>
      </p:pic>
      <p:pic>
        <p:nvPicPr>
          <p:cNvPr id="6" name="Picture 5">
            <a:extLst>
              <a:ext uri="{FF2B5EF4-FFF2-40B4-BE49-F238E27FC236}">
                <a16:creationId xmlns="" xmlns:a16="http://schemas.microsoft.com/office/drawing/2014/main" id="{756A7F94-47FE-B94C-85F1-C38A026C4FDC}"/>
              </a:ext>
            </a:extLst>
          </p:cNvPr>
          <p:cNvPicPr>
            <a:picLocks noChangeAspect="1"/>
          </p:cNvPicPr>
          <p:nvPr/>
        </p:nvPicPr>
        <p:blipFill rotWithShape="1">
          <a:blip r:embed="rId4">
            <a:extLst>
              <a:ext uri="{28A0092B-C50C-407E-A947-70E740481C1C}">
                <a14:useLocalDpi xmlns:a14="http://schemas.microsoft.com/office/drawing/2010/main" val="0"/>
              </a:ext>
            </a:extLst>
          </a:blip>
          <a:srcRect t="6819" b="3918"/>
          <a:stretch/>
        </p:blipFill>
        <p:spPr>
          <a:xfrm>
            <a:off x="2149425" y="4315435"/>
            <a:ext cx="3376066" cy="2260188"/>
          </a:xfrm>
          <a:prstGeom prst="rect">
            <a:avLst/>
          </a:prstGeom>
        </p:spPr>
      </p:pic>
      <p:pic>
        <p:nvPicPr>
          <p:cNvPr id="7" name="Picture 6">
            <a:extLst>
              <a:ext uri="{FF2B5EF4-FFF2-40B4-BE49-F238E27FC236}">
                <a16:creationId xmlns="" xmlns:a16="http://schemas.microsoft.com/office/drawing/2014/main" id="{5F90CB03-C5CC-3A41-A095-E10AB6494DC6}"/>
              </a:ext>
            </a:extLst>
          </p:cNvPr>
          <p:cNvPicPr>
            <a:picLocks noChangeAspect="1"/>
          </p:cNvPicPr>
          <p:nvPr/>
        </p:nvPicPr>
        <p:blipFill rotWithShape="1">
          <a:blip r:embed="rId5">
            <a:extLst>
              <a:ext uri="{28A0092B-C50C-407E-A947-70E740481C1C}">
                <a14:useLocalDpi xmlns:a14="http://schemas.microsoft.com/office/drawing/2010/main" val="0"/>
              </a:ext>
            </a:extLst>
          </a:blip>
          <a:srcRect l="9798" t="11161" r="8451" b="7089"/>
          <a:stretch/>
        </p:blipFill>
        <p:spPr>
          <a:xfrm>
            <a:off x="2470923" y="1993054"/>
            <a:ext cx="2775265" cy="2081448"/>
          </a:xfrm>
          <a:prstGeom prst="rect">
            <a:avLst/>
          </a:prstGeom>
        </p:spPr>
      </p:pic>
      <p:sp>
        <p:nvSpPr>
          <p:cNvPr id="10" name="TextBox 9">
            <a:extLst>
              <a:ext uri="{FF2B5EF4-FFF2-40B4-BE49-F238E27FC236}">
                <a16:creationId xmlns="" xmlns:a16="http://schemas.microsoft.com/office/drawing/2014/main" id="{970DE174-0C0E-0046-B95D-A8F5272A65E3}"/>
              </a:ext>
            </a:extLst>
          </p:cNvPr>
          <p:cNvSpPr txBox="1"/>
          <p:nvPr/>
        </p:nvSpPr>
        <p:spPr>
          <a:xfrm>
            <a:off x="4601648" y="1572970"/>
            <a:ext cx="1913857" cy="461665"/>
          </a:xfrm>
          <a:prstGeom prst="rect">
            <a:avLst/>
          </a:prstGeom>
          <a:noFill/>
        </p:spPr>
        <p:txBody>
          <a:bodyPr wrap="none" rtlCol="0">
            <a:spAutoFit/>
          </a:bodyPr>
          <a:lstStyle/>
          <a:p>
            <a:r>
              <a:rPr lang="en-US" u="sng" dirty="0">
                <a:latin typeface="+mn-lt"/>
              </a:rPr>
              <a:t>Temperature</a:t>
            </a:r>
          </a:p>
        </p:txBody>
      </p:sp>
      <p:sp>
        <p:nvSpPr>
          <p:cNvPr id="11" name="TextBox 10">
            <a:extLst>
              <a:ext uri="{FF2B5EF4-FFF2-40B4-BE49-F238E27FC236}">
                <a16:creationId xmlns="" xmlns:a16="http://schemas.microsoft.com/office/drawing/2014/main" id="{D2E53753-7673-5944-9605-F2049BC633DC}"/>
              </a:ext>
            </a:extLst>
          </p:cNvPr>
          <p:cNvSpPr txBox="1"/>
          <p:nvPr/>
        </p:nvSpPr>
        <p:spPr>
          <a:xfrm>
            <a:off x="3200960" y="1723147"/>
            <a:ext cx="1212191" cy="323165"/>
          </a:xfrm>
          <a:prstGeom prst="rect">
            <a:avLst/>
          </a:prstGeom>
          <a:noFill/>
        </p:spPr>
        <p:txBody>
          <a:bodyPr wrap="none" rtlCol="0">
            <a:spAutoFit/>
          </a:bodyPr>
          <a:lstStyle/>
          <a:p>
            <a:r>
              <a:rPr lang="en-US" sz="1500" dirty="0">
                <a:latin typeface="+mn-lt"/>
              </a:rPr>
              <a:t>Sea surface</a:t>
            </a:r>
          </a:p>
        </p:txBody>
      </p:sp>
      <p:sp>
        <p:nvSpPr>
          <p:cNvPr id="12" name="TextBox 11">
            <a:extLst>
              <a:ext uri="{FF2B5EF4-FFF2-40B4-BE49-F238E27FC236}">
                <a16:creationId xmlns="" xmlns:a16="http://schemas.microsoft.com/office/drawing/2014/main" id="{1362BE75-0472-A94A-8373-60E5C91D34C2}"/>
              </a:ext>
            </a:extLst>
          </p:cNvPr>
          <p:cNvSpPr txBox="1"/>
          <p:nvPr/>
        </p:nvSpPr>
        <p:spPr>
          <a:xfrm>
            <a:off x="3399100" y="4018111"/>
            <a:ext cx="1178528" cy="461665"/>
          </a:xfrm>
          <a:prstGeom prst="rect">
            <a:avLst/>
          </a:prstGeom>
          <a:noFill/>
        </p:spPr>
        <p:txBody>
          <a:bodyPr wrap="none" rtlCol="0">
            <a:spAutoFit/>
          </a:bodyPr>
          <a:lstStyle/>
          <a:p>
            <a:r>
              <a:rPr lang="en-US" u="sng" dirty="0">
                <a:latin typeface="+mn-lt"/>
              </a:rPr>
              <a:t>Salinity</a:t>
            </a:r>
          </a:p>
        </p:txBody>
      </p:sp>
      <p:sp>
        <p:nvSpPr>
          <p:cNvPr id="13" name="TextBox 12">
            <a:extLst>
              <a:ext uri="{FF2B5EF4-FFF2-40B4-BE49-F238E27FC236}">
                <a16:creationId xmlns="" xmlns:a16="http://schemas.microsoft.com/office/drawing/2014/main" id="{F3796CF9-83DD-304A-B563-CD7933A0A760}"/>
              </a:ext>
            </a:extLst>
          </p:cNvPr>
          <p:cNvSpPr txBox="1"/>
          <p:nvPr/>
        </p:nvSpPr>
        <p:spPr>
          <a:xfrm>
            <a:off x="5804793" y="4018111"/>
            <a:ext cx="3300904" cy="461665"/>
          </a:xfrm>
          <a:prstGeom prst="rect">
            <a:avLst/>
          </a:prstGeom>
          <a:noFill/>
        </p:spPr>
        <p:txBody>
          <a:bodyPr wrap="none" rtlCol="0">
            <a:spAutoFit/>
          </a:bodyPr>
          <a:lstStyle/>
          <a:p>
            <a:r>
              <a:rPr lang="en-US" u="sng" dirty="0">
                <a:latin typeface="+mn-lt"/>
              </a:rPr>
              <a:t>Net primary production</a:t>
            </a:r>
          </a:p>
        </p:txBody>
      </p:sp>
      <p:pic>
        <p:nvPicPr>
          <p:cNvPr id="14" name="Picture 13">
            <a:extLst>
              <a:ext uri="{FF2B5EF4-FFF2-40B4-BE49-F238E27FC236}">
                <a16:creationId xmlns="" xmlns:a16="http://schemas.microsoft.com/office/drawing/2014/main" id="{FF55BE31-9E0A-C740-886C-93758A0257C7}"/>
              </a:ext>
            </a:extLst>
          </p:cNvPr>
          <p:cNvPicPr>
            <a:picLocks noChangeAspect="1"/>
          </p:cNvPicPr>
          <p:nvPr/>
        </p:nvPicPr>
        <p:blipFill rotWithShape="1">
          <a:blip r:embed="rId6">
            <a:extLst>
              <a:ext uri="{28A0092B-C50C-407E-A947-70E740481C1C}">
                <a14:useLocalDpi xmlns:a14="http://schemas.microsoft.com/office/drawing/2010/main" val="0"/>
              </a:ext>
            </a:extLst>
          </a:blip>
          <a:srcRect l="11610" t="8428" r="9641" b="6688"/>
          <a:stretch/>
        </p:blipFill>
        <p:spPr>
          <a:xfrm>
            <a:off x="5770559" y="1971666"/>
            <a:ext cx="2631936" cy="2127745"/>
          </a:xfrm>
          <a:prstGeom prst="rect">
            <a:avLst/>
          </a:prstGeom>
        </p:spPr>
      </p:pic>
      <p:sp>
        <p:nvSpPr>
          <p:cNvPr id="15" name="TextBox 14">
            <a:extLst>
              <a:ext uri="{FF2B5EF4-FFF2-40B4-BE49-F238E27FC236}">
                <a16:creationId xmlns="" xmlns:a16="http://schemas.microsoft.com/office/drawing/2014/main" id="{D2589396-5CE8-7547-970B-3DE4DF4E43DA}"/>
              </a:ext>
            </a:extLst>
          </p:cNvPr>
          <p:cNvSpPr txBox="1"/>
          <p:nvPr/>
        </p:nvSpPr>
        <p:spPr>
          <a:xfrm>
            <a:off x="6515505" y="1688014"/>
            <a:ext cx="1168910" cy="323165"/>
          </a:xfrm>
          <a:prstGeom prst="rect">
            <a:avLst/>
          </a:prstGeom>
          <a:noFill/>
        </p:spPr>
        <p:txBody>
          <a:bodyPr wrap="none" rtlCol="0">
            <a:spAutoFit/>
          </a:bodyPr>
          <a:lstStyle/>
          <a:p>
            <a:r>
              <a:rPr lang="en-US" sz="1500" dirty="0">
                <a:latin typeface="+mn-lt"/>
              </a:rPr>
              <a:t>Sea bottom</a:t>
            </a: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3393926"/>
            <a:ext cx="135413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descr="C:\Users\ntamburello\Dropbox (ESSA Technologies)\CRFM Fishery-Related SEIA and Monitoring System\Graphic Design\CRFM_Portal_Panels-30.png"/>
          <p:cNvPicPr/>
          <p:nvPr/>
        </p:nvPicPr>
        <p:blipFill rotWithShape="1">
          <a:blip r:embed="rId8" cstate="print">
            <a:extLst>
              <a:ext uri="{28A0092B-C50C-407E-A947-70E740481C1C}">
                <a14:useLocalDpi xmlns:a14="http://schemas.microsoft.com/office/drawing/2010/main" val="0"/>
              </a:ext>
            </a:extLst>
          </a:blip>
          <a:srcRect l="3374"/>
          <a:stretch/>
        </p:blipFill>
        <p:spPr bwMode="auto">
          <a:xfrm>
            <a:off x="7524328" y="93276"/>
            <a:ext cx="1330325" cy="360045"/>
          </a:xfrm>
          <a:prstGeom prst="rect">
            <a:avLst/>
          </a:prstGeom>
          <a:solidFill>
            <a:schemeClr val="tx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282080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Higher-Resolution Climate Projections</a:t>
            </a:r>
            <a:r>
              <a:rPr lang="en-CA" dirty="0"/>
              <a:t/>
            </a:r>
            <a:br>
              <a:rPr lang="en-CA" dirty="0"/>
            </a:br>
            <a:r>
              <a:rPr lang="en-CA" sz="2700" dirty="0"/>
              <a:t>GFDL CM 2.6</a:t>
            </a:r>
          </a:p>
        </p:txBody>
      </p:sp>
      <p:sp>
        <p:nvSpPr>
          <p:cNvPr id="4" name="Slide Number Placeholder 3"/>
          <p:cNvSpPr>
            <a:spLocks noGrp="1"/>
          </p:cNvSpPr>
          <p:nvPr>
            <p:ph type="sldNum" sz="quarter" idx="10"/>
          </p:nvPr>
        </p:nvSpPr>
        <p:spPr/>
        <p:txBody>
          <a:bodyPr/>
          <a:lstStyle/>
          <a:p>
            <a:fld id="{B4D8B4AB-CD72-480D-AE1B-333A4B71A934}" type="slidenum">
              <a:rPr lang="en-US" smtClean="0"/>
              <a:pPr/>
              <a:t>11</a:t>
            </a:fld>
            <a:endParaRPr lang="en-US" dirty="0"/>
          </a:p>
        </p:txBody>
      </p:sp>
      <p:pic>
        <p:nvPicPr>
          <p:cNvPr id="6" name="Picture 5">
            <a:extLst>
              <a:ext uri="{FF2B5EF4-FFF2-40B4-BE49-F238E27FC236}">
                <a16:creationId xmlns="" xmlns:a16="http://schemas.microsoft.com/office/drawing/2014/main" id="{61F48048-75AE-8849-8B30-55D7DA98F45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15154" y="1686682"/>
            <a:ext cx="3287125" cy="2465344"/>
          </a:xfrm>
          <a:prstGeom prst="rect">
            <a:avLst/>
          </a:prstGeom>
        </p:spPr>
      </p:pic>
      <p:pic>
        <p:nvPicPr>
          <p:cNvPr id="7" name="Picture 6">
            <a:extLst>
              <a:ext uri="{FF2B5EF4-FFF2-40B4-BE49-F238E27FC236}">
                <a16:creationId xmlns="" xmlns:a16="http://schemas.microsoft.com/office/drawing/2014/main" id="{21578C37-AD58-8E43-A40C-4E49E7752F4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10080" y="1713063"/>
            <a:ext cx="3251950" cy="2438963"/>
          </a:xfrm>
          <a:prstGeom prst="rect">
            <a:avLst/>
          </a:prstGeom>
        </p:spPr>
      </p:pic>
      <p:pic>
        <p:nvPicPr>
          <p:cNvPr id="8" name="Picture 7">
            <a:extLst>
              <a:ext uri="{FF2B5EF4-FFF2-40B4-BE49-F238E27FC236}">
                <a16:creationId xmlns="" xmlns:a16="http://schemas.microsoft.com/office/drawing/2014/main" id="{9B01A676-2597-754A-B9C8-CAE184DF512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10080" y="4116249"/>
            <a:ext cx="3306387" cy="2479790"/>
          </a:xfrm>
          <a:prstGeom prst="rect">
            <a:avLst/>
          </a:prstGeom>
        </p:spPr>
      </p:pic>
      <p:pic>
        <p:nvPicPr>
          <p:cNvPr id="9" name="Picture 8">
            <a:extLst>
              <a:ext uri="{FF2B5EF4-FFF2-40B4-BE49-F238E27FC236}">
                <a16:creationId xmlns="" xmlns:a16="http://schemas.microsoft.com/office/drawing/2014/main" id="{8F645A47-F0C7-BD48-A608-A623297A9E7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8123" y="4093053"/>
            <a:ext cx="3325467" cy="2494100"/>
          </a:xfrm>
          <a:prstGeom prst="rect">
            <a:avLst/>
          </a:prstGeom>
        </p:spPr>
      </p:pic>
      <p:sp>
        <p:nvSpPr>
          <p:cNvPr id="11" name="TextBox 10">
            <a:extLst>
              <a:ext uri="{FF2B5EF4-FFF2-40B4-BE49-F238E27FC236}">
                <a16:creationId xmlns="" xmlns:a16="http://schemas.microsoft.com/office/drawing/2014/main" id="{D2E53753-7673-5944-9605-F2049BC633DC}"/>
              </a:ext>
            </a:extLst>
          </p:cNvPr>
          <p:cNvSpPr txBox="1"/>
          <p:nvPr/>
        </p:nvSpPr>
        <p:spPr>
          <a:xfrm>
            <a:off x="3181414" y="1631511"/>
            <a:ext cx="1212191" cy="323165"/>
          </a:xfrm>
          <a:prstGeom prst="rect">
            <a:avLst/>
          </a:prstGeom>
          <a:noFill/>
        </p:spPr>
        <p:txBody>
          <a:bodyPr wrap="none" rtlCol="0">
            <a:spAutoFit/>
          </a:bodyPr>
          <a:lstStyle/>
          <a:p>
            <a:r>
              <a:rPr lang="en-US" sz="1500" dirty="0">
                <a:latin typeface="+mn-lt"/>
              </a:rPr>
              <a:t>Sea surface</a:t>
            </a:r>
          </a:p>
        </p:txBody>
      </p:sp>
      <p:sp>
        <p:nvSpPr>
          <p:cNvPr id="12" name="TextBox 11">
            <a:extLst>
              <a:ext uri="{FF2B5EF4-FFF2-40B4-BE49-F238E27FC236}">
                <a16:creationId xmlns="" xmlns:a16="http://schemas.microsoft.com/office/drawing/2014/main" id="{D2589396-5CE8-7547-970B-3DE4DF4E43DA}"/>
              </a:ext>
            </a:extLst>
          </p:cNvPr>
          <p:cNvSpPr txBox="1"/>
          <p:nvPr/>
        </p:nvSpPr>
        <p:spPr>
          <a:xfrm>
            <a:off x="6332053" y="1629001"/>
            <a:ext cx="1229180" cy="323165"/>
          </a:xfrm>
          <a:prstGeom prst="rect">
            <a:avLst/>
          </a:prstGeom>
          <a:noFill/>
        </p:spPr>
        <p:txBody>
          <a:bodyPr wrap="square" rtlCol="0">
            <a:spAutoFit/>
          </a:bodyPr>
          <a:lstStyle/>
          <a:p>
            <a:r>
              <a:rPr lang="en-US" sz="1500" dirty="0">
                <a:latin typeface="+mn-lt"/>
              </a:rPr>
              <a:t>Sea bottom</a:t>
            </a:r>
          </a:p>
        </p:txBody>
      </p:sp>
      <p:sp>
        <p:nvSpPr>
          <p:cNvPr id="13" name="TextBox 12">
            <a:extLst>
              <a:ext uri="{FF2B5EF4-FFF2-40B4-BE49-F238E27FC236}">
                <a16:creationId xmlns="" xmlns:a16="http://schemas.microsoft.com/office/drawing/2014/main" id="{1362BE75-0472-A94A-8373-60E5C91D34C2}"/>
              </a:ext>
            </a:extLst>
          </p:cNvPr>
          <p:cNvSpPr txBox="1"/>
          <p:nvPr/>
        </p:nvSpPr>
        <p:spPr>
          <a:xfrm>
            <a:off x="3169525" y="3991513"/>
            <a:ext cx="1178528" cy="461665"/>
          </a:xfrm>
          <a:prstGeom prst="rect">
            <a:avLst/>
          </a:prstGeom>
          <a:noFill/>
        </p:spPr>
        <p:txBody>
          <a:bodyPr wrap="none" rtlCol="0">
            <a:spAutoFit/>
          </a:bodyPr>
          <a:lstStyle/>
          <a:p>
            <a:r>
              <a:rPr lang="en-US" u="sng" dirty="0">
                <a:latin typeface="+mn-lt"/>
              </a:rPr>
              <a:t>Salinity</a:t>
            </a:r>
          </a:p>
        </p:txBody>
      </p:sp>
      <p:sp>
        <p:nvSpPr>
          <p:cNvPr id="14" name="TextBox 13">
            <a:extLst>
              <a:ext uri="{FF2B5EF4-FFF2-40B4-BE49-F238E27FC236}">
                <a16:creationId xmlns="" xmlns:a16="http://schemas.microsoft.com/office/drawing/2014/main" id="{F3796CF9-83DD-304A-B563-CD7933A0A760}"/>
              </a:ext>
            </a:extLst>
          </p:cNvPr>
          <p:cNvSpPr txBox="1"/>
          <p:nvPr/>
        </p:nvSpPr>
        <p:spPr>
          <a:xfrm>
            <a:off x="5847229" y="3948257"/>
            <a:ext cx="3300904" cy="461665"/>
          </a:xfrm>
          <a:prstGeom prst="rect">
            <a:avLst/>
          </a:prstGeom>
          <a:noFill/>
        </p:spPr>
        <p:txBody>
          <a:bodyPr wrap="none" rtlCol="0">
            <a:spAutoFit/>
          </a:bodyPr>
          <a:lstStyle/>
          <a:p>
            <a:r>
              <a:rPr lang="en-US" u="sng" dirty="0">
                <a:latin typeface="+mn-lt"/>
              </a:rPr>
              <a:t>Net primary production</a:t>
            </a:r>
          </a:p>
        </p:txBody>
      </p:sp>
      <p:sp>
        <p:nvSpPr>
          <p:cNvPr id="15" name="TextBox 14">
            <a:extLst>
              <a:ext uri="{FF2B5EF4-FFF2-40B4-BE49-F238E27FC236}">
                <a16:creationId xmlns="" xmlns:a16="http://schemas.microsoft.com/office/drawing/2014/main" id="{970DE174-0C0E-0046-B95D-A8F5272A65E3}"/>
              </a:ext>
            </a:extLst>
          </p:cNvPr>
          <p:cNvSpPr txBox="1"/>
          <p:nvPr/>
        </p:nvSpPr>
        <p:spPr>
          <a:xfrm>
            <a:off x="4459538" y="1455849"/>
            <a:ext cx="1913857" cy="461665"/>
          </a:xfrm>
          <a:prstGeom prst="rect">
            <a:avLst/>
          </a:prstGeom>
          <a:noFill/>
        </p:spPr>
        <p:txBody>
          <a:bodyPr wrap="none" rtlCol="0">
            <a:spAutoFit/>
          </a:bodyPr>
          <a:lstStyle/>
          <a:p>
            <a:r>
              <a:rPr lang="en-US" u="sng" dirty="0">
                <a:latin typeface="+mn-lt"/>
              </a:rPr>
              <a:t>Temperature</a:t>
            </a: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3310632"/>
            <a:ext cx="1354137"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descr="C:\Users\ntamburello\Dropbox (ESSA Technologies)\CRFM Fishery-Related SEIA and Monitoring System\Graphic Design\CRFM_Portal_Panels-30.png"/>
          <p:cNvPicPr/>
          <p:nvPr/>
        </p:nvPicPr>
        <p:blipFill rotWithShape="1">
          <a:blip r:embed="rId7" cstate="print">
            <a:extLst>
              <a:ext uri="{28A0092B-C50C-407E-A947-70E740481C1C}">
                <a14:useLocalDpi xmlns:a14="http://schemas.microsoft.com/office/drawing/2010/main" val="0"/>
              </a:ext>
            </a:extLst>
          </a:blip>
          <a:srcRect l="3374"/>
          <a:stretch/>
        </p:blipFill>
        <p:spPr bwMode="auto">
          <a:xfrm>
            <a:off x="7524328" y="93276"/>
            <a:ext cx="1330325" cy="360045"/>
          </a:xfrm>
          <a:prstGeom prst="rect">
            <a:avLst/>
          </a:prstGeom>
          <a:solidFill>
            <a:schemeClr val="tx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205972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Future Conditions of the Caribbean Sea</a:t>
            </a:r>
            <a:endParaRPr lang="en-CA" dirty="0"/>
          </a:p>
        </p:txBody>
      </p:sp>
      <p:sp>
        <p:nvSpPr>
          <p:cNvPr id="3" name="Content Placeholder 2"/>
          <p:cNvSpPr>
            <a:spLocks noGrp="1"/>
          </p:cNvSpPr>
          <p:nvPr>
            <p:ph idx="1"/>
          </p:nvPr>
        </p:nvSpPr>
        <p:spPr>
          <a:xfrm>
            <a:off x="990600" y="1397000"/>
            <a:ext cx="7353300" cy="780145"/>
          </a:xfrm>
        </p:spPr>
        <p:txBody>
          <a:bodyPr>
            <a:normAutofit fontScale="70000" lnSpcReduction="20000"/>
          </a:bodyPr>
          <a:lstStyle/>
          <a:p>
            <a:pPr marL="39688" indent="0">
              <a:buNone/>
            </a:pPr>
            <a:r>
              <a:rPr lang="en-CA" dirty="0" smtClean="0"/>
              <a:t>Warmer</a:t>
            </a:r>
            <a:r>
              <a:rPr lang="en-CA" dirty="0"/>
              <a:t>, less oxygenated, with higher acidity, lower primary production and higher salinity across scenarios and </a:t>
            </a:r>
            <a:r>
              <a:rPr lang="en-CA" dirty="0" smtClean="0"/>
              <a:t>models</a:t>
            </a:r>
          </a:p>
        </p:txBody>
      </p:sp>
      <p:sp>
        <p:nvSpPr>
          <p:cNvPr id="4" name="Slide Number Placeholder 3"/>
          <p:cNvSpPr>
            <a:spLocks noGrp="1"/>
          </p:cNvSpPr>
          <p:nvPr>
            <p:ph type="sldNum" sz="quarter" idx="10"/>
          </p:nvPr>
        </p:nvSpPr>
        <p:spPr/>
        <p:txBody>
          <a:bodyPr/>
          <a:lstStyle/>
          <a:p>
            <a:fld id="{B4D8B4AB-CD72-480D-AE1B-333A4B71A934}" type="slidenum">
              <a:rPr lang="en-US" smtClean="0"/>
              <a:pPr/>
              <a:t>12</a:t>
            </a:fld>
            <a:endParaRPr lang="en-US" dirty="0"/>
          </a:p>
        </p:txBody>
      </p:sp>
      <p:pic>
        <p:nvPicPr>
          <p:cNvPr id="5" name="Picture 4"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524328" y="99717"/>
            <a:ext cx="1497969" cy="386080"/>
          </a:xfrm>
          <a:prstGeom prst="rect">
            <a:avLst/>
          </a:prstGeom>
          <a:solidFill>
            <a:schemeClr val="tx1"/>
          </a:solidFill>
          <a:ln>
            <a:noFill/>
          </a:ln>
          <a:extLst>
            <a:ext uri="{53640926-AAD7-44D8-BBD7-CCE9431645EC}">
              <a14:shadowObscured xmlns:a14="http://schemas.microsoft.com/office/drawing/2010/main"/>
            </a:ext>
          </a:extLst>
        </p:spPr>
      </p:pic>
      <p:sp>
        <p:nvSpPr>
          <p:cNvPr id="8" name="TextBox 7"/>
          <p:cNvSpPr txBox="1"/>
          <p:nvPr/>
        </p:nvSpPr>
        <p:spPr>
          <a:xfrm>
            <a:off x="2195736" y="1921090"/>
            <a:ext cx="2214068" cy="307777"/>
          </a:xfrm>
          <a:prstGeom prst="rect">
            <a:avLst/>
          </a:prstGeom>
          <a:noFill/>
        </p:spPr>
        <p:txBody>
          <a:bodyPr wrap="none" rtlCol="0">
            <a:spAutoFit/>
          </a:bodyPr>
          <a:lstStyle/>
          <a:p>
            <a:r>
              <a:rPr lang="en-CA" sz="1400" dirty="0" smtClean="0">
                <a:latin typeface="+mn-lt"/>
              </a:rPr>
              <a:t>Lower CO</a:t>
            </a:r>
            <a:r>
              <a:rPr lang="en-CA" sz="1400" baseline="-25000" dirty="0" smtClean="0">
                <a:latin typeface="+mn-lt"/>
              </a:rPr>
              <a:t>2</a:t>
            </a:r>
            <a:r>
              <a:rPr lang="en-CA" sz="1400" dirty="0" smtClean="0">
                <a:latin typeface="+mn-lt"/>
              </a:rPr>
              <a:t> concentration</a:t>
            </a:r>
            <a:endParaRPr lang="en-CA" sz="1400" dirty="0">
              <a:latin typeface="+mn-lt"/>
            </a:endParaRPr>
          </a:p>
        </p:txBody>
      </p:sp>
      <p:pic>
        <p:nvPicPr>
          <p:cNvPr id="9" name="Picture 8" descr="cid:3da5990d-cb71-472b-957f-43b9e02e961a@ead.ubc.ca"/>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1828342" y="2212747"/>
            <a:ext cx="5439544" cy="4653136"/>
          </a:xfrm>
          <a:prstGeom prst="rect">
            <a:avLst/>
          </a:prstGeom>
          <a:noFill/>
          <a:ln>
            <a:noFill/>
          </a:ln>
        </p:spPr>
      </p:pic>
      <p:sp>
        <p:nvSpPr>
          <p:cNvPr id="10" name="TextBox 9"/>
          <p:cNvSpPr txBox="1"/>
          <p:nvPr/>
        </p:nvSpPr>
        <p:spPr>
          <a:xfrm>
            <a:off x="4949932" y="1931540"/>
            <a:ext cx="2222083" cy="307777"/>
          </a:xfrm>
          <a:prstGeom prst="rect">
            <a:avLst/>
          </a:prstGeom>
          <a:noFill/>
        </p:spPr>
        <p:txBody>
          <a:bodyPr wrap="none" rtlCol="0">
            <a:spAutoFit/>
          </a:bodyPr>
          <a:lstStyle/>
          <a:p>
            <a:r>
              <a:rPr lang="en-CA" sz="1400" dirty="0" smtClean="0">
                <a:latin typeface="+mn-lt"/>
              </a:rPr>
              <a:t>Higher CO</a:t>
            </a:r>
            <a:r>
              <a:rPr lang="en-CA" sz="1400" baseline="-25000" dirty="0" smtClean="0">
                <a:latin typeface="+mn-lt"/>
              </a:rPr>
              <a:t>2</a:t>
            </a:r>
            <a:r>
              <a:rPr lang="en-CA" sz="1400" dirty="0" smtClean="0">
                <a:latin typeface="+mn-lt"/>
              </a:rPr>
              <a:t> concentration</a:t>
            </a:r>
            <a:endParaRPr lang="en-CA" sz="1400" dirty="0">
              <a:latin typeface="+mn-lt"/>
            </a:endParaRP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467" y="5373216"/>
            <a:ext cx="1354137"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98563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Fuzzy Logic Models</a:t>
            </a:r>
            <a:endParaRPr lang="en-CA" dirty="0"/>
          </a:p>
        </p:txBody>
      </p:sp>
      <p:sp>
        <p:nvSpPr>
          <p:cNvPr id="3" name="Content Placeholder 2"/>
          <p:cNvSpPr>
            <a:spLocks noGrp="1"/>
          </p:cNvSpPr>
          <p:nvPr>
            <p:ph idx="1"/>
          </p:nvPr>
        </p:nvSpPr>
        <p:spPr>
          <a:xfrm>
            <a:off x="990600" y="1397000"/>
            <a:ext cx="7198890" cy="2464048"/>
          </a:xfrm>
        </p:spPr>
        <p:txBody>
          <a:bodyPr>
            <a:normAutofit fontScale="92500" lnSpcReduction="10000"/>
          </a:bodyPr>
          <a:lstStyle/>
          <a:p>
            <a:r>
              <a:rPr lang="en-CA" dirty="0"/>
              <a:t>A</a:t>
            </a:r>
            <a:r>
              <a:rPr lang="en-CA" dirty="0" smtClean="0"/>
              <a:t>dapted </a:t>
            </a:r>
            <a:r>
              <a:rPr lang="en-CA" dirty="0"/>
              <a:t>published algorithms </a:t>
            </a:r>
            <a:r>
              <a:rPr lang="en-CA" dirty="0" smtClean="0"/>
              <a:t>and used pre-defined heuristic rules to </a:t>
            </a:r>
            <a:r>
              <a:rPr lang="en-CA" dirty="0"/>
              <a:t>calculate indices of </a:t>
            </a:r>
            <a:r>
              <a:rPr lang="en-CA" dirty="0" smtClean="0"/>
              <a:t>vulnerability and risk </a:t>
            </a:r>
            <a:r>
              <a:rPr lang="en-CA" dirty="0"/>
              <a:t>of </a:t>
            </a:r>
            <a:r>
              <a:rPr lang="en-CA" dirty="0" smtClean="0"/>
              <a:t>climate (</a:t>
            </a:r>
            <a:r>
              <a:rPr lang="en-CA" dirty="0"/>
              <a:t>including ocean acidification) and </a:t>
            </a:r>
            <a:r>
              <a:rPr lang="en-CA" dirty="0" smtClean="0"/>
              <a:t>fishing impact</a:t>
            </a:r>
          </a:p>
          <a:p>
            <a:r>
              <a:rPr lang="en-CA" dirty="0" smtClean="0"/>
              <a:t>Indices calculated for two future periods for different scenarios</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13</a:t>
            </a:fld>
            <a:endParaRPr lang="en-US" dirty="0"/>
          </a:p>
        </p:txBody>
      </p:sp>
      <p:pic>
        <p:nvPicPr>
          <p:cNvPr id="5" name="Picture 4" descr="C:\Users\ntamburello\Dropbox (ESSA Technologies)\CRFM Fishery-Related SEIA and Monitoring System\Graphic Design\CRFM_Portal_Panels-30.png"/>
          <p:cNvPicPr/>
          <p:nvPr/>
        </p:nvPicPr>
        <p:blipFill rotWithShape="1">
          <a:blip r:embed="rId3" cstate="print">
            <a:extLst>
              <a:ext uri="{28A0092B-C50C-407E-A947-70E740481C1C}">
                <a14:useLocalDpi xmlns:a14="http://schemas.microsoft.com/office/drawing/2010/main" val="0"/>
              </a:ext>
            </a:extLst>
          </a:blip>
          <a:srcRect l="3374"/>
          <a:stretch/>
        </p:blipFill>
        <p:spPr bwMode="auto">
          <a:xfrm>
            <a:off x="7524328" y="93276"/>
            <a:ext cx="1330325" cy="360045"/>
          </a:xfrm>
          <a:prstGeom prst="rect">
            <a:avLst/>
          </a:prstGeom>
          <a:solidFill>
            <a:schemeClr val="tx1"/>
          </a:solidFill>
          <a:ln>
            <a:noFill/>
          </a:ln>
          <a:extLst>
            <a:ext uri="{53640926-AAD7-44D8-BBD7-CCE9431645EC}">
              <a14:shadowObscured xmlns:a14="http://schemas.microsoft.com/office/drawing/2010/main"/>
            </a:ext>
          </a:extLst>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4657130" y="3577133"/>
            <a:ext cx="4320921" cy="2736304"/>
          </a:xfrm>
          <a:prstGeom prst="rect">
            <a:avLst/>
          </a:prstGeom>
        </p:spPr>
      </p:pic>
      <p:sp>
        <p:nvSpPr>
          <p:cNvPr id="7" name="Content Placeholder 2"/>
          <p:cNvSpPr txBox="1">
            <a:spLocks/>
          </p:cNvSpPr>
          <p:nvPr/>
        </p:nvSpPr>
        <p:spPr bwMode="auto">
          <a:xfrm>
            <a:off x="1027555" y="3751485"/>
            <a:ext cx="3816347" cy="238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t" anchorCtr="0" compatLnSpc="1">
            <a:prstTxWarp prst="textNoShape">
              <a:avLst/>
            </a:prstTxWarp>
            <a:normAutofit fontScale="92500" lnSpcReduction="10000"/>
          </a:bodyPr>
          <a:lstStyle>
            <a:lvl1pPr marL="382588" indent="-342900" algn="l" rtl="0" eaLnBrk="0" fontAlgn="base" hangingPunct="0">
              <a:spcBef>
                <a:spcPts val="800"/>
              </a:spcBef>
              <a:spcAft>
                <a:spcPct val="0"/>
              </a:spcAft>
              <a:buClr>
                <a:srgbClr val="00817E"/>
              </a:buClr>
              <a:buSzPct val="100000"/>
              <a:buFont typeface="Century Gothic" pitchFamily="34" charset="0"/>
              <a:buChar char="•"/>
              <a:defRPr sz="2800">
                <a:solidFill>
                  <a:schemeClr val="bg2"/>
                </a:solidFill>
                <a:latin typeface="+mn-lt"/>
                <a:ea typeface="MS PGothic" pitchFamily="34" charset="-128"/>
                <a:cs typeface="ＭＳ Ｐゴシック" charset="0"/>
                <a:sym typeface="Century Gothic" pitchFamily="34" charset="0"/>
              </a:defRPr>
            </a:lvl1pPr>
            <a:lvl2pPr marL="731838" indent="-285750" algn="l" rtl="0" eaLnBrk="0" fontAlgn="base" hangingPunct="0">
              <a:spcBef>
                <a:spcPts val="700"/>
              </a:spcBef>
              <a:spcAft>
                <a:spcPct val="0"/>
              </a:spcAft>
              <a:buClr>
                <a:srgbClr val="000000"/>
              </a:buClr>
              <a:buSzPct val="100000"/>
              <a:buFont typeface="Century Gothic" pitchFamily="34" charset="0"/>
              <a:buChar char="–"/>
              <a:defRPr sz="2400">
                <a:solidFill>
                  <a:schemeClr val="bg2"/>
                </a:solidFill>
                <a:latin typeface="+mn-lt"/>
                <a:ea typeface="MS PGothic" pitchFamily="34" charset="-128"/>
                <a:cs typeface="+mn-cs"/>
                <a:sym typeface="Century Gothic" pitchFamily="34" charset="0"/>
              </a:defRPr>
            </a:lvl2pPr>
            <a:lvl3pPr marL="1131888" indent="-228600" algn="l" rtl="0" eaLnBrk="0" fontAlgn="base" hangingPunct="0">
              <a:spcBef>
                <a:spcPts val="600"/>
              </a:spcBef>
              <a:spcAft>
                <a:spcPct val="0"/>
              </a:spcAft>
              <a:buClr>
                <a:srgbClr val="000000"/>
              </a:buClr>
              <a:buSzPct val="100000"/>
              <a:buFont typeface="Century Gothic" pitchFamily="34" charset="0"/>
              <a:buChar char="•"/>
              <a:defRPr>
                <a:solidFill>
                  <a:schemeClr val="bg2"/>
                </a:solidFill>
                <a:latin typeface="+mn-lt"/>
                <a:ea typeface="MS PGothic" pitchFamily="34" charset="-128"/>
                <a:cs typeface="+mn-cs"/>
                <a:sym typeface="Century Gothic" pitchFamily="34" charset="0"/>
              </a:defRPr>
            </a:lvl3pPr>
            <a:lvl4pPr marL="1589088" indent="-228600" algn="l" rtl="0" eaLnBrk="0" fontAlgn="base" hangingPunct="0">
              <a:spcBef>
                <a:spcPts val="500"/>
              </a:spcBef>
              <a:spcAft>
                <a:spcPct val="0"/>
              </a:spcAft>
              <a:buClr>
                <a:srgbClr val="000000"/>
              </a:buClr>
              <a:buSzPct val="100000"/>
              <a:buFont typeface="Arial" pitchFamily="34" charset="0"/>
              <a:buChar char="–"/>
              <a:defRPr sz="2000">
                <a:solidFill>
                  <a:schemeClr val="bg2"/>
                </a:solidFill>
                <a:latin typeface="Calibri" charset="0"/>
                <a:ea typeface="ヒラギノ角ゴ ProN W3" charset="0"/>
                <a:cs typeface="ヒラギノ角ゴ ProN W3" charset="0"/>
                <a:sym typeface="Calibri" pitchFamily="34" charset="0"/>
              </a:defRPr>
            </a:lvl4pPr>
            <a:lvl5pPr marL="2046288" indent="-228600" algn="l" rtl="0" eaLnBrk="0" fontAlgn="base" hangingPunct="0">
              <a:spcBef>
                <a:spcPts val="500"/>
              </a:spcBef>
              <a:spcAft>
                <a:spcPct val="0"/>
              </a:spcAft>
              <a:buClr>
                <a:srgbClr val="000000"/>
              </a:buClr>
              <a:buSzPct val="100000"/>
              <a:buFont typeface="Arial" pitchFamily="34" charset="0"/>
              <a:buChar char="»"/>
              <a:defRPr sz="2000">
                <a:solidFill>
                  <a:schemeClr val="bg2"/>
                </a:solidFill>
                <a:latin typeface="Calibri" charset="0"/>
                <a:ea typeface="ヒラギノ角ゴ ProN W3" charset="0"/>
                <a:cs typeface="ヒラギノ角ゴ ProN W3" charset="0"/>
                <a:sym typeface="Calibri" pitchFamily="34"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9pPr>
          </a:lstStyle>
          <a:p>
            <a:r>
              <a:rPr lang="en-CA" kern="0" dirty="0" smtClean="0"/>
              <a:t>Vulnerability and risk of impacts expressed on a scale from 1 to 100, 100 being the most vulnerable and at risk</a:t>
            </a:r>
            <a:endParaRPr lang="en-CA" kern="0" dirty="0"/>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5596160"/>
            <a:ext cx="135413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828081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Regional Climate Risk by 2050s</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14</a:t>
            </a:fld>
            <a:endParaRPr lang="en-US" dirty="0"/>
          </a:p>
        </p:txBody>
      </p:sp>
      <p:pic>
        <p:nvPicPr>
          <p:cNvPr id="5" name="Picture 4"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524328"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12" name="image126.jpg"/>
          <p:cNvPicPr/>
          <p:nvPr/>
        </p:nvPicPr>
        <p:blipFill>
          <a:blip r:embed="rId4" cstate="print">
            <a:extLst>
              <a:ext uri="{28A0092B-C50C-407E-A947-70E740481C1C}">
                <a14:useLocalDpi xmlns:a14="http://schemas.microsoft.com/office/drawing/2010/main"/>
              </a:ext>
            </a:extLst>
          </a:blip>
          <a:srcRect/>
          <a:stretch>
            <a:fillRect/>
          </a:stretch>
        </p:blipFill>
        <p:spPr>
          <a:xfrm>
            <a:off x="1691680" y="1266344"/>
            <a:ext cx="2873375" cy="2516505"/>
          </a:xfrm>
          <a:prstGeom prst="rect">
            <a:avLst/>
          </a:prstGeom>
          <a:ln/>
        </p:spPr>
      </p:pic>
      <p:pic>
        <p:nvPicPr>
          <p:cNvPr id="13" name="image135.jpg"/>
          <p:cNvPicPr/>
          <p:nvPr/>
        </p:nvPicPr>
        <p:blipFill>
          <a:blip r:embed="rId5" cstate="print">
            <a:extLst>
              <a:ext uri="{28A0092B-C50C-407E-A947-70E740481C1C}">
                <a14:useLocalDpi xmlns:a14="http://schemas.microsoft.com/office/drawing/2010/main"/>
              </a:ext>
            </a:extLst>
          </a:blip>
          <a:srcRect/>
          <a:stretch>
            <a:fillRect/>
          </a:stretch>
        </p:blipFill>
        <p:spPr>
          <a:xfrm>
            <a:off x="2054941" y="4276826"/>
            <a:ext cx="2446020" cy="2455545"/>
          </a:xfrm>
          <a:prstGeom prst="rect">
            <a:avLst/>
          </a:prstGeom>
          <a:ln/>
        </p:spPr>
      </p:pic>
      <p:pic>
        <p:nvPicPr>
          <p:cNvPr id="14" name="image119.jpg"/>
          <p:cNvPicPr/>
          <p:nvPr/>
        </p:nvPicPr>
        <p:blipFill>
          <a:blip r:embed="rId6" cstate="print">
            <a:extLst>
              <a:ext uri="{28A0092B-C50C-407E-A947-70E740481C1C}">
                <a14:useLocalDpi xmlns:a14="http://schemas.microsoft.com/office/drawing/2010/main"/>
              </a:ext>
            </a:extLst>
          </a:blip>
          <a:srcRect/>
          <a:stretch>
            <a:fillRect/>
          </a:stretch>
        </p:blipFill>
        <p:spPr>
          <a:xfrm>
            <a:off x="4506414" y="1284192"/>
            <a:ext cx="2873375" cy="2506980"/>
          </a:xfrm>
          <a:prstGeom prst="rect">
            <a:avLst/>
          </a:prstGeom>
          <a:ln/>
        </p:spPr>
      </p:pic>
      <p:pic>
        <p:nvPicPr>
          <p:cNvPr id="15" name="image132.jpg"/>
          <p:cNvPicPr/>
          <p:nvPr/>
        </p:nvPicPr>
        <p:blipFill>
          <a:blip r:embed="rId7" cstate="print">
            <a:extLst>
              <a:ext uri="{28A0092B-C50C-407E-A947-70E740481C1C}">
                <a14:useLocalDpi xmlns:a14="http://schemas.microsoft.com/office/drawing/2010/main"/>
              </a:ext>
            </a:extLst>
          </a:blip>
          <a:srcRect/>
          <a:stretch>
            <a:fillRect/>
          </a:stretch>
        </p:blipFill>
        <p:spPr>
          <a:xfrm>
            <a:off x="4919124" y="4217770"/>
            <a:ext cx="2564765" cy="2573655"/>
          </a:xfrm>
          <a:prstGeom prst="rect">
            <a:avLst/>
          </a:prstGeom>
          <a:ln/>
        </p:spPr>
      </p:pic>
      <p:sp>
        <p:nvSpPr>
          <p:cNvPr id="16" name="TextBox 15">
            <a:extLst>
              <a:ext uri="{FF2B5EF4-FFF2-40B4-BE49-F238E27FC236}">
                <a16:creationId xmlns="" xmlns:a16="http://schemas.microsoft.com/office/drawing/2014/main" id="{D3A64788-0BF3-2C41-9F13-599F20FCD3B7}"/>
              </a:ext>
            </a:extLst>
          </p:cNvPr>
          <p:cNvSpPr txBox="1"/>
          <p:nvPr/>
        </p:nvSpPr>
        <p:spPr>
          <a:xfrm>
            <a:off x="2731743" y="1266344"/>
            <a:ext cx="10525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33"/>
                </a:solidFill>
                <a:effectLst/>
                <a:uLnTx/>
                <a:uFillTx/>
                <a:latin typeface="+mn-lt"/>
                <a:ea typeface="+mn-ea"/>
                <a:cs typeface="+mn-cs"/>
              </a:rPr>
              <a:t>RCP 2.6</a:t>
            </a:r>
          </a:p>
        </p:txBody>
      </p:sp>
      <p:sp>
        <p:nvSpPr>
          <p:cNvPr id="17" name="TextBox 16">
            <a:extLst>
              <a:ext uri="{FF2B5EF4-FFF2-40B4-BE49-F238E27FC236}">
                <a16:creationId xmlns="" xmlns:a16="http://schemas.microsoft.com/office/drawing/2014/main" id="{D3A64788-0BF3-2C41-9F13-599F20FCD3B7}"/>
              </a:ext>
            </a:extLst>
          </p:cNvPr>
          <p:cNvSpPr txBox="1"/>
          <p:nvPr/>
        </p:nvSpPr>
        <p:spPr>
          <a:xfrm>
            <a:off x="5416835" y="1260201"/>
            <a:ext cx="10525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33"/>
                </a:solidFill>
                <a:effectLst/>
                <a:uLnTx/>
                <a:uFillTx/>
                <a:latin typeface="+mn-lt"/>
                <a:ea typeface="+mn-ea"/>
                <a:cs typeface="+mn-cs"/>
              </a:rPr>
              <a:t>RCP </a:t>
            </a:r>
            <a:r>
              <a:rPr kumimoji="0" lang="en-US" sz="1800" b="0" i="0" u="sng" strike="noStrike" kern="1200" cap="none" spc="0" normalizeH="0" baseline="0" noProof="0" dirty="0" smtClean="0">
                <a:ln>
                  <a:noFill/>
                </a:ln>
                <a:solidFill>
                  <a:srgbClr val="333333"/>
                </a:solidFill>
                <a:effectLst/>
                <a:uLnTx/>
                <a:uFillTx/>
                <a:latin typeface="+mn-lt"/>
                <a:ea typeface="+mn-ea"/>
                <a:cs typeface="+mn-cs"/>
              </a:rPr>
              <a:t>8.5</a:t>
            </a:r>
            <a:endParaRPr kumimoji="0" lang="en-US" sz="1800" b="0" i="0" u="sng" strike="noStrike" kern="1200" cap="none" spc="0" normalizeH="0" baseline="0" noProof="0" dirty="0">
              <a:ln>
                <a:noFill/>
              </a:ln>
              <a:solidFill>
                <a:srgbClr val="333333"/>
              </a:solidFill>
              <a:effectLst/>
              <a:uLnTx/>
              <a:uFillTx/>
              <a:latin typeface="+mn-lt"/>
              <a:ea typeface="+mn-ea"/>
              <a:cs typeface="+mn-cs"/>
            </a:endParaRPr>
          </a:p>
        </p:txBody>
      </p:sp>
      <p:sp>
        <p:nvSpPr>
          <p:cNvPr id="18" name="TextBox 17">
            <a:extLst>
              <a:ext uri="{FF2B5EF4-FFF2-40B4-BE49-F238E27FC236}">
                <a16:creationId xmlns="" xmlns:a16="http://schemas.microsoft.com/office/drawing/2014/main" id="{80150743-F56A-3C4C-8184-36BC9C98F010}"/>
              </a:ext>
            </a:extLst>
          </p:cNvPr>
          <p:cNvSpPr txBox="1"/>
          <p:nvPr/>
        </p:nvSpPr>
        <p:spPr>
          <a:xfrm>
            <a:off x="243911" y="3795543"/>
            <a:ext cx="14991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33"/>
                </a:solidFill>
                <a:effectLst/>
                <a:uLnTx/>
                <a:uFillTx/>
                <a:latin typeface="+mn-lt"/>
                <a:ea typeface="+mn-ea"/>
                <a:cs typeface="+mn-cs"/>
              </a:rPr>
              <a:t>N = </a:t>
            </a:r>
            <a:r>
              <a:rPr kumimoji="0" lang="en-US" sz="1800" b="0" i="0" u="sng" strike="noStrike" kern="1200" cap="none" spc="0" normalizeH="0" baseline="0" noProof="0" dirty="0" smtClean="0">
                <a:ln>
                  <a:noFill/>
                </a:ln>
                <a:solidFill>
                  <a:srgbClr val="333333"/>
                </a:solidFill>
                <a:effectLst/>
                <a:uLnTx/>
                <a:uFillTx/>
                <a:latin typeface="+mn-lt"/>
                <a:ea typeface="+mn-ea"/>
                <a:cs typeface="+mn-cs"/>
              </a:rPr>
              <a:t>106 </a:t>
            </a:r>
            <a:r>
              <a:rPr kumimoji="0" lang="en-US" sz="1800" b="0" i="0" u="sng" strike="noStrike" kern="1200" cap="none" spc="0" normalizeH="0" baseline="0" noProof="0" dirty="0">
                <a:ln>
                  <a:noFill/>
                </a:ln>
                <a:solidFill>
                  <a:srgbClr val="333333"/>
                </a:solidFill>
                <a:effectLst/>
                <a:uLnTx/>
                <a:uFillTx/>
                <a:latin typeface="+mn-lt"/>
                <a:ea typeface="+mn-ea"/>
                <a:cs typeface="+mn-cs"/>
              </a:rPr>
              <a:t>spp.</a:t>
            </a:r>
          </a:p>
        </p:txBody>
      </p:sp>
      <p:sp>
        <p:nvSpPr>
          <p:cNvPr id="19" name="TextBox 18">
            <a:extLst>
              <a:ext uri="{FF2B5EF4-FFF2-40B4-BE49-F238E27FC236}">
                <a16:creationId xmlns="" xmlns:a16="http://schemas.microsoft.com/office/drawing/2014/main" id="{07E9AE1C-22A0-9A42-9472-7FE2D34AFEDC}"/>
              </a:ext>
            </a:extLst>
          </p:cNvPr>
          <p:cNvSpPr txBox="1"/>
          <p:nvPr/>
        </p:nvSpPr>
        <p:spPr>
          <a:xfrm>
            <a:off x="5613428" y="3825716"/>
            <a:ext cx="18611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100 = Very high risk</a:t>
            </a:r>
          </a:p>
        </p:txBody>
      </p:sp>
      <p:sp>
        <p:nvSpPr>
          <p:cNvPr id="20" name="TextBox 19">
            <a:extLst>
              <a:ext uri="{FF2B5EF4-FFF2-40B4-BE49-F238E27FC236}">
                <a16:creationId xmlns="" xmlns:a16="http://schemas.microsoft.com/office/drawing/2014/main" id="{A420BD88-A152-7844-99DB-F9D8BF771A50}"/>
              </a:ext>
            </a:extLst>
          </p:cNvPr>
          <p:cNvSpPr txBox="1"/>
          <p:nvPr/>
        </p:nvSpPr>
        <p:spPr>
          <a:xfrm>
            <a:off x="2240925" y="3825716"/>
            <a:ext cx="121379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Arial"/>
                <a:cs typeface="Arial"/>
              </a:rPr>
              <a:t>1 = </a:t>
            </a:r>
            <a:r>
              <a:rPr kumimoji="0" lang="en-US" sz="1400" b="1" i="0" u="none" strike="noStrike" kern="1200" cap="none" spc="0" normalizeH="0" baseline="0" noProof="0" dirty="0">
                <a:ln>
                  <a:noFill/>
                </a:ln>
                <a:solidFill>
                  <a:srgbClr val="000000"/>
                </a:solidFill>
                <a:effectLst/>
                <a:uLnTx/>
                <a:uFillTx/>
                <a:latin typeface="Arial"/>
                <a:ea typeface="+mn-ea"/>
                <a:cs typeface="Arial"/>
              </a:rPr>
              <a:t>Low risk</a:t>
            </a:r>
          </a:p>
        </p:txBody>
      </p:sp>
      <p:sp>
        <p:nvSpPr>
          <p:cNvPr id="21" name="Striped Right Arrow 20">
            <a:extLst>
              <a:ext uri="{FF2B5EF4-FFF2-40B4-BE49-F238E27FC236}">
                <a16:creationId xmlns="" xmlns:a16="http://schemas.microsoft.com/office/drawing/2014/main" id="{36CCCEFC-B0C6-B446-9C62-80600FF0A600}"/>
              </a:ext>
            </a:extLst>
          </p:cNvPr>
          <p:cNvSpPr/>
          <p:nvPr/>
        </p:nvSpPr>
        <p:spPr>
          <a:xfrm>
            <a:off x="3526726" y="3875547"/>
            <a:ext cx="2076657" cy="228304"/>
          </a:xfrm>
          <a:prstGeom prst="striped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5596160"/>
            <a:ext cx="135413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511478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301735"/>
            <a:ext cx="7239000" cy="812800"/>
          </a:xfrm>
        </p:spPr>
        <p:txBody>
          <a:bodyPr>
            <a:noAutofit/>
          </a:bodyPr>
          <a:lstStyle/>
          <a:p>
            <a:r>
              <a:rPr lang="en-CA" sz="3800" dirty="0"/>
              <a:t>Maps </a:t>
            </a:r>
            <a:r>
              <a:rPr lang="en-CA" sz="3800" dirty="0" smtClean="0"/>
              <a:t>of Climate Risk Averaged Across Species </a:t>
            </a:r>
            <a:endParaRPr lang="en-CA" sz="3800"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15</a:t>
            </a:fld>
            <a:endParaRPr lang="en-US" dirty="0"/>
          </a:p>
        </p:txBody>
      </p:sp>
      <p:pic>
        <p:nvPicPr>
          <p:cNvPr id="5" name="Picture 4"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524328"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6" name="image136.png"/>
          <p:cNvPicPr/>
          <p:nvPr/>
        </p:nvPicPr>
        <p:blipFill>
          <a:blip r:embed="rId4" cstate="print">
            <a:extLst>
              <a:ext uri="{28A0092B-C50C-407E-A947-70E740481C1C}">
                <a14:useLocalDpi xmlns:a14="http://schemas.microsoft.com/office/drawing/2010/main"/>
              </a:ext>
            </a:extLst>
          </a:blip>
          <a:srcRect/>
          <a:stretch>
            <a:fillRect/>
          </a:stretch>
        </p:blipFill>
        <p:spPr>
          <a:xfrm>
            <a:off x="884753" y="1700808"/>
            <a:ext cx="7364288" cy="3527648"/>
          </a:xfrm>
          <a:prstGeom prst="rect">
            <a:avLst/>
          </a:prstGeom>
          <a:ln/>
        </p:spPr>
      </p:pic>
      <p:sp>
        <p:nvSpPr>
          <p:cNvPr id="7" name="TextBox 6">
            <a:extLst>
              <a:ext uri="{FF2B5EF4-FFF2-40B4-BE49-F238E27FC236}">
                <a16:creationId xmlns="" xmlns:a16="http://schemas.microsoft.com/office/drawing/2014/main" id="{12F1E3C3-8858-5F4C-AF8A-B39610EFF509}"/>
              </a:ext>
            </a:extLst>
          </p:cNvPr>
          <p:cNvSpPr txBox="1"/>
          <p:nvPr/>
        </p:nvSpPr>
        <p:spPr>
          <a:xfrm>
            <a:off x="2411760" y="5228456"/>
            <a:ext cx="11416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0000"/>
                </a:solidFill>
                <a:effectLst/>
                <a:uLnTx/>
                <a:uFillTx/>
                <a:latin typeface="+mn-lt"/>
                <a:ea typeface="+mn-ea"/>
                <a:cs typeface="Arial"/>
              </a:rPr>
              <a:t>Medium risk</a:t>
            </a:r>
          </a:p>
        </p:txBody>
      </p:sp>
      <p:sp>
        <p:nvSpPr>
          <p:cNvPr id="8" name="TextBox 7">
            <a:extLst>
              <a:ext uri="{FF2B5EF4-FFF2-40B4-BE49-F238E27FC236}">
                <a16:creationId xmlns="" xmlns:a16="http://schemas.microsoft.com/office/drawing/2014/main" id="{774C0561-2B64-B849-88FB-99641CAE0105}"/>
              </a:ext>
            </a:extLst>
          </p:cNvPr>
          <p:cNvSpPr txBox="1"/>
          <p:nvPr/>
        </p:nvSpPr>
        <p:spPr>
          <a:xfrm>
            <a:off x="5724128" y="5237223"/>
            <a:ext cx="12600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00000"/>
                </a:solidFill>
                <a:effectLst/>
                <a:uLnTx/>
                <a:uFillTx/>
                <a:latin typeface="+mn-lt"/>
                <a:ea typeface="+mn-ea"/>
                <a:cs typeface="Arial"/>
              </a:rPr>
              <a:t>Very high risk</a:t>
            </a:r>
          </a:p>
        </p:txBody>
      </p:sp>
      <p:sp>
        <p:nvSpPr>
          <p:cNvPr id="9" name="TextBox 8">
            <a:extLst>
              <a:ext uri="{FF2B5EF4-FFF2-40B4-BE49-F238E27FC236}">
                <a16:creationId xmlns="" xmlns:a16="http://schemas.microsoft.com/office/drawing/2014/main" id="{ADCB7BFA-4450-A749-A2C3-FF8D38D7C1BD}"/>
              </a:ext>
            </a:extLst>
          </p:cNvPr>
          <p:cNvSpPr txBox="1"/>
          <p:nvPr/>
        </p:nvSpPr>
        <p:spPr>
          <a:xfrm>
            <a:off x="2178907" y="1276046"/>
            <a:ext cx="859531" cy="323165"/>
          </a:xfrm>
          <a:prstGeom prst="rect">
            <a:avLst/>
          </a:prstGeom>
          <a:noFill/>
        </p:spPr>
        <p:txBody>
          <a:bodyPr wrap="none" rtlCol="0">
            <a:spAutoFit/>
          </a:bodyPr>
          <a:lstStyle/>
          <a:p>
            <a:r>
              <a:rPr lang="en-US" sz="1500" u="sng" dirty="0">
                <a:latin typeface="+mn-lt"/>
              </a:rPr>
              <a:t>RCP2.6</a:t>
            </a:r>
            <a:endParaRPr lang="en-US" sz="1500" i="1" u="sng" baseline="-25000" dirty="0">
              <a:latin typeface="+mn-lt"/>
            </a:endParaRPr>
          </a:p>
        </p:txBody>
      </p:sp>
      <p:sp>
        <p:nvSpPr>
          <p:cNvPr id="10" name="TextBox 9">
            <a:extLst>
              <a:ext uri="{FF2B5EF4-FFF2-40B4-BE49-F238E27FC236}">
                <a16:creationId xmlns="" xmlns:a16="http://schemas.microsoft.com/office/drawing/2014/main" id="{F19B1ECF-C195-3E45-8D63-A0390F409CE5}"/>
              </a:ext>
            </a:extLst>
          </p:cNvPr>
          <p:cNvSpPr txBox="1"/>
          <p:nvPr/>
        </p:nvSpPr>
        <p:spPr>
          <a:xfrm>
            <a:off x="6589601" y="1276047"/>
            <a:ext cx="859531" cy="323165"/>
          </a:xfrm>
          <a:prstGeom prst="rect">
            <a:avLst/>
          </a:prstGeom>
          <a:noFill/>
        </p:spPr>
        <p:txBody>
          <a:bodyPr wrap="none" rtlCol="0">
            <a:spAutoFit/>
          </a:bodyPr>
          <a:lstStyle/>
          <a:p>
            <a:r>
              <a:rPr lang="en-US" sz="1500" u="sng" dirty="0">
                <a:latin typeface="+mn-lt"/>
              </a:rPr>
              <a:t>RCP8.5</a:t>
            </a:r>
            <a:endParaRPr lang="en-US" sz="1500" i="1" u="sng" baseline="-25000" dirty="0">
              <a:latin typeface="+mn-lt"/>
            </a:endParaRPr>
          </a:p>
        </p:txBody>
      </p:sp>
    </p:spTree>
    <p:extLst>
      <p:ext uri="{BB962C8B-B14F-4D97-AF65-F5344CB8AC3E}">
        <p14:creationId xmlns:p14="http://schemas.microsoft.com/office/powerpoint/2010/main" val="166846266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Species Distribution Modelling</a:t>
            </a:r>
            <a:endParaRPr lang="en-CA" dirty="0"/>
          </a:p>
        </p:txBody>
      </p:sp>
      <p:sp>
        <p:nvSpPr>
          <p:cNvPr id="3" name="Content Placeholder 2"/>
          <p:cNvSpPr>
            <a:spLocks noGrp="1"/>
          </p:cNvSpPr>
          <p:nvPr>
            <p:ph idx="1"/>
          </p:nvPr>
        </p:nvSpPr>
        <p:spPr>
          <a:xfrm>
            <a:off x="990600" y="1397000"/>
            <a:ext cx="7353300" cy="3616176"/>
          </a:xfrm>
        </p:spPr>
        <p:txBody>
          <a:bodyPr>
            <a:normAutofit fontScale="77500" lnSpcReduction="20000"/>
          </a:bodyPr>
          <a:lstStyle/>
          <a:p>
            <a:r>
              <a:rPr lang="en-CA" dirty="0" smtClean="0"/>
              <a:t>Modelled current and future distribution of 110 marine species using an environmental niche approach</a:t>
            </a:r>
          </a:p>
          <a:p>
            <a:r>
              <a:rPr lang="en-CA" dirty="0" smtClean="0"/>
              <a:t>This approach quantifies the environmental preferences (e.g., temperature, salinity) of marine species and projects their potential distribution in present and future conditions</a:t>
            </a:r>
          </a:p>
          <a:p>
            <a:r>
              <a:rPr lang="en-CA" dirty="0" smtClean="0"/>
              <a:t>Used four environmental </a:t>
            </a:r>
            <a:r>
              <a:rPr lang="en-CA" dirty="0"/>
              <a:t>niche </a:t>
            </a:r>
            <a:r>
              <a:rPr lang="en-CA" dirty="0" smtClean="0"/>
              <a:t>models to account for uncertainty</a:t>
            </a:r>
          </a:p>
          <a:p>
            <a:r>
              <a:rPr lang="en-CA" dirty="0" smtClean="0"/>
              <a:t>Estimated Habitat Suitability Indices (HSI) and local species gain (loss)</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16</a:t>
            </a:fld>
            <a:endParaRPr lang="en-US" dirty="0"/>
          </a:p>
        </p:txBody>
      </p:sp>
      <p:pic>
        <p:nvPicPr>
          <p:cNvPr id="5" name="Picture 4" descr="C:\Users\ntamburello\Dropbox (ESSA Technologies)\CRFM Fishery-Related SEIA and Monitoring System\Graphic Design\CRFM_Portal_Panels-30.png"/>
          <p:cNvPicPr/>
          <p:nvPr/>
        </p:nvPicPr>
        <p:blipFill rotWithShape="1">
          <a:blip r:embed="rId3" cstate="print">
            <a:extLst>
              <a:ext uri="{28A0092B-C50C-407E-A947-70E740481C1C}">
                <a14:useLocalDpi xmlns:a14="http://schemas.microsoft.com/office/drawing/2010/main" val="0"/>
              </a:ext>
            </a:extLst>
          </a:blip>
          <a:srcRect l="3374"/>
          <a:stretch/>
        </p:blipFill>
        <p:spPr bwMode="auto">
          <a:xfrm>
            <a:off x="7524328" y="93276"/>
            <a:ext cx="1330325" cy="360045"/>
          </a:xfrm>
          <a:prstGeom prst="rect">
            <a:avLst/>
          </a:prstGeom>
          <a:solidFill>
            <a:schemeClr val="tx1"/>
          </a:solidFill>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265" y="4653136"/>
            <a:ext cx="7261225"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579198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Projected Changes in Habitat Suitability</a:t>
            </a:r>
            <a:br>
              <a:rPr lang="en-CA" dirty="0" smtClean="0"/>
            </a:br>
            <a:r>
              <a:rPr lang="en-CA" sz="2700" dirty="0" smtClean="0"/>
              <a:t>Ensemble average – Example – Common Dolphinfish</a:t>
            </a:r>
            <a:endParaRPr lang="en-CA" sz="2700"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17</a:t>
            </a:fld>
            <a:endParaRPr lang="en-US" dirty="0"/>
          </a:p>
        </p:txBody>
      </p:sp>
      <p:pic>
        <p:nvPicPr>
          <p:cNvPr id="5" name="Picture 4"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524328"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67" y="5373216"/>
            <a:ext cx="1354137"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1042056" y="2150445"/>
            <a:ext cx="1866900" cy="1105724"/>
            <a:chOff x="88975" y="1412776"/>
            <a:chExt cx="1866900" cy="1105724"/>
          </a:xfrm>
        </p:grpSpPr>
        <p:pic>
          <p:nvPicPr>
            <p:cNvPr id="7" name="Picture 6" descr="C:\Users\ntamburello\Dropbox (ESSA Technologies)\CRFM Fishery-Related SEIA and Monitoring System\WP1\CFRM Final Report\CRFM_Cover-03.png"/>
            <p:cNvPicPr/>
            <p:nvPr/>
          </p:nvPicPr>
          <p:blipFill rotWithShape="1">
            <a:blip r:embed="rId5" cstate="print">
              <a:extLst>
                <a:ext uri="{28A0092B-C50C-407E-A947-70E740481C1C}">
                  <a14:useLocalDpi xmlns:a14="http://schemas.microsoft.com/office/drawing/2010/main"/>
                </a:ext>
              </a:extLst>
            </a:blip>
            <a:srcRect t="14913" b="10499"/>
            <a:stretch/>
          </p:blipFill>
          <p:spPr bwMode="auto">
            <a:xfrm>
              <a:off x="228022" y="1412776"/>
              <a:ext cx="1649026" cy="648524"/>
            </a:xfrm>
            <a:prstGeom prst="rect">
              <a:avLst/>
            </a:prstGeom>
            <a:noFill/>
            <a:ln>
              <a:noFill/>
            </a:ln>
            <a:extLst>
              <a:ext uri="{53640926-AAD7-44D8-BBD7-CCE9431645EC}">
                <a14:shadowObscured xmlns:a14="http://schemas.microsoft.com/office/drawing/2010/main"/>
              </a:ext>
            </a:extLst>
          </p:spPr>
        </p:pic>
        <p:sp>
          <p:nvSpPr>
            <p:cNvPr id="9" name="Text Box 2"/>
            <p:cNvSpPr txBox="1">
              <a:spLocks noChangeArrowheads="1"/>
            </p:cNvSpPr>
            <p:nvPr/>
          </p:nvSpPr>
          <p:spPr bwMode="auto">
            <a:xfrm>
              <a:off x="88975" y="2061300"/>
              <a:ext cx="1866900" cy="457200"/>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CA" sz="1200">
                  <a:solidFill>
                    <a:schemeClr val="bg1"/>
                  </a:solidFill>
                  <a:effectLst/>
                  <a:latin typeface="+mn-lt"/>
                  <a:ea typeface="Times New Roman"/>
                </a:rPr>
                <a:t>Common Dolphinfish </a:t>
              </a:r>
              <a:br>
                <a:rPr lang="en-CA" sz="1200">
                  <a:solidFill>
                    <a:schemeClr val="bg1"/>
                  </a:solidFill>
                  <a:effectLst/>
                  <a:latin typeface="+mn-lt"/>
                  <a:ea typeface="Times New Roman"/>
                </a:rPr>
              </a:br>
              <a:r>
                <a:rPr lang="en-CA" sz="1200">
                  <a:solidFill>
                    <a:schemeClr val="bg1"/>
                  </a:solidFill>
                  <a:effectLst/>
                  <a:latin typeface="+mn-lt"/>
                  <a:ea typeface="Times New Roman"/>
                </a:rPr>
                <a:t>(</a:t>
              </a:r>
              <a:r>
                <a:rPr lang="en-CA" sz="1200" i="1">
                  <a:solidFill>
                    <a:schemeClr val="bg1"/>
                  </a:solidFill>
                  <a:effectLst/>
                  <a:latin typeface="+mn-lt"/>
                  <a:ea typeface="Times New Roman"/>
                </a:rPr>
                <a:t>Coryphaena hippurus</a:t>
              </a:r>
              <a:r>
                <a:rPr lang="en-CA" sz="1200">
                  <a:solidFill>
                    <a:schemeClr val="bg1"/>
                  </a:solidFill>
                  <a:effectLst/>
                  <a:latin typeface="+mn-lt"/>
                  <a:ea typeface="Times New Roman"/>
                </a:rPr>
                <a:t>)</a:t>
              </a:r>
              <a:endParaRPr lang="en-CA" sz="1100">
                <a:solidFill>
                  <a:schemeClr val="bg1"/>
                </a:solidFill>
                <a:effectLst/>
                <a:latin typeface="+mn-lt"/>
                <a:ea typeface="Times New Roman"/>
              </a:endParaRPr>
            </a:p>
          </p:txBody>
        </p:sp>
      </p:grpSp>
      <p:pic>
        <p:nvPicPr>
          <p:cNvPr id="11" name="Picture 10" descr="C:\Users\ntamburello\Dropbox (ESSA Technologies)\CRFM Fishery-Related SEIA and Monitoring System\WP1\CFRM Final Report\Figs From Tim\Distn Anomaly Mid Century (020) Common dolphinfish (Coryphaena hippurus).png"/>
          <p:cNvPicPr/>
          <p:nvPr/>
        </p:nvPicPr>
        <p:blipFill rotWithShape="1">
          <a:blip r:embed="rId6" cstate="print">
            <a:extLst>
              <a:ext uri="{28A0092B-C50C-407E-A947-70E740481C1C}">
                <a14:useLocalDpi xmlns:a14="http://schemas.microsoft.com/office/drawing/2010/main" val="0"/>
              </a:ext>
            </a:extLst>
          </a:blip>
          <a:srcRect r="2084"/>
          <a:stretch/>
        </p:blipFill>
        <p:spPr bwMode="auto">
          <a:xfrm>
            <a:off x="1729604" y="4221088"/>
            <a:ext cx="3009900" cy="2037715"/>
          </a:xfrm>
          <a:prstGeom prst="rect">
            <a:avLst/>
          </a:prstGeom>
          <a:noFill/>
          <a:ln>
            <a:noFill/>
          </a:ln>
          <a:extLst>
            <a:ext uri="{53640926-AAD7-44D8-BBD7-CCE9431645EC}">
              <a14:shadowObscured xmlns:a14="http://schemas.microsoft.com/office/drawing/2010/main"/>
            </a:ext>
          </a:extLst>
        </p:spPr>
      </p:pic>
      <p:pic>
        <p:nvPicPr>
          <p:cNvPr id="12" name="Picture 11" descr="C:\Users\ntamburello\Dropbox (ESSA Technologies)\CRFM Fishery-Related SEIA and Monitoring System\WP1\CFRM Final Report\Figs From Tim\Distn Anomaly End Century (020) Common dolphinfish (Coryphaena hippurus).png"/>
          <p:cNvPicPr/>
          <p:nvPr/>
        </p:nvPicPr>
        <p:blipFill rotWithShape="1">
          <a:blip r:embed="rId7" cstate="print">
            <a:extLst>
              <a:ext uri="{28A0092B-C50C-407E-A947-70E740481C1C}">
                <a14:useLocalDpi xmlns:a14="http://schemas.microsoft.com/office/drawing/2010/main" val="0"/>
              </a:ext>
            </a:extLst>
          </a:blip>
          <a:srcRect l="5953"/>
          <a:stretch/>
        </p:blipFill>
        <p:spPr bwMode="auto">
          <a:xfrm>
            <a:off x="5659338" y="4237598"/>
            <a:ext cx="3009900" cy="2021205"/>
          </a:xfrm>
          <a:prstGeom prst="rect">
            <a:avLst/>
          </a:prstGeom>
          <a:noFill/>
          <a:ln>
            <a:noFill/>
          </a:ln>
          <a:extLst>
            <a:ext uri="{53640926-AAD7-44D8-BBD7-CCE9431645EC}">
              <a14:shadowObscured xmlns:a14="http://schemas.microsoft.com/office/drawing/2010/main"/>
            </a:ext>
          </a:extLst>
        </p:spPr>
      </p:pic>
      <p:pic>
        <p:nvPicPr>
          <p:cNvPr id="13" name="Picture 12"/>
          <p:cNvPicPr/>
          <p:nvPr/>
        </p:nvPicPr>
        <p:blipFill>
          <a:blip r:embed="rId8"/>
          <a:stretch>
            <a:fillRect/>
          </a:stretch>
        </p:blipFill>
        <p:spPr>
          <a:xfrm>
            <a:off x="2336379" y="6301316"/>
            <a:ext cx="5943600" cy="523875"/>
          </a:xfrm>
          <a:prstGeom prst="rect">
            <a:avLst/>
          </a:prstGeom>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7804" y="1552119"/>
            <a:ext cx="3318597" cy="247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 xmlns:a16="http://schemas.microsoft.com/office/drawing/2014/main" id="{ADCB7BFA-4450-A749-A2C3-FF8D38D7C1BD}"/>
              </a:ext>
            </a:extLst>
          </p:cNvPr>
          <p:cNvSpPr txBox="1"/>
          <p:nvPr/>
        </p:nvSpPr>
        <p:spPr>
          <a:xfrm>
            <a:off x="4031528" y="1236837"/>
            <a:ext cx="2917786" cy="323165"/>
          </a:xfrm>
          <a:prstGeom prst="rect">
            <a:avLst/>
          </a:prstGeom>
          <a:noFill/>
        </p:spPr>
        <p:txBody>
          <a:bodyPr wrap="none" rtlCol="0">
            <a:spAutoFit/>
          </a:bodyPr>
          <a:lstStyle/>
          <a:p>
            <a:r>
              <a:rPr lang="en-US" sz="1500" u="sng" dirty="0" smtClean="0">
                <a:latin typeface="+mn-lt"/>
              </a:rPr>
              <a:t>Current distribution (1970-2000)</a:t>
            </a:r>
            <a:endParaRPr lang="en-US" sz="1500" i="1" u="sng" baseline="-25000" dirty="0">
              <a:latin typeface="+mn-lt"/>
            </a:endParaRPr>
          </a:p>
        </p:txBody>
      </p:sp>
      <p:sp>
        <p:nvSpPr>
          <p:cNvPr id="18" name="TextBox 17">
            <a:extLst>
              <a:ext uri="{FF2B5EF4-FFF2-40B4-BE49-F238E27FC236}">
                <a16:creationId xmlns="" xmlns:a16="http://schemas.microsoft.com/office/drawing/2014/main" id="{ADCB7BFA-4450-A749-A2C3-FF8D38D7C1BD}"/>
              </a:ext>
            </a:extLst>
          </p:cNvPr>
          <p:cNvSpPr txBox="1"/>
          <p:nvPr/>
        </p:nvSpPr>
        <p:spPr>
          <a:xfrm>
            <a:off x="2291705" y="4019204"/>
            <a:ext cx="2369559" cy="323165"/>
          </a:xfrm>
          <a:prstGeom prst="rect">
            <a:avLst/>
          </a:prstGeom>
          <a:noFill/>
        </p:spPr>
        <p:txBody>
          <a:bodyPr wrap="none" rtlCol="0">
            <a:spAutoFit/>
          </a:bodyPr>
          <a:lstStyle/>
          <a:p>
            <a:r>
              <a:rPr lang="en-US" sz="1500" u="sng" dirty="0" smtClean="0">
                <a:latin typeface="+mn-lt"/>
              </a:rPr>
              <a:t>Lower CO</a:t>
            </a:r>
            <a:r>
              <a:rPr lang="en-US" sz="1500" u="sng" baseline="-25000" dirty="0" smtClean="0">
                <a:latin typeface="+mn-lt"/>
              </a:rPr>
              <a:t>2</a:t>
            </a:r>
            <a:r>
              <a:rPr lang="en-US" sz="1500" u="sng" dirty="0" smtClean="0">
                <a:latin typeface="+mn-lt"/>
              </a:rPr>
              <a:t> concentration</a:t>
            </a:r>
            <a:endParaRPr lang="en-US" sz="1500" i="1" u="sng" baseline="-25000" dirty="0">
              <a:latin typeface="+mn-lt"/>
            </a:endParaRPr>
          </a:p>
        </p:txBody>
      </p:sp>
      <p:sp>
        <p:nvSpPr>
          <p:cNvPr id="19" name="TextBox 18">
            <a:extLst>
              <a:ext uri="{FF2B5EF4-FFF2-40B4-BE49-F238E27FC236}">
                <a16:creationId xmlns="" xmlns:a16="http://schemas.microsoft.com/office/drawing/2014/main" id="{ADCB7BFA-4450-A749-A2C3-FF8D38D7C1BD}"/>
              </a:ext>
            </a:extLst>
          </p:cNvPr>
          <p:cNvSpPr txBox="1"/>
          <p:nvPr/>
        </p:nvSpPr>
        <p:spPr>
          <a:xfrm>
            <a:off x="5979508" y="4010021"/>
            <a:ext cx="2375971" cy="323165"/>
          </a:xfrm>
          <a:prstGeom prst="rect">
            <a:avLst/>
          </a:prstGeom>
          <a:noFill/>
        </p:spPr>
        <p:txBody>
          <a:bodyPr wrap="none" rtlCol="0">
            <a:spAutoFit/>
          </a:bodyPr>
          <a:lstStyle/>
          <a:p>
            <a:r>
              <a:rPr lang="en-US" sz="1500" u="sng" dirty="0" smtClean="0">
                <a:latin typeface="+mn-lt"/>
              </a:rPr>
              <a:t>Higher CO</a:t>
            </a:r>
            <a:r>
              <a:rPr lang="en-US" sz="1500" u="sng" baseline="-25000" dirty="0" smtClean="0">
                <a:latin typeface="+mn-lt"/>
              </a:rPr>
              <a:t>2</a:t>
            </a:r>
            <a:r>
              <a:rPr lang="en-US" sz="1500" u="sng" dirty="0" smtClean="0">
                <a:latin typeface="+mn-lt"/>
              </a:rPr>
              <a:t> concentration</a:t>
            </a:r>
            <a:endParaRPr lang="en-US" sz="1500" i="1" u="sng" baseline="-25000" dirty="0">
              <a:latin typeface="+mn-lt"/>
            </a:endParaRPr>
          </a:p>
        </p:txBody>
      </p:sp>
    </p:spTree>
    <p:extLst>
      <p:ext uri="{BB962C8B-B14F-4D97-AF65-F5344CB8AC3E}">
        <p14:creationId xmlns:p14="http://schemas.microsoft.com/office/powerpoint/2010/main" val="262092290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Projected Changes in Habitat Suitability</a:t>
            </a:r>
            <a:br>
              <a:rPr lang="en-CA" dirty="0" smtClean="0"/>
            </a:br>
            <a:r>
              <a:rPr lang="en-CA" sz="2700" dirty="0" smtClean="0"/>
              <a:t>Ensemble average </a:t>
            </a:r>
            <a:r>
              <a:rPr lang="en-CA" sz="2700" dirty="0"/>
              <a:t>– Changes in the total habitat suitability index of all species</a:t>
            </a:r>
          </a:p>
        </p:txBody>
      </p:sp>
      <p:sp>
        <p:nvSpPr>
          <p:cNvPr id="4" name="Slide Number Placeholder 3"/>
          <p:cNvSpPr>
            <a:spLocks noGrp="1"/>
          </p:cNvSpPr>
          <p:nvPr>
            <p:ph type="sldNum" sz="quarter" idx="10"/>
          </p:nvPr>
        </p:nvSpPr>
        <p:spPr/>
        <p:txBody>
          <a:bodyPr/>
          <a:lstStyle/>
          <a:p>
            <a:fld id="{B4D8B4AB-CD72-480D-AE1B-333A4B71A934}" type="slidenum">
              <a:rPr lang="en-US" smtClean="0"/>
              <a:pPr/>
              <a:t>18</a:t>
            </a:fld>
            <a:endParaRPr lang="en-US" dirty="0"/>
          </a:p>
        </p:txBody>
      </p:sp>
      <p:pic>
        <p:nvPicPr>
          <p:cNvPr id="5" name="Picture 4"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524328"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67" y="5373216"/>
            <a:ext cx="1354137"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 xmlns:a16="http://schemas.microsoft.com/office/drawing/2014/main" id="{ADCB7BFA-4450-A749-A2C3-FF8D38D7C1BD}"/>
              </a:ext>
            </a:extLst>
          </p:cNvPr>
          <p:cNvSpPr txBox="1"/>
          <p:nvPr/>
        </p:nvSpPr>
        <p:spPr>
          <a:xfrm>
            <a:off x="4031528" y="1236837"/>
            <a:ext cx="2917786" cy="323165"/>
          </a:xfrm>
          <a:prstGeom prst="rect">
            <a:avLst/>
          </a:prstGeom>
          <a:noFill/>
        </p:spPr>
        <p:txBody>
          <a:bodyPr wrap="none" rtlCol="0">
            <a:spAutoFit/>
          </a:bodyPr>
          <a:lstStyle/>
          <a:p>
            <a:r>
              <a:rPr lang="en-US" sz="1500" u="sng" dirty="0" smtClean="0">
                <a:latin typeface="+mn-lt"/>
              </a:rPr>
              <a:t>Current distribution (1970-2000)</a:t>
            </a:r>
            <a:endParaRPr lang="en-US" sz="1500" i="1" u="sng" baseline="-25000" dirty="0">
              <a:latin typeface="+mn-lt"/>
            </a:endParaRPr>
          </a:p>
        </p:txBody>
      </p:sp>
      <p:sp>
        <p:nvSpPr>
          <p:cNvPr id="18" name="TextBox 17">
            <a:extLst>
              <a:ext uri="{FF2B5EF4-FFF2-40B4-BE49-F238E27FC236}">
                <a16:creationId xmlns="" xmlns:a16="http://schemas.microsoft.com/office/drawing/2014/main" id="{ADCB7BFA-4450-A749-A2C3-FF8D38D7C1BD}"/>
              </a:ext>
            </a:extLst>
          </p:cNvPr>
          <p:cNvSpPr txBox="1"/>
          <p:nvPr/>
        </p:nvSpPr>
        <p:spPr>
          <a:xfrm>
            <a:off x="2291705" y="4019204"/>
            <a:ext cx="2369559" cy="323165"/>
          </a:xfrm>
          <a:prstGeom prst="rect">
            <a:avLst/>
          </a:prstGeom>
          <a:noFill/>
        </p:spPr>
        <p:txBody>
          <a:bodyPr wrap="none" rtlCol="0">
            <a:spAutoFit/>
          </a:bodyPr>
          <a:lstStyle/>
          <a:p>
            <a:r>
              <a:rPr lang="en-US" sz="1500" u="sng" dirty="0" smtClean="0">
                <a:latin typeface="+mn-lt"/>
              </a:rPr>
              <a:t>Lower CO</a:t>
            </a:r>
            <a:r>
              <a:rPr lang="en-US" sz="1500" u="sng" baseline="-25000" dirty="0" smtClean="0">
                <a:latin typeface="+mn-lt"/>
              </a:rPr>
              <a:t>2</a:t>
            </a:r>
            <a:r>
              <a:rPr lang="en-US" sz="1500" u="sng" dirty="0" smtClean="0">
                <a:latin typeface="+mn-lt"/>
              </a:rPr>
              <a:t> concentration</a:t>
            </a:r>
            <a:endParaRPr lang="en-US" sz="1500" i="1" u="sng" baseline="-25000" dirty="0">
              <a:latin typeface="+mn-lt"/>
            </a:endParaRPr>
          </a:p>
        </p:txBody>
      </p:sp>
      <p:sp>
        <p:nvSpPr>
          <p:cNvPr id="19" name="TextBox 18">
            <a:extLst>
              <a:ext uri="{FF2B5EF4-FFF2-40B4-BE49-F238E27FC236}">
                <a16:creationId xmlns="" xmlns:a16="http://schemas.microsoft.com/office/drawing/2014/main" id="{ADCB7BFA-4450-A749-A2C3-FF8D38D7C1BD}"/>
              </a:ext>
            </a:extLst>
          </p:cNvPr>
          <p:cNvSpPr txBox="1"/>
          <p:nvPr/>
        </p:nvSpPr>
        <p:spPr>
          <a:xfrm>
            <a:off x="5979508" y="4010021"/>
            <a:ext cx="2375971" cy="323165"/>
          </a:xfrm>
          <a:prstGeom prst="rect">
            <a:avLst/>
          </a:prstGeom>
          <a:noFill/>
        </p:spPr>
        <p:txBody>
          <a:bodyPr wrap="none" rtlCol="0">
            <a:spAutoFit/>
          </a:bodyPr>
          <a:lstStyle/>
          <a:p>
            <a:r>
              <a:rPr lang="en-US" sz="1500" u="sng" dirty="0" smtClean="0">
                <a:latin typeface="+mn-lt"/>
              </a:rPr>
              <a:t>Higher CO</a:t>
            </a:r>
            <a:r>
              <a:rPr lang="en-US" sz="1500" u="sng" baseline="-25000" dirty="0" smtClean="0">
                <a:latin typeface="+mn-lt"/>
              </a:rPr>
              <a:t>2</a:t>
            </a:r>
            <a:r>
              <a:rPr lang="en-US" sz="1500" u="sng" dirty="0" smtClean="0">
                <a:latin typeface="+mn-lt"/>
              </a:rPr>
              <a:t> concentration</a:t>
            </a:r>
            <a:endParaRPr lang="en-US" sz="1500" i="1" u="sng" baseline="-25000" dirty="0">
              <a:latin typeface="+mn-lt"/>
            </a:endParaRPr>
          </a:p>
        </p:txBody>
      </p:sp>
      <p:pic>
        <p:nvPicPr>
          <p:cNvPr id="16" name="image118.png"/>
          <p:cNvPicPr/>
          <p:nvPr/>
        </p:nvPicPr>
        <p:blipFill rotWithShape="1">
          <a:blip r:embed="rId5" cstate="print">
            <a:extLst>
              <a:ext uri="{28A0092B-C50C-407E-A947-70E740481C1C}">
                <a14:useLocalDpi xmlns:a14="http://schemas.microsoft.com/office/drawing/2010/main"/>
              </a:ext>
            </a:extLst>
          </a:blip>
          <a:srcRect l="7714" b="45531"/>
          <a:stretch/>
        </p:blipFill>
        <p:spPr bwMode="auto">
          <a:xfrm>
            <a:off x="4031528" y="1559821"/>
            <a:ext cx="2928579" cy="2336256"/>
          </a:xfrm>
          <a:prstGeom prst="rect">
            <a:avLst/>
          </a:prstGeom>
          <a:ln>
            <a:noFill/>
          </a:ln>
          <a:extLst>
            <a:ext uri="{53640926-AAD7-44D8-BBD7-CCE9431645EC}">
              <a14:shadowObscured xmlns:a14="http://schemas.microsoft.com/office/drawing/2010/main"/>
            </a:ext>
          </a:extLst>
        </p:spPr>
      </p:pic>
      <p:pic>
        <p:nvPicPr>
          <p:cNvPr id="20" name="image118.png"/>
          <p:cNvPicPr/>
          <p:nvPr/>
        </p:nvPicPr>
        <p:blipFill rotWithShape="1">
          <a:blip r:embed="rId6" cstate="print">
            <a:extLst>
              <a:ext uri="{28A0092B-C50C-407E-A947-70E740481C1C}">
                <a14:useLocalDpi xmlns:a14="http://schemas.microsoft.com/office/drawing/2010/main"/>
              </a:ext>
            </a:extLst>
          </a:blip>
          <a:srcRect l="7739"/>
          <a:stretch/>
        </p:blipFill>
        <p:spPr bwMode="auto">
          <a:xfrm>
            <a:off x="5825587" y="4342369"/>
            <a:ext cx="2683812" cy="2251075"/>
          </a:xfrm>
          <a:prstGeom prst="rect">
            <a:avLst/>
          </a:prstGeom>
          <a:ln>
            <a:noFill/>
          </a:ln>
          <a:extLst>
            <a:ext uri="{53640926-AAD7-44D8-BBD7-CCE9431645EC}">
              <a14:shadowObscured xmlns:a14="http://schemas.microsoft.com/office/drawing/2010/main"/>
            </a:ext>
          </a:extLst>
        </p:spPr>
      </p:pic>
      <p:pic>
        <p:nvPicPr>
          <p:cNvPr id="21" name="image118.png"/>
          <p:cNvPicPr/>
          <p:nvPr/>
        </p:nvPicPr>
        <p:blipFill rotWithShape="1">
          <a:blip r:embed="rId5" cstate="print">
            <a:extLst>
              <a:ext uri="{28A0092B-C50C-407E-A947-70E740481C1C}">
                <a14:useLocalDpi xmlns:a14="http://schemas.microsoft.com/office/drawing/2010/main"/>
              </a:ext>
            </a:extLst>
          </a:blip>
          <a:srcRect l="7800" t="54223"/>
          <a:stretch/>
        </p:blipFill>
        <p:spPr bwMode="auto">
          <a:xfrm>
            <a:off x="2105314" y="4358458"/>
            <a:ext cx="2742339" cy="1858943"/>
          </a:xfrm>
          <a:prstGeom prst="rect">
            <a:avLst/>
          </a:prstGeom>
          <a:ln>
            <a:noFill/>
          </a:ln>
          <a:extLst>
            <a:ext uri="{53640926-AAD7-44D8-BBD7-CCE9431645EC}">
              <a14:shadowObscured xmlns:a14="http://schemas.microsoft.com/office/drawing/2010/main"/>
            </a:ext>
          </a:extLst>
        </p:spPr>
      </p:pic>
      <p:pic>
        <p:nvPicPr>
          <p:cNvPr id="22" name="image118.png"/>
          <p:cNvPicPr/>
          <p:nvPr/>
        </p:nvPicPr>
        <p:blipFill rotWithShape="1">
          <a:blip r:embed="rId7" cstate="print">
            <a:extLst>
              <a:ext uri="{28A0092B-C50C-407E-A947-70E740481C1C}">
                <a14:useLocalDpi xmlns:a14="http://schemas.microsoft.com/office/drawing/2010/main"/>
              </a:ext>
            </a:extLst>
          </a:blip>
          <a:srcRect/>
          <a:stretch/>
        </p:blipFill>
        <p:spPr bwMode="auto">
          <a:xfrm>
            <a:off x="2011524" y="6248004"/>
            <a:ext cx="2837815" cy="345440"/>
          </a:xfrm>
          <a:prstGeom prst="rect">
            <a:avLst/>
          </a:prstGeom>
          <a:ln>
            <a:noFill/>
          </a:ln>
          <a:extLst>
            <a:ext uri="{53640926-AAD7-44D8-BBD7-CCE9431645EC}">
              <a14:shadowObscured xmlns:a14="http://schemas.microsoft.com/office/drawing/2010/main"/>
            </a:ext>
          </a:extLst>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263" y="1560002"/>
            <a:ext cx="266382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76097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416824" cy="812800"/>
          </a:xfrm>
        </p:spPr>
        <p:txBody>
          <a:bodyPr>
            <a:normAutofit fontScale="90000"/>
          </a:bodyPr>
          <a:lstStyle/>
          <a:p>
            <a:r>
              <a:rPr lang="en-CA" sz="4400" dirty="0"/>
              <a:t>Projected </a:t>
            </a:r>
            <a:r>
              <a:rPr lang="en-CA" sz="4400" dirty="0" smtClean="0"/>
              <a:t>Changes </a:t>
            </a:r>
            <a:r>
              <a:rPr lang="en-CA" sz="4400" dirty="0"/>
              <a:t>in </a:t>
            </a:r>
            <a:r>
              <a:rPr lang="en-CA" sz="4400" dirty="0" smtClean="0"/>
              <a:t>Species Assemblages</a:t>
            </a:r>
            <a:r>
              <a:rPr lang="en-CA" dirty="0" smtClean="0"/>
              <a:t/>
            </a:r>
            <a:br>
              <a:rPr lang="en-CA" dirty="0" smtClean="0"/>
            </a:br>
            <a:r>
              <a:rPr lang="en-CA" sz="2700" dirty="0" smtClean="0"/>
              <a:t>Ensemble average – Local extinction and local gains</a:t>
            </a:r>
            <a:endParaRPr lang="en-CA" sz="2700"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19</a:t>
            </a:fld>
            <a:endParaRPr lang="en-US" dirty="0"/>
          </a:p>
        </p:txBody>
      </p:sp>
      <p:pic>
        <p:nvPicPr>
          <p:cNvPr id="5" name="Picture 4"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67" y="5373216"/>
            <a:ext cx="1354137"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 xmlns:a16="http://schemas.microsoft.com/office/drawing/2014/main" id="{ADCB7BFA-4450-A749-A2C3-FF8D38D7C1BD}"/>
              </a:ext>
            </a:extLst>
          </p:cNvPr>
          <p:cNvSpPr txBox="1"/>
          <p:nvPr/>
        </p:nvSpPr>
        <p:spPr>
          <a:xfrm>
            <a:off x="2291704" y="1340768"/>
            <a:ext cx="2369559" cy="323165"/>
          </a:xfrm>
          <a:prstGeom prst="rect">
            <a:avLst/>
          </a:prstGeom>
          <a:noFill/>
        </p:spPr>
        <p:txBody>
          <a:bodyPr wrap="none" rtlCol="0">
            <a:spAutoFit/>
          </a:bodyPr>
          <a:lstStyle/>
          <a:p>
            <a:r>
              <a:rPr lang="en-US" sz="1500" u="sng" dirty="0" smtClean="0">
                <a:latin typeface="+mn-lt"/>
              </a:rPr>
              <a:t>Lower CO</a:t>
            </a:r>
            <a:r>
              <a:rPr lang="en-US" sz="1500" u="sng" baseline="-25000" dirty="0" smtClean="0">
                <a:latin typeface="+mn-lt"/>
              </a:rPr>
              <a:t>2</a:t>
            </a:r>
            <a:r>
              <a:rPr lang="en-US" sz="1500" u="sng" dirty="0" smtClean="0">
                <a:latin typeface="+mn-lt"/>
              </a:rPr>
              <a:t> concentration</a:t>
            </a:r>
            <a:endParaRPr lang="en-US" sz="1500" i="1" u="sng" baseline="-25000" dirty="0">
              <a:latin typeface="+mn-lt"/>
            </a:endParaRPr>
          </a:p>
        </p:txBody>
      </p:sp>
      <p:sp>
        <p:nvSpPr>
          <p:cNvPr id="19" name="TextBox 18">
            <a:extLst>
              <a:ext uri="{FF2B5EF4-FFF2-40B4-BE49-F238E27FC236}">
                <a16:creationId xmlns="" xmlns:a16="http://schemas.microsoft.com/office/drawing/2014/main" id="{ADCB7BFA-4450-A749-A2C3-FF8D38D7C1BD}"/>
              </a:ext>
            </a:extLst>
          </p:cNvPr>
          <p:cNvSpPr txBox="1"/>
          <p:nvPr/>
        </p:nvSpPr>
        <p:spPr>
          <a:xfrm>
            <a:off x="5979507" y="1331585"/>
            <a:ext cx="2375971" cy="323165"/>
          </a:xfrm>
          <a:prstGeom prst="rect">
            <a:avLst/>
          </a:prstGeom>
          <a:noFill/>
        </p:spPr>
        <p:txBody>
          <a:bodyPr wrap="none" rtlCol="0">
            <a:spAutoFit/>
          </a:bodyPr>
          <a:lstStyle/>
          <a:p>
            <a:r>
              <a:rPr lang="en-US" sz="1500" u="sng" dirty="0" smtClean="0">
                <a:latin typeface="+mn-lt"/>
              </a:rPr>
              <a:t>Higher CO</a:t>
            </a:r>
            <a:r>
              <a:rPr lang="en-US" sz="1500" u="sng" baseline="-25000" dirty="0" smtClean="0">
                <a:latin typeface="+mn-lt"/>
              </a:rPr>
              <a:t>2</a:t>
            </a:r>
            <a:r>
              <a:rPr lang="en-US" sz="1500" u="sng" dirty="0" smtClean="0">
                <a:latin typeface="+mn-lt"/>
              </a:rPr>
              <a:t> concentration</a:t>
            </a:r>
            <a:endParaRPr lang="en-US" sz="1500" i="1" u="sng" baseline="-25000" dirty="0">
              <a:latin typeface="+mn-lt"/>
            </a:endParaRPr>
          </a:p>
        </p:txBody>
      </p:sp>
      <p:pic>
        <p:nvPicPr>
          <p:cNvPr id="14" name="Picture 13" descr="C:\Users\cwabnitz\AppData\Local\Microsoft\Windows\INetCache\Content.Word\LOCAL EXTINCTION INVASION_COR.png"/>
          <p:cNvPicPr/>
          <p:nvPr/>
        </p:nvPicPr>
        <p:blipFill rotWithShape="1">
          <a:blip r:embed="rId5" cstate="print">
            <a:extLst>
              <a:ext uri="{28A0092B-C50C-407E-A947-70E740481C1C}">
                <a14:useLocalDpi xmlns:a14="http://schemas.microsoft.com/office/drawing/2010/main" val="0"/>
              </a:ext>
            </a:extLst>
          </a:blip>
          <a:srcRect t="3255"/>
          <a:stretch/>
        </p:blipFill>
        <p:spPr bwMode="auto">
          <a:xfrm>
            <a:off x="2409496" y="1663933"/>
            <a:ext cx="5943600" cy="5061481"/>
          </a:xfrm>
          <a:prstGeom prst="rect">
            <a:avLst/>
          </a:prstGeom>
          <a:noFill/>
          <a:ln>
            <a:noFill/>
          </a:ln>
        </p:spPr>
      </p:pic>
      <p:sp>
        <p:nvSpPr>
          <p:cNvPr id="15" name="TextBox 14">
            <a:extLst>
              <a:ext uri="{FF2B5EF4-FFF2-40B4-BE49-F238E27FC236}">
                <a16:creationId xmlns:a16="http://schemas.microsoft.com/office/drawing/2014/main" xmlns="" id="{CB50EFC7-490D-E649-A454-2C6822A41FA0}"/>
              </a:ext>
            </a:extLst>
          </p:cNvPr>
          <p:cNvSpPr txBox="1"/>
          <p:nvPr/>
        </p:nvSpPr>
        <p:spPr>
          <a:xfrm>
            <a:off x="131514" y="1791807"/>
            <a:ext cx="2076748" cy="1246495"/>
          </a:xfrm>
          <a:prstGeom prst="rect">
            <a:avLst/>
          </a:prstGeom>
          <a:noFill/>
        </p:spPr>
        <p:txBody>
          <a:bodyPr wrap="square" rtlCol="0">
            <a:spAutoFit/>
          </a:bodyPr>
          <a:lstStyle/>
          <a:p>
            <a:r>
              <a:rPr lang="en-US" sz="1500" u="sng" dirty="0">
                <a:solidFill>
                  <a:schemeClr val="bg2"/>
                </a:solidFill>
                <a:latin typeface="+mn-lt"/>
              </a:rPr>
              <a:t>Local extinction: </a:t>
            </a:r>
          </a:p>
          <a:p>
            <a:r>
              <a:rPr lang="en-US" sz="1500" dirty="0">
                <a:latin typeface="+mn-lt"/>
              </a:rPr>
              <a:t>Number of species that disappear from a cell relative to initial species richness </a:t>
            </a:r>
            <a:endParaRPr lang="en-US" sz="1500" i="1" baseline="-25000" dirty="0">
              <a:latin typeface="+mn-lt"/>
            </a:endParaRPr>
          </a:p>
        </p:txBody>
      </p:sp>
      <p:sp>
        <p:nvSpPr>
          <p:cNvPr id="23" name="TextBox 22">
            <a:extLst>
              <a:ext uri="{FF2B5EF4-FFF2-40B4-BE49-F238E27FC236}">
                <a16:creationId xmlns:a16="http://schemas.microsoft.com/office/drawing/2014/main" xmlns="" id="{E11AEC59-13DB-4042-B77E-FF6BB82FA544}"/>
              </a:ext>
            </a:extLst>
          </p:cNvPr>
          <p:cNvSpPr txBox="1"/>
          <p:nvPr/>
        </p:nvSpPr>
        <p:spPr>
          <a:xfrm>
            <a:off x="131514" y="4107529"/>
            <a:ext cx="2076748" cy="1246495"/>
          </a:xfrm>
          <a:prstGeom prst="rect">
            <a:avLst/>
          </a:prstGeom>
          <a:noFill/>
        </p:spPr>
        <p:txBody>
          <a:bodyPr wrap="square" rtlCol="0">
            <a:spAutoFit/>
          </a:bodyPr>
          <a:lstStyle/>
          <a:p>
            <a:r>
              <a:rPr lang="en-US" sz="1500" u="sng" dirty="0">
                <a:solidFill>
                  <a:schemeClr val="bg2"/>
                </a:solidFill>
                <a:latin typeface="+mn-lt"/>
              </a:rPr>
              <a:t>Species </a:t>
            </a:r>
            <a:r>
              <a:rPr lang="en-US" sz="1500" u="sng" dirty="0" smtClean="0">
                <a:solidFill>
                  <a:schemeClr val="bg2"/>
                </a:solidFill>
                <a:latin typeface="+mn-lt"/>
              </a:rPr>
              <a:t>gains</a:t>
            </a:r>
            <a:r>
              <a:rPr lang="en-US" sz="1500" dirty="0" smtClean="0">
                <a:latin typeface="+mn-lt"/>
              </a:rPr>
              <a:t>: </a:t>
            </a:r>
            <a:endParaRPr lang="en-US" sz="1500" dirty="0">
              <a:latin typeface="+mn-lt"/>
            </a:endParaRPr>
          </a:p>
          <a:p>
            <a:r>
              <a:rPr lang="en-US" sz="1500" dirty="0">
                <a:latin typeface="+mn-lt"/>
              </a:rPr>
              <a:t>Number of species newly occurring in a cell relative to initial species richness </a:t>
            </a:r>
            <a:endParaRPr lang="en-US" sz="1500" i="1" baseline="-25000" dirty="0">
              <a:latin typeface="+mn-lt"/>
            </a:endParaRPr>
          </a:p>
        </p:txBody>
      </p:sp>
    </p:spTree>
    <p:extLst>
      <p:ext uri="{BB962C8B-B14F-4D97-AF65-F5344CB8AC3E}">
        <p14:creationId xmlns:p14="http://schemas.microsoft.com/office/powerpoint/2010/main" val="360317494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Objectives</a:t>
            </a:r>
            <a:endParaRPr lang="en-CA" dirty="0"/>
          </a:p>
        </p:txBody>
      </p:sp>
      <p:sp>
        <p:nvSpPr>
          <p:cNvPr id="3" name="Content Placeholder 2"/>
          <p:cNvSpPr>
            <a:spLocks noGrp="1"/>
          </p:cNvSpPr>
          <p:nvPr>
            <p:ph idx="1"/>
          </p:nvPr>
        </p:nvSpPr>
        <p:spPr/>
        <p:txBody>
          <a:bodyPr>
            <a:normAutofit/>
          </a:bodyPr>
          <a:lstStyle/>
          <a:p>
            <a:r>
              <a:rPr lang="en-CA" dirty="0"/>
              <a:t>Highlight key findings from assessment of climate change effects on Caribbean marine ecosystems and fisheries</a:t>
            </a:r>
          </a:p>
          <a:p>
            <a:endParaRPr lang="en-CA" dirty="0" smtClean="0"/>
          </a:p>
          <a:p>
            <a:r>
              <a:rPr lang="en-CA" dirty="0" smtClean="0"/>
              <a:t>Highlight </a:t>
            </a:r>
            <a:r>
              <a:rPr lang="en-CA" dirty="0"/>
              <a:t>key findings from assessment of economic consequences of fisheries climate change </a:t>
            </a:r>
            <a:r>
              <a:rPr lang="en-CA" dirty="0" smtClean="0"/>
              <a:t>impacts</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2</a:t>
            </a:fld>
            <a:endParaRPr lang="en-US" dirty="0"/>
          </a:p>
        </p:txBody>
      </p:sp>
    </p:spTree>
    <p:extLst>
      <p:ext uri="{BB962C8B-B14F-4D97-AF65-F5344CB8AC3E}">
        <p14:creationId xmlns:p14="http://schemas.microsoft.com/office/powerpoint/2010/main" val="208613013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Spatially-Explicit Population Modelling</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20</a:t>
            </a:fld>
            <a:endParaRPr lang="en-US" dirty="0"/>
          </a:p>
        </p:txBody>
      </p:sp>
      <p:pic>
        <p:nvPicPr>
          <p:cNvPr id="5" name="Picture 4" descr="C:\Users\ntamburello\Dropbox (ESSA Technologies)\CRFM Fishery-Related SEIA and Monitoring System\Graphic Design\CRFM_Portal_Panels-30.png"/>
          <p:cNvPicPr/>
          <p:nvPr/>
        </p:nvPicPr>
        <p:blipFill rotWithShape="1">
          <a:blip r:embed="rId3" cstate="print">
            <a:extLst>
              <a:ext uri="{28A0092B-C50C-407E-A947-70E740481C1C}">
                <a14:useLocalDpi xmlns:a14="http://schemas.microsoft.com/office/drawing/2010/main" val="0"/>
              </a:ext>
            </a:extLst>
          </a:blip>
          <a:srcRect l="3374"/>
          <a:stretch/>
        </p:blipFill>
        <p:spPr bwMode="auto">
          <a:xfrm>
            <a:off x="7524328" y="93276"/>
            <a:ext cx="1330325" cy="360045"/>
          </a:xfrm>
          <a:prstGeom prst="rect">
            <a:avLst/>
          </a:prstGeom>
          <a:solidFill>
            <a:schemeClr val="tx1"/>
          </a:solidFill>
          <a:ln>
            <a:noFill/>
          </a:ln>
          <a:extLst>
            <a:ext uri="{53640926-AAD7-44D8-BBD7-CCE9431645EC}">
              <a14:shadowObscured xmlns:a14="http://schemas.microsoft.com/office/drawing/2010/main"/>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328" y="1165085"/>
            <a:ext cx="135413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925" y="1262063"/>
            <a:ext cx="8566150" cy="559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58533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52464"/>
            <a:ext cx="7488832" cy="812800"/>
          </a:xfrm>
        </p:spPr>
        <p:txBody>
          <a:bodyPr>
            <a:normAutofit fontScale="90000"/>
          </a:bodyPr>
          <a:lstStyle/>
          <a:p>
            <a:r>
              <a:rPr lang="en-CA" sz="4200" dirty="0" smtClean="0"/>
              <a:t>Projected Changes in Fisheries Catch Potential</a:t>
            </a:r>
            <a:r>
              <a:rPr lang="en-CA" dirty="0" smtClean="0"/>
              <a:t/>
            </a:r>
            <a:br>
              <a:rPr lang="en-CA" dirty="0" smtClean="0"/>
            </a:br>
            <a:r>
              <a:rPr lang="en-CA" sz="2700" dirty="0"/>
              <a:t>Ensemble </a:t>
            </a:r>
            <a:r>
              <a:rPr lang="en-CA" sz="2700" dirty="0" smtClean="0"/>
              <a:t>average – Maximum Catch Potential (MCP)</a:t>
            </a:r>
            <a:endParaRPr lang="en-CA" sz="2700"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21</a:t>
            </a:fld>
            <a:endParaRPr lang="en-US" dirty="0"/>
          </a:p>
        </p:txBody>
      </p:sp>
      <p:pic>
        <p:nvPicPr>
          <p:cNvPr id="6" name="Picture 5" descr="cid:ca5edc23-b987-47d0-9642-79ae11c633a8@ead.ubc.ca"/>
          <p:cNvPicPr/>
          <p:nvPr/>
        </p:nvPicPr>
        <p:blipFill rotWithShape="1">
          <a:blip r:embed="rId3" r:link="rId4" cstate="print">
            <a:extLst>
              <a:ext uri="{28A0092B-C50C-407E-A947-70E740481C1C}">
                <a14:useLocalDpi xmlns:a14="http://schemas.microsoft.com/office/drawing/2010/main" val="0"/>
              </a:ext>
            </a:extLst>
          </a:blip>
          <a:srcRect b="64061"/>
          <a:stretch/>
        </p:blipFill>
        <p:spPr bwMode="auto">
          <a:xfrm>
            <a:off x="2430867" y="1604461"/>
            <a:ext cx="5189026" cy="2599790"/>
          </a:xfrm>
          <a:prstGeom prst="rect">
            <a:avLst/>
          </a:prstGeom>
          <a:noFill/>
          <a:ln>
            <a:noFill/>
          </a:ln>
        </p:spPr>
      </p:pic>
      <p:pic>
        <p:nvPicPr>
          <p:cNvPr id="7"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6756" y="4285298"/>
            <a:ext cx="3168352" cy="2376264"/>
          </a:xfrm>
          <a:prstGeom prst="rect">
            <a:avLst/>
          </a:prstGeom>
        </p:spPr>
      </p:pic>
      <p:pic>
        <p:nvPicPr>
          <p:cNvPr id="8"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2120" y="4250893"/>
            <a:ext cx="3136460" cy="2352345"/>
          </a:xfrm>
          <a:prstGeom prst="rect">
            <a:avLst/>
          </a:prstGeom>
        </p:spPr>
      </p:pic>
      <p:sp>
        <p:nvSpPr>
          <p:cNvPr id="9" name="TextBox 8">
            <a:extLst>
              <a:ext uri="{FF2B5EF4-FFF2-40B4-BE49-F238E27FC236}">
                <a16:creationId xmlns:a16="http://schemas.microsoft.com/office/drawing/2014/main" xmlns="" id="{ADCB7BFA-4450-A749-A2C3-FF8D38D7C1BD}"/>
              </a:ext>
            </a:extLst>
          </p:cNvPr>
          <p:cNvSpPr txBox="1"/>
          <p:nvPr/>
        </p:nvSpPr>
        <p:spPr>
          <a:xfrm>
            <a:off x="2430867" y="4089312"/>
            <a:ext cx="859531" cy="323165"/>
          </a:xfrm>
          <a:prstGeom prst="rect">
            <a:avLst/>
          </a:prstGeom>
          <a:noFill/>
        </p:spPr>
        <p:txBody>
          <a:bodyPr wrap="none" rtlCol="0">
            <a:spAutoFit/>
          </a:bodyPr>
          <a:lstStyle/>
          <a:p>
            <a:r>
              <a:rPr lang="en-US" sz="1500" u="sng" dirty="0">
                <a:latin typeface="+mn-lt"/>
              </a:rPr>
              <a:t>RCP2.6</a:t>
            </a:r>
            <a:endParaRPr lang="en-US" sz="1500" i="1" u="sng" baseline="-25000" dirty="0">
              <a:latin typeface="+mn-lt"/>
            </a:endParaRPr>
          </a:p>
        </p:txBody>
      </p:sp>
      <p:sp>
        <p:nvSpPr>
          <p:cNvPr id="10" name="TextBox 9">
            <a:extLst>
              <a:ext uri="{FF2B5EF4-FFF2-40B4-BE49-F238E27FC236}">
                <a16:creationId xmlns:a16="http://schemas.microsoft.com/office/drawing/2014/main" xmlns="" id="{F19B1ECF-C195-3E45-8D63-A0390F409CE5}"/>
              </a:ext>
            </a:extLst>
          </p:cNvPr>
          <p:cNvSpPr txBox="1"/>
          <p:nvPr/>
        </p:nvSpPr>
        <p:spPr>
          <a:xfrm>
            <a:off x="6821598" y="4064710"/>
            <a:ext cx="859531" cy="323165"/>
          </a:xfrm>
          <a:prstGeom prst="rect">
            <a:avLst/>
          </a:prstGeom>
          <a:noFill/>
        </p:spPr>
        <p:txBody>
          <a:bodyPr wrap="none" rtlCol="0">
            <a:spAutoFit/>
          </a:bodyPr>
          <a:lstStyle/>
          <a:p>
            <a:r>
              <a:rPr lang="en-US" sz="1500" u="sng" dirty="0">
                <a:latin typeface="+mn-lt"/>
              </a:rPr>
              <a:t>RCP8.5</a:t>
            </a:r>
            <a:endParaRPr lang="en-US" sz="1500" i="1" u="sng" baseline="-25000" dirty="0">
              <a:latin typeface="+mn-lt"/>
            </a:endParaRPr>
          </a:p>
        </p:txBody>
      </p:sp>
      <p:sp>
        <p:nvSpPr>
          <p:cNvPr id="11" name="TextBox 10">
            <a:extLst>
              <a:ext uri="{FF2B5EF4-FFF2-40B4-BE49-F238E27FC236}">
                <a16:creationId xmlns:a16="http://schemas.microsoft.com/office/drawing/2014/main" xmlns="" id="{03DBEA86-EA4D-014F-9374-DF5B94B8116D}"/>
              </a:ext>
            </a:extLst>
          </p:cNvPr>
          <p:cNvSpPr txBox="1"/>
          <p:nvPr/>
        </p:nvSpPr>
        <p:spPr>
          <a:xfrm>
            <a:off x="4081047" y="4557891"/>
            <a:ext cx="2076748" cy="1246495"/>
          </a:xfrm>
          <a:prstGeom prst="rect">
            <a:avLst/>
          </a:prstGeom>
          <a:noFill/>
        </p:spPr>
        <p:txBody>
          <a:bodyPr wrap="square" rtlCol="0">
            <a:spAutoFit/>
          </a:bodyPr>
          <a:lstStyle/>
          <a:p>
            <a:r>
              <a:rPr lang="en-US" sz="1500" dirty="0">
                <a:latin typeface="+mn-lt"/>
              </a:rPr>
              <a:t>By 2050, substantial declines (up to &gt;30% - particularly in the southern Caribbean across both RCPs).  </a:t>
            </a:r>
            <a:endParaRPr lang="en-US" sz="1500" i="1" baseline="-25000" dirty="0">
              <a:latin typeface="+mn-lt"/>
            </a:endParaRPr>
          </a:p>
        </p:txBody>
      </p:sp>
      <p:sp>
        <p:nvSpPr>
          <p:cNvPr id="12" name="TextBox 11">
            <a:extLst>
              <a:ext uri="{FF2B5EF4-FFF2-40B4-BE49-F238E27FC236}">
                <a16:creationId xmlns:a16="http://schemas.microsoft.com/office/drawing/2014/main" xmlns="" id="{ADCB7BFA-4450-A749-A2C3-FF8D38D7C1BD}"/>
              </a:ext>
            </a:extLst>
          </p:cNvPr>
          <p:cNvSpPr txBox="1"/>
          <p:nvPr/>
        </p:nvSpPr>
        <p:spPr>
          <a:xfrm>
            <a:off x="3566487" y="1065264"/>
            <a:ext cx="2917786" cy="323165"/>
          </a:xfrm>
          <a:prstGeom prst="rect">
            <a:avLst/>
          </a:prstGeom>
          <a:noFill/>
        </p:spPr>
        <p:txBody>
          <a:bodyPr wrap="none" rtlCol="0">
            <a:spAutoFit/>
          </a:bodyPr>
          <a:lstStyle/>
          <a:p>
            <a:r>
              <a:rPr lang="en-US" sz="1500" dirty="0" smtClean="0">
                <a:latin typeface="+mn-lt"/>
              </a:rPr>
              <a:t>Current distribution (1970-2000)</a:t>
            </a:r>
            <a:endParaRPr lang="en-US" sz="1500" i="1" baseline="-25000" dirty="0">
              <a:latin typeface="+mn-lt"/>
            </a:endParaRPr>
          </a:p>
        </p:txBody>
      </p:sp>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5596160"/>
            <a:ext cx="1354137"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C:\Users\ntamburello\Dropbox (ESSA Technologies)\CRFM Fishery-Related SEIA and Monitoring System\Graphic Design\CRFM_Portal_Panels-32.png"/>
          <p:cNvPicPr/>
          <p:nvPr/>
        </p:nvPicPr>
        <p:blipFill rotWithShape="1">
          <a:blip r:embed="rId8"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649274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8280920" cy="812800"/>
          </a:xfrm>
        </p:spPr>
        <p:txBody>
          <a:bodyPr>
            <a:noAutofit/>
          </a:bodyPr>
          <a:lstStyle/>
          <a:p>
            <a:r>
              <a:rPr lang="en-CA" sz="3600" dirty="0"/>
              <a:t>M</a:t>
            </a:r>
            <a:r>
              <a:rPr lang="en-CA" sz="3600" dirty="0" smtClean="0"/>
              <a:t>arine </a:t>
            </a:r>
            <a:r>
              <a:rPr lang="en-CA" sz="3600" dirty="0"/>
              <a:t>species </a:t>
            </a:r>
            <a:r>
              <a:rPr lang="en-CA" sz="3600" dirty="0" smtClean="0"/>
              <a:t>in </a:t>
            </a:r>
            <a:r>
              <a:rPr lang="en-CA" sz="3600" dirty="0"/>
              <a:t>the Caribbean Sea </a:t>
            </a:r>
            <a:r>
              <a:rPr lang="en-CA" sz="3600" dirty="0" smtClean="0"/>
              <a:t>are </a:t>
            </a:r>
            <a:br>
              <a:rPr lang="en-CA" sz="3600" dirty="0" smtClean="0"/>
            </a:br>
            <a:r>
              <a:rPr lang="en-CA" sz="3600" dirty="0" smtClean="0"/>
              <a:t>highly vulnerable to climate change and fishing impacts</a:t>
            </a:r>
            <a:endParaRPr lang="en-CA" sz="3600" dirty="0"/>
          </a:p>
        </p:txBody>
      </p:sp>
      <p:sp>
        <p:nvSpPr>
          <p:cNvPr id="3" name="Content Placeholder 2"/>
          <p:cNvSpPr>
            <a:spLocks noGrp="1"/>
          </p:cNvSpPr>
          <p:nvPr>
            <p:ph idx="1"/>
          </p:nvPr>
        </p:nvSpPr>
        <p:spPr>
          <a:xfrm>
            <a:off x="990600" y="1397000"/>
            <a:ext cx="7353300" cy="4840312"/>
          </a:xfrm>
        </p:spPr>
        <p:txBody>
          <a:bodyPr>
            <a:normAutofit fontScale="70000" lnSpcReduction="20000"/>
          </a:bodyPr>
          <a:lstStyle/>
          <a:p>
            <a:r>
              <a:rPr lang="en-CA" dirty="0"/>
              <a:t>Results </a:t>
            </a:r>
            <a:r>
              <a:rPr lang="en-CA" dirty="0" smtClean="0"/>
              <a:t>support conclusions from previous </a:t>
            </a:r>
            <a:r>
              <a:rPr lang="en-CA" dirty="0"/>
              <a:t>global-scale assessments and </a:t>
            </a:r>
            <a:r>
              <a:rPr lang="en-CA" dirty="0" smtClean="0"/>
              <a:t>science studies</a:t>
            </a:r>
          </a:p>
          <a:p>
            <a:r>
              <a:rPr lang="en-CA" dirty="0" smtClean="0"/>
              <a:t>Species </a:t>
            </a:r>
            <a:r>
              <a:rPr lang="en-CA" dirty="0"/>
              <a:t>assemblages in the region are </a:t>
            </a:r>
            <a:r>
              <a:rPr lang="en-CA" dirty="0" smtClean="0"/>
              <a:t>highly sensitive to climate change</a:t>
            </a:r>
          </a:p>
          <a:p>
            <a:pPr lvl="1"/>
            <a:r>
              <a:rPr lang="en-CA" dirty="0"/>
              <a:t>N</a:t>
            </a:r>
            <a:r>
              <a:rPr lang="en-CA" dirty="0" smtClean="0"/>
              <a:t>arrow </a:t>
            </a:r>
            <a:r>
              <a:rPr lang="en-CA" dirty="0"/>
              <a:t>thermal </a:t>
            </a:r>
            <a:r>
              <a:rPr lang="en-CA" dirty="0" smtClean="0"/>
              <a:t>tolerances compared to temperate species</a:t>
            </a:r>
          </a:p>
          <a:p>
            <a:pPr lvl="1"/>
            <a:r>
              <a:rPr lang="en-CA" dirty="0" smtClean="0"/>
              <a:t>Strong associations </a:t>
            </a:r>
            <a:r>
              <a:rPr lang="en-CA" dirty="0"/>
              <a:t>to particular habitats during part or all of their life history </a:t>
            </a:r>
            <a:r>
              <a:rPr lang="en-CA" dirty="0" smtClean="0"/>
              <a:t>stages</a:t>
            </a:r>
          </a:p>
          <a:p>
            <a:r>
              <a:rPr lang="en-CA" dirty="0" smtClean="0"/>
              <a:t>New insights are available to help fisheries nations and communities prepare</a:t>
            </a:r>
          </a:p>
          <a:p>
            <a:pPr lvl="1"/>
            <a:r>
              <a:rPr lang="en-CA" dirty="0" smtClean="0"/>
              <a:t>Southern areas of the Caribbean Sea region are most at risk from climate change impacts</a:t>
            </a:r>
          </a:p>
          <a:p>
            <a:pPr lvl="1"/>
            <a:r>
              <a:rPr lang="en-CA" dirty="0" smtClean="0"/>
              <a:t>The most vulnerable </a:t>
            </a:r>
            <a:r>
              <a:rPr lang="en-CA" dirty="0"/>
              <a:t>and at risk species to climate change are </a:t>
            </a:r>
            <a:r>
              <a:rPr lang="en-CA" dirty="0" smtClean="0"/>
              <a:t>of high value, such as groupers</a:t>
            </a:r>
            <a:r>
              <a:rPr lang="en-CA" dirty="0"/>
              <a:t>, snappers and </a:t>
            </a:r>
            <a:r>
              <a:rPr lang="en-CA" dirty="0" smtClean="0"/>
              <a:t>parrotfishes</a:t>
            </a:r>
          </a:p>
          <a:p>
            <a:pPr lvl="1"/>
            <a:r>
              <a:rPr lang="en-CA" dirty="0" smtClean="0"/>
              <a:t>Smaller </a:t>
            </a:r>
            <a:r>
              <a:rPr lang="en-CA" dirty="0"/>
              <a:t>reef and pelagic species are </a:t>
            </a:r>
            <a:r>
              <a:rPr lang="en-CA" dirty="0" smtClean="0"/>
              <a:t>more tolerant </a:t>
            </a:r>
            <a:r>
              <a:rPr lang="en-CA" dirty="0"/>
              <a:t>to the warmer ocean </a:t>
            </a:r>
            <a:endParaRPr lang="en-CA" dirty="0" smtClean="0"/>
          </a:p>
          <a:p>
            <a:pPr lvl="1"/>
            <a:r>
              <a:rPr lang="en-CA" dirty="0" smtClean="0"/>
              <a:t>Compared to today’s harvest levels, sustainable fishing in the 6 countries could reduce risk to fished species from climate change and fishing by 20 percentage points</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22</a:t>
            </a:fld>
            <a:endParaRPr lang="en-US" dirty="0"/>
          </a:p>
        </p:txBody>
      </p:sp>
      <p:pic>
        <p:nvPicPr>
          <p:cNvPr id="5" name="Picture 4" descr="C:\Users\ntamburello\Dropbox (ESSA Technologies)\CRFM Fishery-Related SEIA and Monitoring System\Graphic Design\CRFM_Portal_Panels-33.png"/>
          <p:cNvPicPr/>
          <p:nvPr/>
        </p:nvPicPr>
        <p:blipFill rotWithShape="1">
          <a:blip r:embed="rId3" cstate="print">
            <a:extLst>
              <a:ext uri="{28A0092B-C50C-407E-A947-70E740481C1C}">
                <a14:useLocalDpi xmlns:a14="http://schemas.microsoft.com/office/drawing/2010/main" val="0"/>
              </a:ext>
            </a:extLst>
          </a:blip>
          <a:srcRect l="2169"/>
          <a:stretch/>
        </p:blipFill>
        <p:spPr bwMode="auto">
          <a:xfrm>
            <a:off x="7020272" y="121744"/>
            <a:ext cx="1953895" cy="349250"/>
          </a:xfrm>
          <a:prstGeom prst="rect">
            <a:avLst/>
          </a:prstGeom>
          <a:solidFill>
            <a:schemeClr val="tx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859365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4EEC083-A12B-41B2-8325-CEC3AA4C0003}" type="slidenum">
              <a:rPr lang="en-US" smtClean="0"/>
              <a:pPr/>
              <a:t>23</a:t>
            </a:fld>
            <a:endParaRPr lang="en-US"/>
          </a:p>
        </p:txBody>
      </p:sp>
      <p:sp>
        <p:nvSpPr>
          <p:cNvPr id="3" name="Rectangle 2"/>
          <p:cNvSpPr/>
          <p:nvPr/>
        </p:nvSpPr>
        <p:spPr bwMode="auto">
          <a:xfrm>
            <a:off x="0" y="31530"/>
            <a:ext cx="9080938" cy="6826469"/>
          </a:xfrm>
          <a:prstGeom prst="rect">
            <a:avLst/>
          </a:prstGeom>
          <a:solidFill>
            <a:schemeClr val="tx1"/>
          </a:solidFill>
          <a:ln w="762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dirty="0">
              <a:ln>
                <a:noFill/>
              </a:ln>
              <a:solidFill>
                <a:srgbClr val="000000"/>
              </a:solidFill>
              <a:effectLst/>
              <a:latin typeface="Calibri" charset="0"/>
              <a:ea typeface="ヒラギノ角ゴ ProN W3" charset="0"/>
              <a:cs typeface="ヒラギノ角ゴ ProN W3" charset="0"/>
              <a:sym typeface="Calibri" charset="0"/>
            </a:endParaRPr>
          </a:p>
        </p:txBody>
      </p:sp>
      <p:sp>
        <p:nvSpPr>
          <p:cNvPr id="4" name="Title 1"/>
          <p:cNvSpPr txBox="1">
            <a:spLocks/>
          </p:cNvSpPr>
          <p:nvPr/>
        </p:nvSpPr>
        <p:spPr>
          <a:xfrm>
            <a:off x="611560" y="260648"/>
            <a:ext cx="7920880" cy="812800"/>
          </a:xfrm>
          <a:prstGeom prst="rect">
            <a:avLst/>
          </a:prstGeom>
        </p:spPr>
        <p:txBody>
          <a:bodyPr>
            <a:noAutofit/>
          </a:bodyPr>
          <a:lstStyle>
            <a:lvl1pPr marL="39688" indent="-39688" algn="l" rtl="0" eaLnBrk="0" fontAlgn="base" hangingPunct="0">
              <a:spcBef>
                <a:spcPct val="0"/>
              </a:spcBef>
              <a:spcAft>
                <a:spcPct val="0"/>
              </a:spcAft>
              <a:defRPr sz="4400">
                <a:solidFill>
                  <a:schemeClr val="tx1"/>
                </a:solidFill>
                <a:latin typeface="Agency FB" panose="020B0503020202020204" pitchFamily="34" charset="0"/>
                <a:ea typeface="MS PGothic" pitchFamily="34" charset="-128"/>
                <a:cs typeface="Agency FB" panose="020B0503020202020204" pitchFamily="34" charset="0"/>
                <a:sym typeface="Century Gothic" pitchFamily="34" charset="0"/>
              </a:defRPr>
            </a:lvl1pPr>
            <a:lvl2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2pPr>
            <a:lvl3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3pPr>
            <a:lvl4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4pPr>
            <a:lvl5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5pPr>
            <a:lvl6pPr marL="4968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6pPr>
            <a:lvl7pPr marL="9540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7pPr>
            <a:lvl8pPr marL="14112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8pPr>
            <a:lvl9pPr marL="18684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9pPr>
          </a:lstStyle>
          <a:p>
            <a:r>
              <a:rPr lang="en-CA" sz="2800" kern="0" dirty="0" smtClean="0">
                <a:solidFill>
                  <a:schemeClr val="bg2"/>
                </a:solidFill>
              </a:rPr>
              <a:t>How is climate change likely to affect marine species?</a:t>
            </a:r>
            <a:endParaRPr lang="en-CA" sz="2800" kern="0" dirty="0">
              <a:solidFill>
                <a:schemeClr val="bg2"/>
              </a:solidFill>
            </a:endParaRPr>
          </a:p>
        </p:txBody>
      </p:sp>
      <p:sp>
        <p:nvSpPr>
          <p:cNvPr id="5" name="TextBox 4"/>
          <p:cNvSpPr txBox="1"/>
          <p:nvPr/>
        </p:nvSpPr>
        <p:spPr>
          <a:xfrm>
            <a:off x="359532" y="980728"/>
            <a:ext cx="4976936" cy="923330"/>
          </a:xfrm>
          <a:prstGeom prst="rect">
            <a:avLst/>
          </a:prstGeom>
          <a:noFill/>
        </p:spPr>
        <p:txBody>
          <a:bodyPr wrap="square" rtlCol="0">
            <a:spAutoFit/>
          </a:bodyPr>
          <a:lstStyle/>
          <a:p>
            <a:pPr algn="ctr"/>
            <a:r>
              <a:rPr lang="en-CA" sz="1800" b="1" dirty="0" smtClean="0">
                <a:solidFill>
                  <a:schemeClr val="bg2"/>
                </a:solidFill>
                <a:latin typeface="+mn-lt"/>
              </a:rPr>
              <a:t>Why is it important to study the ecological impacts of climate change on fisheries species</a:t>
            </a:r>
            <a:r>
              <a:rPr lang="en-CA" sz="1800" b="1" dirty="0">
                <a:solidFill>
                  <a:schemeClr val="bg2"/>
                </a:solidFill>
                <a:latin typeface="+mn-lt"/>
              </a:rPr>
              <a:t>?</a:t>
            </a:r>
          </a:p>
        </p:txBody>
      </p:sp>
      <p:sp>
        <p:nvSpPr>
          <p:cNvPr id="7" name="Rounded Rectangle 6"/>
          <p:cNvSpPr/>
          <p:nvPr/>
        </p:nvSpPr>
        <p:spPr>
          <a:xfrm>
            <a:off x="359532" y="1867251"/>
            <a:ext cx="2412268" cy="1884982"/>
          </a:xfrm>
          <a:prstGeom prst="roundRect">
            <a:avLst>
              <a:gd name="adj" fmla="val 10151"/>
            </a:avLst>
          </a:prstGeom>
          <a:solidFill>
            <a:srgbClr val="B8DD5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2"/>
                </a:solidFill>
              </a:rPr>
              <a:t>Fisheries contribute significantly to </a:t>
            </a:r>
            <a:r>
              <a:rPr lang="en-US" sz="1600" b="1" dirty="0" smtClean="0">
                <a:solidFill>
                  <a:schemeClr val="bg2"/>
                </a:solidFill>
              </a:rPr>
              <a:t>food and livelihood security</a:t>
            </a:r>
            <a:r>
              <a:rPr lang="en-US" sz="1600" dirty="0" smtClean="0">
                <a:solidFill>
                  <a:schemeClr val="bg2"/>
                </a:solidFill>
              </a:rPr>
              <a:t>. 95% of reported catches are for local consumption and local sales. </a:t>
            </a:r>
            <a:endParaRPr lang="en-US" sz="1600" dirty="0">
              <a:solidFill>
                <a:schemeClr val="bg2"/>
              </a:solidFill>
            </a:endParaRPr>
          </a:p>
        </p:txBody>
      </p:sp>
      <p:sp>
        <p:nvSpPr>
          <p:cNvPr id="8" name="Rounded Rectangle 7"/>
          <p:cNvSpPr/>
          <p:nvPr/>
        </p:nvSpPr>
        <p:spPr>
          <a:xfrm>
            <a:off x="2848000" y="1844484"/>
            <a:ext cx="2588096" cy="1884982"/>
          </a:xfrm>
          <a:prstGeom prst="roundRect">
            <a:avLst>
              <a:gd name="adj" fmla="val 10151"/>
            </a:avLst>
          </a:prstGeom>
          <a:solidFill>
            <a:srgbClr val="B8DD5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solidFill>
                  <a:schemeClr val="bg2"/>
                </a:solidFill>
              </a:rPr>
              <a:t>The fisheries sector already suffers </a:t>
            </a:r>
            <a:r>
              <a:rPr lang="en-CA" sz="1600" b="1" dirty="0" smtClean="0">
                <a:solidFill>
                  <a:schemeClr val="bg2"/>
                </a:solidFill>
              </a:rPr>
              <a:t>damage and loss from major storms</a:t>
            </a:r>
            <a:r>
              <a:rPr lang="en-CA" sz="1600" dirty="0" smtClean="0">
                <a:solidFill>
                  <a:schemeClr val="bg2"/>
                </a:solidFill>
              </a:rPr>
              <a:t>, including </a:t>
            </a:r>
            <a:r>
              <a:rPr lang="en-CA" sz="1600" dirty="0">
                <a:solidFill>
                  <a:schemeClr val="bg2"/>
                </a:solidFill>
              </a:rPr>
              <a:t>declines </a:t>
            </a:r>
            <a:r>
              <a:rPr lang="en-CA" sz="1600" dirty="0" smtClean="0">
                <a:solidFill>
                  <a:schemeClr val="bg2"/>
                </a:solidFill>
              </a:rPr>
              <a:t>in fish catches. Climate change adds to the threat. </a:t>
            </a:r>
            <a:endParaRPr lang="en-US" sz="1600" dirty="0">
              <a:solidFill>
                <a:schemeClr val="bg2"/>
              </a:solidFill>
            </a:endParaRPr>
          </a:p>
        </p:txBody>
      </p:sp>
      <p:pic>
        <p:nvPicPr>
          <p:cNvPr id="1028" name="Picture 4" descr="C:\Users\jeyzaguirre\Dropbox (ESSA Technologies)\CRFM Fishery-Related SEIA and Monitoring System\Templates\Graphic Elements PNGs\CRFM_Portal_Panels-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4150" y="141885"/>
            <a:ext cx="898354" cy="89835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467544" y="4314750"/>
            <a:ext cx="3871913" cy="2328862"/>
            <a:chOff x="5187079" y="4149080"/>
            <a:chExt cx="3871913" cy="2328862"/>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079" y="4149080"/>
              <a:ext cx="3871913" cy="232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 xmlns:a16="http://schemas.microsoft.com/office/drawing/2014/main" id="{80150743-F56A-3C4C-8184-36BC9C98F010}"/>
                </a:ext>
              </a:extLst>
            </p:cNvPr>
            <p:cNvSpPr txBox="1"/>
            <p:nvPr/>
          </p:nvSpPr>
          <p:spPr>
            <a:xfrm>
              <a:off x="5868144" y="4221086"/>
              <a:ext cx="13708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33"/>
                  </a:solidFill>
                  <a:effectLst/>
                  <a:uLnTx/>
                  <a:uFillTx/>
                  <a:latin typeface="+mn-lt"/>
                  <a:ea typeface="+mn-ea"/>
                  <a:cs typeface="+mn-cs"/>
                </a:rPr>
                <a:t>N = </a:t>
              </a:r>
              <a:r>
                <a:rPr lang="en-US" sz="1800" u="sng" dirty="0" smtClean="0">
                  <a:solidFill>
                    <a:srgbClr val="333333"/>
                  </a:solidFill>
                  <a:latin typeface="+mn-lt"/>
                  <a:ea typeface="+mn-ea"/>
                </a:rPr>
                <a:t>42</a:t>
              </a:r>
              <a:r>
                <a:rPr kumimoji="0" lang="en-US" sz="1800" b="0" i="0" u="sng" strike="noStrike" kern="1200" cap="none" spc="0" normalizeH="0" baseline="0" noProof="0" dirty="0" smtClean="0">
                  <a:ln>
                    <a:noFill/>
                  </a:ln>
                  <a:solidFill>
                    <a:srgbClr val="333333"/>
                  </a:solidFill>
                  <a:effectLst/>
                  <a:uLnTx/>
                  <a:uFillTx/>
                  <a:latin typeface="+mn-lt"/>
                  <a:ea typeface="+mn-ea"/>
                  <a:cs typeface="+mn-cs"/>
                </a:rPr>
                <a:t> </a:t>
              </a:r>
              <a:r>
                <a:rPr kumimoji="0" lang="en-US" sz="1800" b="0" i="0" u="sng" strike="noStrike" kern="1200" cap="none" spc="0" normalizeH="0" baseline="0" noProof="0" dirty="0">
                  <a:ln>
                    <a:noFill/>
                  </a:ln>
                  <a:solidFill>
                    <a:srgbClr val="333333"/>
                  </a:solidFill>
                  <a:effectLst/>
                  <a:uLnTx/>
                  <a:uFillTx/>
                  <a:latin typeface="+mn-lt"/>
                  <a:ea typeface="+mn-ea"/>
                  <a:cs typeface="+mn-cs"/>
                </a:rPr>
                <a:t>spp.</a:t>
              </a:r>
            </a:p>
          </p:txBody>
        </p:sp>
      </p:grpSp>
      <p:sp>
        <p:nvSpPr>
          <p:cNvPr id="19" name="TextBox 18"/>
          <p:cNvSpPr txBox="1"/>
          <p:nvPr/>
        </p:nvSpPr>
        <p:spPr>
          <a:xfrm>
            <a:off x="359532" y="3766273"/>
            <a:ext cx="4976936" cy="646331"/>
          </a:xfrm>
          <a:prstGeom prst="rect">
            <a:avLst/>
          </a:prstGeom>
          <a:noFill/>
        </p:spPr>
        <p:txBody>
          <a:bodyPr wrap="square" rtlCol="0">
            <a:spAutoFit/>
          </a:bodyPr>
          <a:lstStyle/>
          <a:p>
            <a:pPr algn="ctr"/>
            <a:r>
              <a:rPr lang="en-CA" sz="1800" b="1" dirty="0" smtClean="0">
                <a:solidFill>
                  <a:schemeClr val="bg2"/>
                </a:solidFill>
                <a:latin typeface="+mn-lt"/>
              </a:rPr>
              <a:t>How vulnerable are exploited fish </a:t>
            </a:r>
            <a:r>
              <a:rPr lang="en-CA" sz="1800" b="1" dirty="0">
                <a:solidFill>
                  <a:schemeClr val="bg2"/>
                </a:solidFill>
                <a:latin typeface="+mn-lt"/>
              </a:rPr>
              <a:t>species </a:t>
            </a:r>
            <a:r>
              <a:rPr lang="en-CA" sz="1800" b="1" dirty="0" smtClean="0">
                <a:solidFill>
                  <a:schemeClr val="bg2"/>
                </a:solidFill>
                <a:latin typeface="+mn-lt"/>
              </a:rPr>
              <a:t>to climate change? </a:t>
            </a:r>
            <a:endParaRPr lang="en-CA" sz="1800" b="1" dirty="0">
              <a:solidFill>
                <a:schemeClr val="bg2"/>
              </a:solidFill>
              <a:latin typeface="+mn-lt"/>
            </a:endParaRPr>
          </a:p>
        </p:txBody>
      </p:sp>
      <p:sp>
        <p:nvSpPr>
          <p:cNvPr id="12" name="TextBox 11"/>
          <p:cNvSpPr txBox="1"/>
          <p:nvPr/>
        </p:nvSpPr>
        <p:spPr>
          <a:xfrm>
            <a:off x="3887924" y="4017424"/>
            <a:ext cx="1368152" cy="369332"/>
          </a:xfrm>
          <a:prstGeom prst="rect">
            <a:avLst/>
          </a:prstGeom>
          <a:noFill/>
        </p:spPr>
        <p:txBody>
          <a:bodyPr wrap="square" rtlCol="0">
            <a:spAutoFit/>
          </a:bodyPr>
          <a:lstStyle/>
          <a:p>
            <a:r>
              <a:rPr lang="en-CA" sz="1800" b="1" dirty="0" smtClean="0">
                <a:solidFill>
                  <a:schemeClr val="accent6">
                    <a:lumMod val="60000"/>
                    <a:lumOff val="40000"/>
                  </a:schemeClr>
                </a:solidFill>
                <a:latin typeface="+mn-lt"/>
              </a:rPr>
              <a:t>Moderate</a:t>
            </a:r>
            <a:endParaRPr lang="en-CA" sz="1800" b="1" dirty="0">
              <a:solidFill>
                <a:schemeClr val="accent6">
                  <a:lumMod val="60000"/>
                  <a:lumOff val="40000"/>
                </a:schemeClr>
              </a:solidFill>
              <a:latin typeface="+mn-lt"/>
            </a:endParaRPr>
          </a:p>
        </p:txBody>
      </p:sp>
      <p:pic>
        <p:nvPicPr>
          <p:cNvPr id="1031" name="Picture 7" descr="C:\Users\jeyzaguirre\Dropbox (ESSA Technologies)\CRFM Fishery-Related SEIA and Monitoring System\Graphic Design\FAO Files\Scarus_coeruleus-main.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754" y="4605385"/>
            <a:ext cx="1021294" cy="501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jeyzaguirre\Dropbox (ESSA Technologies)\CRFM Fishery-Related SEIA and Monitoring System\Graphic Design\FAO Files\Decapterus_macarellus-main.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8609" y="4710739"/>
            <a:ext cx="1043841" cy="32885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648012" y="980728"/>
            <a:ext cx="3410705" cy="646331"/>
          </a:xfrm>
          <a:prstGeom prst="rect">
            <a:avLst/>
          </a:prstGeom>
          <a:noFill/>
        </p:spPr>
        <p:txBody>
          <a:bodyPr wrap="square" rtlCol="0">
            <a:spAutoFit/>
          </a:bodyPr>
          <a:lstStyle/>
          <a:p>
            <a:pPr algn="ctr"/>
            <a:r>
              <a:rPr lang="en-CA" sz="1800" b="1" dirty="0" smtClean="0">
                <a:solidFill>
                  <a:schemeClr val="bg2"/>
                </a:solidFill>
                <a:latin typeface="+mn-lt"/>
              </a:rPr>
              <a:t>How could species distribution shift by 2050?</a:t>
            </a:r>
            <a:endParaRPr lang="en-CA" sz="1800" b="1" dirty="0">
              <a:solidFill>
                <a:schemeClr val="bg2"/>
              </a:solidFill>
              <a:latin typeface="+mn-lt"/>
            </a:endParaRPr>
          </a:p>
        </p:txBody>
      </p:sp>
      <p:sp>
        <p:nvSpPr>
          <p:cNvPr id="25" name="Rounded Rectangle 24"/>
          <p:cNvSpPr/>
          <p:nvPr/>
        </p:nvSpPr>
        <p:spPr>
          <a:xfrm>
            <a:off x="5532010" y="1867251"/>
            <a:ext cx="3394728" cy="1862215"/>
          </a:xfrm>
          <a:prstGeom prst="roundRect">
            <a:avLst>
              <a:gd name="adj" fmla="val 10151"/>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bg2"/>
                </a:solidFill>
              </a:rPr>
              <a:t>Offshore areas closer to the west side of the island are expected to see modest species losses (10-20</a:t>
            </a:r>
            <a:r>
              <a:rPr lang="en-CA" sz="1600" dirty="0" smtClean="0">
                <a:solidFill>
                  <a:schemeClr val="bg2"/>
                </a:solidFill>
              </a:rPr>
              <a:t>%). Offshore </a:t>
            </a:r>
            <a:r>
              <a:rPr lang="en-CA" sz="1600" dirty="0">
                <a:solidFill>
                  <a:schemeClr val="bg2"/>
                </a:solidFill>
              </a:rPr>
              <a:t>areas to the southwest are expected to see the greatest species gains (30-40%). </a:t>
            </a:r>
          </a:p>
        </p:txBody>
      </p:sp>
      <p:sp>
        <p:nvSpPr>
          <p:cNvPr id="26" name="TextBox 25"/>
          <p:cNvSpPr txBox="1"/>
          <p:nvPr/>
        </p:nvSpPr>
        <p:spPr>
          <a:xfrm>
            <a:off x="5436096" y="3787409"/>
            <a:ext cx="3410705" cy="646331"/>
          </a:xfrm>
          <a:prstGeom prst="rect">
            <a:avLst/>
          </a:prstGeom>
          <a:noFill/>
        </p:spPr>
        <p:txBody>
          <a:bodyPr wrap="square" rtlCol="0">
            <a:spAutoFit/>
          </a:bodyPr>
          <a:lstStyle/>
          <a:p>
            <a:pPr algn="ctr"/>
            <a:r>
              <a:rPr lang="en-CA" sz="1800" b="1" dirty="0" smtClean="0">
                <a:solidFill>
                  <a:schemeClr val="bg2"/>
                </a:solidFill>
                <a:latin typeface="+mn-lt"/>
              </a:rPr>
              <a:t>How could catch availability decline by 2050?</a:t>
            </a:r>
            <a:endParaRPr lang="en-CA" sz="1800" b="1" dirty="0">
              <a:solidFill>
                <a:schemeClr val="bg2"/>
              </a:solidFill>
              <a:latin typeface="+mn-lt"/>
            </a:endParaRPr>
          </a:p>
        </p:txBody>
      </p:sp>
      <p:sp>
        <p:nvSpPr>
          <p:cNvPr id="16" name="Oval 15"/>
          <p:cNvSpPr/>
          <p:nvPr/>
        </p:nvSpPr>
        <p:spPr bwMode="auto">
          <a:xfrm>
            <a:off x="5436096" y="4605385"/>
            <a:ext cx="1575891" cy="1415450"/>
          </a:xfrm>
          <a:prstGeom prst="ellipse">
            <a:avLst/>
          </a:prstGeom>
          <a:solidFill>
            <a:schemeClr val="accent4">
              <a:lumMod val="60000"/>
              <a:lumOff val="40000"/>
              <a:alpha val="25098"/>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solidFill>
                  <a:schemeClr val="bg2"/>
                </a:solidFill>
                <a:sym typeface="Calibri" charset="0"/>
              </a:rPr>
              <a:t>Across species</a:t>
            </a:r>
            <a:r>
              <a:rPr lang="en-CA" sz="1600" dirty="0" smtClean="0">
                <a:solidFill>
                  <a:schemeClr val="bg2"/>
                </a:solidFill>
                <a:latin typeface="+mn-lt"/>
                <a:ea typeface="+mn-ea"/>
                <a:sym typeface="Calibri" charset="0"/>
              </a:rPr>
              <a:t>:</a:t>
            </a:r>
          </a:p>
          <a:p>
            <a:pPr algn="ctr"/>
            <a:r>
              <a:rPr lang="en-CA" sz="1600" dirty="0" smtClean="0">
                <a:solidFill>
                  <a:schemeClr val="bg2"/>
                </a:solidFill>
                <a:sym typeface="Calibri" charset="0"/>
              </a:rPr>
              <a:t>L:15-30%</a:t>
            </a:r>
          </a:p>
          <a:p>
            <a:pPr algn="ctr"/>
            <a:r>
              <a:rPr lang="en-CA" sz="1600" dirty="0" smtClean="0">
                <a:solidFill>
                  <a:schemeClr val="bg2"/>
                </a:solidFill>
                <a:latin typeface="+mn-lt"/>
                <a:ea typeface="+mn-ea"/>
                <a:sym typeface="Calibri" charset="0"/>
              </a:rPr>
              <a:t>H:30-60%</a:t>
            </a:r>
            <a:endParaRPr lang="en-CA" sz="1600" dirty="0">
              <a:solidFill>
                <a:schemeClr val="bg2"/>
              </a:solidFill>
              <a:latin typeface="+mn-lt"/>
              <a:ea typeface="+mn-ea"/>
              <a:sym typeface="Calibri" charset="0"/>
            </a:endParaRPr>
          </a:p>
        </p:txBody>
      </p:sp>
      <p:sp>
        <p:nvSpPr>
          <p:cNvPr id="29" name="Oval 28"/>
          <p:cNvSpPr/>
          <p:nvPr/>
        </p:nvSpPr>
        <p:spPr bwMode="auto">
          <a:xfrm>
            <a:off x="7141448" y="4998678"/>
            <a:ext cx="1686300" cy="1566237"/>
          </a:xfrm>
          <a:prstGeom prst="ellipse">
            <a:avLst/>
          </a:prstGeom>
          <a:solidFill>
            <a:schemeClr val="accent4">
              <a:lumMod val="60000"/>
              <a:lumOff val="40000"/>
              <a:alpha val="25098"/>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solidFill>
                  <a:schemeClr val="bg2"/>
                </a:solidFill>
                <a:latin typeface="+mn-lt"/>
                <a:ea typeface="+mn-ea"/>
                <a:sym typeface="Calibri" charset="0"/>
              </a:rPr>
              <a:t>Snappers, groupers:</a:t>
            </a:r>
          </a:p>
          <a:p>
            <a:pPr algn="ctr"/>
            <a:r>
              <a:rPr lang="en-CA" sz="1600" dirty="0" smtClean="0">
                <a:solidFill>
                  <a:schemeClr val="bg2"/>
                </a:solidFill>
                <a:sym typeface="Calibri" charset="0"/>
              </a:rPr>
              <a:t>L &amp;H: 80%</a:t>
            </a:r>
          </a:p>
          <a:p>
            <a:pPr algn="ctr"/>
            <a:endParaRPr lang="en-CA" sz="1600" dirty="0" smtClean="0">
              <a:solidFill>
                <a:schemeClr val="bg2"/>
              </a:solidFill>
              <a:sym typeface="Calibri" charset="0"/>
            </a:endParaRPr>
          </a:p>
        </p:txBody>
      </p:sp>
      <p:sp>
        <p:nvSpPr>
          <p:cNvPr id="18" name="Down Arrow 17"/>
          <p:cNvSpPr/>
          <p:nvPr/>
        </p:nvSpPr>
        <p:spPr bwMode="auto">
          <a:xfrm>
            <a:off x="6634716" y="5235579"/>
            <a:ext cx="324036" cy="359587"/>
          </a:xfrm>
          <a:prstGeom prst="downArrow">
            <a:avLst/>
          </a:prstGeom>
          <a:solidFill>
            <a:schemeClr val="accent1"/>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31" name="Down Arrow 30"/>
          <p:cNvSpPr/>
          <p:nvPr/>
        </p:nvSpPr>
        <p:spPr bwMode="auto">
          <a:xfrm>
            <a:off x="8503712" y="5581945"/>
            <a:ext cx="324036" cy="359587"/>
          </a:xfrm>
          <a:prstGeom prst="downArrow">
            <a:avLst/>
          </a:prstGeom>
          <a:solidFill>
            <a:schemeClr val="accent1"/>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20" name="TextBox 19"/>
          <p:cNvSpPr txBox="1"/>
          <p:nvPr/>
        </p:nvSpPr>
        <p:spPr>
          <a:xfrm>
            <a:off x="5765375" y="6240869"/>
            <a:ext cx="2062717" cy="461665"/>
          </a:xfrm>
          <a:prstGeom prst="rect">
            <a:avLst/>
          </a:prstGeom>
          <a:noFill/>
        </p:spPr>
        <p:txBody>
          <a:bodyPr wrap="square" rtlCol="0">
            <a:spAutoFit/>
          </a:bodyPr>
          <a:lstStyle/>
          <a:p>
            <a:r>
              <a:rPr lang="en-CA" sz="1200" dirty="0" smtClean="0">
                <a:latin typeface="Arial Narrow" panose="020B0606020202030204" pitchFamily="34" charset="0"/>
              </a:rPr>
              <a:t>L=low emissions scenario; H=high emissions scenario</a:t>
            </a:r>
            <a:endParaRPr lang="en-CA" sz="1200" dirty="0">
              <a:latin typeface="Arial Narrow" panose="020B0606020202030204" pitchFamily="34" charset="0"/>
            </a:endParaRPr>
          </a:p>
        </p:txBody>
      </p:sp>
      <p:sp>
        <p:nvSpPr>
          <p:cNvPr id="27" name="TextBox 26">
            <a:extLst>
              <a:ext uri="{FF2B5EF4-FFF2-40B4-BE49-F238E27FC236}">
                <a16:creationId xmlns="" xmlns:a16="http://schemas.microsoft.com/office/drawing/2014/main" id="{07E9AE1C-22A0-9A42-9472-7FE2D34AFEDC}"/>
              </a:ext>
            </a:extLst>
          </p:cNvPr>
          <p:cNvSpPr txBox="1"/>
          <p:nvPr/>
        </p:nvSpPr>
        <p:spPr>
          <a:xfrm>
            <a:off x="3472152" y="6449882"/>
            <a:ext cx="18913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100 = Very high </a:t>
            </a:r>
            <a:r>
              <a:rPr kumimoji="0" lang="en-US" sz="1200" b="1"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Arial"/>
              </a:rPr>
              <a:t>vulnerability</a:t>
            </a:r>
            <a:endPar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endParaRPr>
          </a:p>
        </p:txBody>
      </p:sp>
      <p:sp>
        <p:nvSpPr>
          <p:cNvPr id="28" name="TextBox 27">
            <a:extLst>
              <a:ext uri="{FF2B5EF4-FFF2-40B4-BE49-F238E27FC236}">
                <a16:creationId xmlns="" xmlns:a16="http://schemas.microsoft.com/office/drawing/2014/main" id="{A420BD88-A152-7844-99DB-F9D8BF771A50}"/>
              </a:ext>
            </a:extLst>
          </p:cNvPr>
          <p:cNvSpPr txBox="1"/>
          <p:nvPr/>
        </p:nvSpPr>
        <p:spPr>
          <a:xfrm>
            <a:off x="814625" y="6410146"/>
            <a:ext cx="6511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Narrow" panose="020B0606020202030204" pitchFamily="34" charset="0"/>
                <a:cs typeface="Arial"/>
              </a:rPr>
              <a:t>1 = </a:t>
            </a:r>
            <a:r>
              <a:rPr kumimoji="0" lang="en-US" sz="1200" b="1"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Arial"/>
              </a:rPr>
              <a:t>Low</a:t>
            </a:r>
            <a:endPar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endParaRPr>
          </a:p>
        </p:txBody>
      </p:sp>
      <p:sp>
        <p:nvSpPr>
          <p:cNvPr id="30" name="Striped Right Arrow 29">
            <a:extLst>
              <a:ext uri="{FF2B5EF4-FFF2-40B4-BE49-F238E27FC236}">
                <a16:creationId xmlns="" xmlns:a16="http://schemas.microsoft.com/office/drawing/2014/main" id="{36CCCEFC-B0C6-B446-9C62-80600FF0A600}"/>
              </a:ext>
            </a:extLst>
          </p:cNvPr>
          <p:cNvSpPr/>
          <p:nvPr/>
        </p:nvSpPr>
        <p:spPr>
          <a:xfrm>
            <a:off x="1430398" y="6449882"/>
            <a:ext cx="2076657" cy="228304"/>
          </a:xfrm>
          <a:prstGeom prst="striped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09997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4EEC083-A12B-41B2-8325-CEC3AA4C0003}" type="slidenum">
              <a:rPr lang="en-US" smtClean="0"/>
              <a:pPr/>
              <a:t>24</a:t>
            </a:fld>
            <a:endParaRPr lang="en-US"/>
          </a:p>
        </p:txBody>
      </p:sp>
      <p:sp>
        <p:nvSpPr>
          <p:cNvPr id="3" name="Rectangle 2"/>
          <p:cNvSpPr/>
          <p:nvPr/>
        </p:nvSpPr>
        <p:spPr bwMode="auto">
          <a:xfrm>
            <a:off x="0" y="31530"/>
            <a:ext cx="9080938" cy="6826469"/>
          </a:xfrm>
          <a:prstGeom prst="rect">
            <a:avLst/>
          </a:prstGeom>
          <a:solidFill>
            <a:schemeClr val="tx1"/>
          </a:solidFill>
          <a:ln w="762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dirty="0">
              <a:ln>
                <a:noFill/>
              </a:ln>
              <a:solidFill>
                <a:srgbClr val="000000"/>
              </a:solidFill>
              <a:effectLst/>
              <a:latin typeface="Calibri" charset="0"/>
              <a:ea typeface="ヒラギノ角ゴ ProN W3" charset="0"/>
              <a:cs typeface="ヒラギノ角ゴ ProN W3" charset="0"/>
              <a:sym typeface="Calibri" charset="0"/>
            </a:endParaRPr>
          </a:p>
        </p:txBody>
      </p:sp>
      <p:sp>
        <p:nvSpPr>
          <p:cNvPr id="4" name="Title 1"/>
          <p:cNvSpPr txBox="1">
            <a:spLocks/>
          </p:cNvSpPr>
          <p:nvPr/>
        </p:nvSpPr>
        <p:spPr>
          <a:xfrm>
            <a:off x="611560" y="260648"/>
            <a:ext cx="7920880" cy="812800"/>
          </a:xfrm>
          <a:prstGeom prst="rect">
            <a:avLst/>
          </a:prstGeom>
        </p:spPr>
        <p:txBody>
          <a:bodyPr>
            <a:noAutofit/>
          </a:bodyPr>
          <a:lstStyle>
            <a:lvl1pPr marL="39688" indent="-39688" algn="l" rtl="0" eaLnBrk="0" fontAlgn="base" hangingPunct="0">
              <a:spcBef>
                <a:spcPct val="0"/>
              </a:spcBef>
              <a:spcAft>
                <a:spcPct val="0"/>
              </a:spcAft>
              <a:defRPr sz="4400">
                <a:solidFill>
                  <a:schemeClr val="tx1"/>
                </a:solidFill>
                <a:latin typeface="Agency FB" panose="020B0503020202020204" pitchFamily="34" charset="0"/>
                <a:ea typeface="MS PGothic" pitchFamily="34" charset="-128"/>
                <a:cs typeface="Agency FB" panose="020B0503020202020204" pitchFamily="34" charset="0"/>
                <a:sym typeface="Century Gothic" pitchFamily="34" charset="0"/>
              </a:defRPr>
            </a:lvl1pPr>
            <a:lvl2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2pPr>
            <a:lvl3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3pPr>
            <a:lvl4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4pPr>
            <a:lvl5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5pPr>
            <a:lvl6pPr marL="4968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6pPr>
            <a:lvl7pPr marL="9540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7pPr>
            <a:lvl8pPr marL="14112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8pPr>
            <a:lvl9pPr marL="18684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9pPr>
          </a:lstStyle>
          <a:p>
            <a:r>
              <a:rPr lang="en-CA" sz="2800" kern="0" dirty="0" smtClean="0">
                <a:solidFill>
                  <a:schemeClr val="bg2"/>
                </a:solidFill>
              </a:rPr>
              <a:t>How is climate change likely to affect marine species?</a:t>
            </a:r>
            <a:endParaRPr lang="en-CA" sz="2800" kern="0" dirty="0">
              <a:solidFill>
                <a:schemeClr val="bg2"/>
              </a:solidFill>
            </a:endParaRPr>
          </a:p>
        </p:txBody>
      </p:sp>
      <p:sp>
        <p:nvSpPr>
          <p:cNvPr id="5" name="TextBox 4"/>
          <p:cNvSpPr txBox="1"/>
          <p:nvPr/>
        </p:nvSpPr>
        <p:spPr>
          <a:xfrm>
            <a:off x="359532" y="980728"/>
            <a:ext cx="4976936" cy="923330"/>
          </a:xfrm>
          <a:prstGeom prst="rect">
            <a:avLst/>
          </a:prstGeom>
          <a:noFill/>
        </p:spPr>
        <p:txBody>
          <a:bodyPr wrap="square" rtlCol="0">
            <a:spAutoFit/>
          </a:bodyPr>
          <a:lstStyle/>
          <a:p>
            <a:pPr algn="ctr"/>
            <a:r>
              <a:rPr lang="en-CA" sz="1800" b="1" dirty="0" smtClean="0">
                <a:solidFill>
                  <a:schemeClr val="bg2"/>
                </a:solidFill>
                <a:latin typeface="+mn-lt"/>
              </a:rPr>
              <a:t>Why is it important to study the ecological impacts of climate change on fisheries species</a:t>
            </a:r>
            <a:r>
              <a:rPr lang="en-CA" sz="1800" b="1" dirty="0">
                <a:solidFill>
                  <a:schemeClr val="bg2"/>
                </a:solidFill>
                <a:latin typeface="+mn-lt"/>
              </a:rPr>
              <a:t>?</a:t>
            </a:r>
          </a:p>
        </p:txBody>
      </p:sp>
      <p:sp>
        <p:nvSpPr>
          <p:cNvPr id="7" name="Rounded Rectangle 6"/>
          <p:cNvSpPr/>
          <p:nvPr/>
        </p:nvSpPr>
        <p:spPr>
          <a:xfrm>
            <a:off x="359532" y="1867251"/>
            <a:ext cx="2412268" cy="1884982"/>
          </a:xfrm>
          <a:prstGeom prst="roundRect">
            <a:avLst>
              <a:gd name="adj" fmla="val 10151"/>
            </a:avLst>
          </a:prstGeom>
          <a:solidFill>
            <a:srgbClr val="B8DD5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2"/>
                </a:solidFill>
              </a:rPr>
              <a:t>Fisheries contribute significantly to </a:t>
            </a:r>
            <a:r>
              <a:rPr lang="en-US" sz="1600" b="1" dirty="0" smtClean="0">
                <a:solidFill>
                  <a:schemeClr val="bg2"/>
                </a:solidFill>
              </a:rPr>
              <a:t>livelihood security </a:t>
            </a:r>
            <a:r>
              <a:rPr lang="en-US" sz="1600" dirty="0" smtClean="0">
                <a:solidFill>
                  <a:schemeClr val="bg2"/>
                </a:solidFill>
              </a:rPr>
              <a:t>and a </a:t>
            </a:r>
            <a:r>
              <a:rPr lang="en-US" sz="1600" b="1" dirty="0" smtClean="0">
                <a:solidFill>
                  <a:schemeClr val="bg2"/>
                </a:solidFill>
              </a:rPr>
              <a:t>growing industrial sector</a:t>
            </a:r>
            <a:r>
              <a:rPr lang="en-US" sz="1600" dirty="0" smtClean="0">
                <a:solidFill>
                  <a:schemeClr val="bg2"/>
                </a:solidFill>
              </a:rPr>
              <a:t>.  </a:t>
            </a:r>
            <a:endParaRPr lang="en-US" sz="1600" dirty="0">
              <a:solidFill>
                <a:schemeClr val="bg2"/>
              </a:solidFill>
            </a:endParaRPr>
          </a:p>
        </p:txBody>
      </p:sp>
      <p:sp>
        <p:nvSpPr>
          <p:cNvPr id="8" name="Rounded Rectangle 7"/>
          <p:cNvSpPr/>
          <p:nvPr/>
        </p:nvSpPr>
        <p:spPr>
          <a:xfrm>
            <a:off x="2848000" y="1844484"/>
            <a:ext cx="2588096" cy="1884982"/>
          </a:xfrm>
          <a:prstGeom prst="roundRect">
            <a:avLst>
              <a:gd name="adj" fmla="val 10151"/>
            </a:avLst>
          </a:prstGeom>
          <a:solidFill>
            <a:srgbClr val="B8DD5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50" dirty="0" smtClean="0">
                <a:solidFill>
                  <a:schemeClr val="bg2"/>
                </a:solidFill>
              </a:rPr>
              <a:t>The combined effect of climate change, pollution, overfishing and mangrove clearance is a </a:t>
            </a:r>
            <a:r>
              <a:rPr lang="en-CA" sz="1550" b="1" dirty="0" smtClean="0">
                <a:solidFill>
                  <a:schemeClr val="bg2"/>
                </a:solidFill>
              </a:rPr>
              <a:t>threat to the health of Grenada’s reef system </a:t>
            </a:r>
            <a:r>
              <a:rPr lang="en-CA" sz="1550" dirty="0" smtClean="0">
                <a:solidFill>
                  <a:schemeClr val="bg2"/>
                </a:solidFill>
              </a:rPr>
              <a:t>and related inshore fisheries.</a:t>
            </a:r>
            <a:endParaRPr lang="en-US" sz="1550" dirty="0">
              <a:solidFill>
                <a:schemeClr val="bg2"/>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44150" y="141885"/>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59532" y="3766273"/>
            <a:ext cx="4976936" cy="646331"/>
          </a:xfrm>
          <a:prstGeom prst="rect">
            <a:avLst/>
          </a:prstGeom>
          <a:noFill/>
        </p:spPr>
        <p:txBody>
          <a:bodyPr wrap="square" rtlCol="0">
            <a:spAutoFit/>
          </a:bodyPr>
          <a:lstStyle/>
          <a:p>
            <a:pPr algn="ctr"/>
            <a:r>
              <a:rPr lang="en-CA" sz="1800" b="1" dirty="0" smtClean="0">
                <a:solidFill>
                  <a:schemeClr val="bg2"/>
                </a:solidFill>
                <a:latin typeface="+mn-lt"/>
              </a:rPr>
              <a:t>How vulnerable are exploited fish </a:t>
            </a:r>
            <a:r>
              <a:rPr lang="en-CA" sz="1800" b="1" dirty="0">
                <a:solidFill>
                  <a:schemeClr val="bg2"/>
                </a:solidFill>
                <a:latin typeface="+mn-lt"/>
              </a:rPr>
              <a:t>species </a:t>
            </a:r>
            <a:r>
              <a:rPr lang="en-CA" sz="1800" b="1" dirty="0" smtClean="0">
                <a:solidFill>
                  <a:schemeClr val="bg2"/>
                </a:solidFill>
                <a:latin typeface="+mn-lt"/>
              </a:rPr>
              <a:t>to climate change? </a:t>
            </a:r>
            <a:endParaRPr lang="en-CA" sz="1800" b="1" dirty="0">
              <a:solidFill>
                <a:schemeClr val="bg2"/>
              </a:solidFill>
              <a:latin typeface="+mn-lt"/>
            </a:endParaRPr>
          </a:p>
        </p:txBody>
      </p:sp>
      <p:sp>
        <p:nvSpPr>
          <p:cNvPr id="12" name="TextBox 11"/>
          <p:cNvSpPr txBox="1"/>
          <p:nvPr/>
        </p:nvSpPr>
        <p:spPr>
          <a:xfrm>
            <a:off x="3887924" y="4017424"/>
            <a:ext cx="1368152" cy="369332"/>
          </a:xfrm>
          <a:prstGeom prst="rect">
            <a:avLst/>
          </a:prstGeom>
          <a:noFill/>
        </p:spPr>
        <p:txBody>
          <a:bodyPr wrap="square" rtlCol="0">
            <a:spAutoFit/>
          </a:bodyPr>
          <a:lstStyle/>
          <a:p>
            <a:r>
              <a:rPr lang="en-CA" sz="1800" b="1" dirty="0" smtClean="0">
                <a:solidFill>
                  <a:schemeClr val="accent6">
                    <a:lumMod val="60000"/>
                    <a:lumOff val="40000"/>
                  </a:schemeClr>
                </a:solidFill>
                <a:latin typeface="+mn-lt"/>
              </a:rPr>
              <a:t>Moderate</a:t>
            </a:r>
            <a:endParaRPr lang="en-CA" sz="1800" b="1" dirty="0">
              <a:solidFill>
                <a:schemeClr val="accent6">
                  <a:lumMod val="60000"/>
                  <a:lumOff val="40000"/>
                </a:schemeClr>
              </a:solidFill>
              <a:latin typeface="+mn-lt"/>
            </a:endParaRPr>
          </a:p>
        </p:txBody>
      </p:sp>
      <p:sp>
        <p:nvSpPr>
          <p:cNvPr id="24" name="TextBox 23"/>
          <p:cNvSpPr txBox="1"/>
          <p:nvPr/>
        </p:nvSpPr>
        <p:spPr>
          <a:xfrm>
            <a:off x="5648012" y="980728"/>
            <a:ext cx="3410705" cy="646331"/>
          </a:xfrm>
          <a:prstGeom prst="rect">
            <a:avLst/>
          </a:prstGeom>
          <a:noFill/>
        </p:spPr>
        <p:txBody>
          <a:bodyPr wrap="square" rtlCol="0">
            <a:spAutoFit/>
          </a:bodyPr>
          <a:lstStyle/>
          <a:p>
            <a:pPr algn="ctr"/>
            <a:r>
              <a:rPr lang="en-CA" sz="1800" b="1" dirty="0" smtClean="0">
                <a:solidFill>
                  <a:schemeClr val="bg2"/>
                </a:solidFill>
                <a:latin typeface="+mn-lt"/>
              </a:rPr>
              <a:t>How could species distribution shift by 2050?</a:t>
            </a:r>
            <a:endParaRPr lang="en-CA" sz="1800" b="1" dirty="0">
              <a:solidFill>
                <a:schemeClr val="bg2"/>
              </a:solidFill>
              <a:latin typeface="+mn-lt"/>
            </a:endParaRPr>
          </a:p>
        </p:txBody>
      </p:sp>
      <p:sp>
        <p:nvSpPr>
          <p:cNvPr id="25" name="Rounded Rectangle 24"/>
          <p:cNvSpPr/>
          <p:nvPr/>
        </p:nvSpPr>
        <p:spPr>
          <a:xfrm>
            <a:off x="5532010" y="1867251"/>
            <a:ext cx="3394728" cy="1862215"/>
          </a:xfrm>
          <a:prstGeom prst="roundRect">
            <a:avLst>
              <a:gd name="adj" fmla="val 10151"/>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bg2"/>
                </a:solidFill>
              </a:rPr>
              <a:t>Offshore areas to the east and south are expected to see modest species gains (20-40</a:t>
            </a:r>
            <a:r>
              <a:rPr lang="en-CA" sz="1600" dirty="0" smtClean="0">
                <a:solidFill>
                  <a:schemeClr val="bg2"/>
                </a:solidFill>
              </a:rPr>
              <a:t>%). Species </a:t>
            </a:r>
            <a:r>
              <a:rPr lang="en-CA" sz="1600" dirty="0">
                <a:solidFill>
                  <a:schemeClr val="bg2"/>
                </a:solidFill>
              </a:rPr>
              <a:t>losses (up to 50-60%) will be seen in all offshore areas surrounding the islands, but </a:t>
            </a:r>
            <a:r>
              <a:rPr lang="en-CA" sz="1600" dirty="0" smtClean="0">
                <a:solidFill>
                  <a:schemeClr val="bg2"/>
                </a:solidFill>
              </a:rPr>
              <a:t>less so throughout </a:t>
            </a:r>
            <a:r>
              <a:rPr lang="en-CA" sz="1600" dirty="0">
                <a:solidFill>
                  <a:schemeClr val="bg2"/>
                </a:solidFill>
              </a:rPr>
              <a:t>the Grenadine </a:t>
            </a:r>
            <a:r>
              <a:rPr lang="en-CA" sz="1600" dirty="0" smtClean="0">
                <a:solidFill>
                  <a:schemeClr val="bg2"/>
                </a:solidFill>
              </a:rPr>
              <a:t>Bank</a:t>
            </a:r>
            <a:endParaRPr lang="en-CA" sz="1600" dirty="0">
              <a:solidFill>
                <a:schemeClr val="bg2"/>
              </a:solidFill>
            </a:endParaRPr>
          </a:p>
        </p:txBody>
      </p:sp>
      <p:sp>
        <p:nvSpPr>
          <p:cNvPr id="26" name="TextBox 25"/>
          <p:cNvSpPr txBox="1"/>
          <p:nvPr/>
        </p:nvSpPr>
        <p:spPr>
          <a:xfrm>
            <a:off x="5436096" y="3787409"/>
            <a:ext cx="3410705" cy="646331"/>
          </a:xfrm>
          <a:prstGeom prst="rect">
            <a:avLst/>
          </a:prstGeom>
          <a:noFill/>
        </p:spPr>
        <p:txBody>
          <a:bodyPr wrap="square" rtlCol="0">
            <a:spAutoFit/>
          </a:bodyPr>
          <a:lstStyle/>
          <a:p>
            <a:pPr algn="ctr"/>
            <a:r>
              <a:rPr lang="en-CA" sz="1800" b="1" dirty="0" smtClean="0">
                <a:solidFill>
                  <a:schemeClr val="bg2"/>
                </a:solidFill>
                <a:latin typeface="+mn-lt"/>
              </a:rPr>
              <a:t>How could catch availability decline by 2050?</a:t>
            </a:r>
            <a:endParaRPr lang="en-CA" sz="1800" b="1" dirty="0">
              <a:solidFill>
                <a:schemeClr val="bg2"/>
              </a:solidFill>
              <a:latin typeface="+mn-lt"/>
            </a:endParaRPr>
          </a:p>
        </p:txBody>
      </p:sp>
      <p:sp>
        <p:nvSpPr>
          <p:cNvPr id="16" name="Oval 15"/>
          <p:cNvSpPr/>
          <p:nvPr/>
        </p:nvSpPr>
        <p:spPr bwMode="auto">
          <a:xfrm>
            <a:off x="5436096" y="4605385"/>
            <a:ext cx="1575891" cy="1415450"/>
          </a:xfrm>
          <a:prstGeom prst="ellipse">
            <a:avLst/>
          </a:prstGeom>
          <a:solidFill>
            <a:schemeClr val="accent4">
              <a:lumMod val="60000"/>
              <a:lumOff val="40000"/>
              <a:alpha val="25098"/>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solidFill>
                  <a:schemeClr val="bg2"/>
                </a:solidFill>
                <a:sym typeface="Calibri" charset="0"/>
              </a:rPr>
              <a:t>Across species</a:t>
            </a:r>
            <a:r>
              <a:rPr lang="en-CA" sz="1600" dirty="0" smtClean="0">
                <a:solidFill>
                  <a:schemeClr val="bg2"/>
                </a:solidFill>
                <a:latin typeface="+mn-lt"/>
                <a:ea typeface="+mn-ea"/>
                <a:sym typeface="Calibri" charset="0"/>
              </a:rPr>
              <a:t>:</a:t>
            </a:r>
          </a:p>
          <a:p>
            <a:pPr algn="ctr"/>
            <a:r>
              <a:rPr lang="en-CA" sz="1600" dirty="0" smtClean="0">
                <a:solidFill>
                  <a:schemeClr val="bg2"/>
                </a:solidFill>
                <a:sym typeface="Calibri" charset="0"/>
              </a:rPr>
              <a:t>L:15-30%</a:t>
            </a:r>
          </a:p>
          <a:p>
            <a:pPr algn="ctr"/>
            <a:r>
              <a:rPr lang="en-CA" sz="1600" dirty="0" smtClean="0">
                <a:solidFill>
                  <a:schemeClr val="bg2"/>
                </a:solidFill>
                <a:latin typeface="+mn-lt"/>
                <a:ea typeface="+mn-ea"/>
                <a:sym typeface="Calibri" charset="0"/>
              </a:rPr>
              <a:t>H:30-60%</a:t>
            </a:r>
            <a:endParaRPr lang="en-CA" sz="1600" dirty="0">
              <a:solidFill>
                <a:schemeClr val="bg2"/>
              </a:solidFill>
              <a:latin typeface="+mn-lt"/>
              <a:ea typeface="+mn-ea"/>
              <a:sym typeface="Calibri" charset="0"/>
            </a:endParaRPr>
          </a:p>
        </p:txBody>
      </p:sp>
      <p:sp>
        <p:nvSpPr>
          <p:cNvPr id="29" name="Oval 28"/>
          <p:cNvSpPr/>
          <p:nvPr/>
        </p:nvSpPr>
        <p:spPr bwMode="auto">
          <a:xfrm>
            <a:off x="7141448" y="4998678"/>
            <a:ext cx="1686300" cy="1566237"/>
          </a:xfrm>
          <a:prstGeom prst="ellipse">
            <a:avLst/>
          </a:prstGeom>
          <a:solidFill>
            <a:schemeClr val="accent4">
              <a:lumMod val="60000"/>
              <a:lumOff val="40000"/>
              <a:alpha val="25098"/>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solidFill>
                  <a:schemeClr val="bg2"/>
                </a:solidFill>
                <a:latin typeface="+mn-lt"/>
                <a:ea typeface="+mn-ea"/>
                <a:sym typeface="Calibri" charset="0"/>
              </a:rPr>
              <a:t>Snappers, groupers:</a:t>
            </a:r>
          </a:p>
          <a:p>
            <a:pPr algn="ctr"/>
            <a:r>
              <a:rPr lang="en-CA" sz="1600" dirty="0" smtClean="0">
                <a:solidFill>
                  <a:schemeClr val="bg2"/>
                </a:solidFill>
                <a:sym typeface="Calibri" charset="0"/>
              </a:rPr>
              <a:t>L &amp;H: </a:t>
            </a:r>
          </a:p>
          <a:p>
            <a:pPr algn="ctr"/>
            <a:r>
              <a:rPr lang="en-CA" sz="1600" dirty="0" smtClean="0">
                <a:solidFill>
                  <a:schemeClr val="bg2"/>
                </a:solidFill>
                <a:sym typeface="Calibri" charset="0"/>
              </a:rPr>
              <a:t>50-60%</a:t>
            </a:r>
          </a:p>
          <a:p>
            <a:pPr algn="ctr"/>
            <a:endParaRPr lang="en-CA" sz="1600" dirty="0" smtClean="0">
              <a:solidFill>
                <a:schemeClr val="bg2"/>
              </a:solidFill>
              <a:sym typeface="Calibri" charset="0"/>
            </a:endParaRPr>
          </a:p>
        </p:txBody>
      </p:sp>
      <p:sp>
        <p:nvSpPr>
          <p:cNvPr id="18" name="Down Arrow 17"/>
          <p:cNvSpPr/>
          <p:nvPr/>
        </p:nvSpPr>
        <p:spPr bwMode="auto">
          <a:xfrm>
            <a:off x="6634716" y="5235579"/>
            <a:ext cx="324036" cy="359587"/>
          </a:xfrm>
          <a:prstGeom prst="downArrow">
            <a:avLst/>
          </a:prstGeom>
          <a:solidFill>
            <a:schemeClr val="accent1"/>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31" name="Down Arrow 30"/>
          <p:cNvSpPr/>
          <p:nvPr/>
        </p:nvSpPr>
        <p:spPr bwMode="auto">
          <a:xfrm>
            <a:off x="8370422" y="5602002"/>
            <a:ext cx="324036" cy="359587"/>
          </a:xfrm>
          <a:prstGeom prst="downArrow">
            <a:avLst/>
          </a:prstGeom>
          <a:solidFill>
            <a:schemeClr val="accent1"/>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20" name="TextBox 19"/>
          <p:cNvSpPr txBox="1"/>
          <p:nvPr/>
        </p:nvSpPr>
        <p:spPr>
          <a:xfrm>
            <a:off x="5765375" y="6240869"/>
            <a:ext cx="2062717" cy="461665"/>
          </a:xfrm>
          <a:prstGeom prst="rect">
            <a:avLst/>
          </a:prstGeom>
          <a:noFill/>
        </p:spPr>
        <p:txBody>
          <a:bodyPr wrap="square" rtlCol="0">
            <a:spAutoFit/>
          </a:bodyPr>
          <a:lstStyle/>
          <a:p>
            <a:r>
              <a:rPr lang="en-CA" sz="1200" dirty="0" smtClean="0">
                <a:latin typeface="Arial Narrow" panose="020B0606020202030204" pitchFamily="34" charset="0"/>
              </a:rPr>
              <a:t>L=low emissions scenario; H=high emissions scenario</a:t>
            </a:r>
            <a:endParaRPr lang="en-CA" sz="1200" dirty="0">
              <a:latin typeface="Arial Narrow" panose="020B0606020202030204"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7" y="4337188"/>
            <a:ext cx="3792537" cy="23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814625" y="6410146"/>
            <a:ext cx="4548879" cy="316735"/>
            <a:chOff x="814625" y="6410146"/>
            <a:chExt cx="4548879" cy="316735"/>
          </a:xfrm>
        </p:grpSpPr>
        <p:sp>
          <p:nvSpPr>
            <p:cNvPr id="27" name="TextBox 26">
              <a:extLst>
                <a:ext uri="{FF2B5EF4-FFF2-40B4-BE49-F238E27FC236}">
                  <a16:creationId xmlns="" xmlns:a16="http://schemas.microsoft.com/office/drawing/2014/main" id="{07E9AE1C-22A0-9A42-9472-7FE2D34AFEDC}"/>
                </a:ext>
              </a:extLst>
            </p:cNvPr>
            <p:cNvSpPr txBox="1"/>
            <p:nvPr/>
          </p:nvSpPr>
          <p:spPr>
            <a:xfrm>
              <a:off x="3472152" y="6449882"/>
              <a:ext cx="18913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100 = Very high </a:t>
              </a:r>
              <a:r>
                <a:rPr kumimoji="0" lang="en-US" sz="1200" b="1"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Arial"/>
                </a:rPr>
                <a:t>vulnerability</a:t>
              </a:r>
              <a:endPar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endParaRPr>
            </a:p>
          </p:txBody>
        </p:sp>
        <p:sp>
          <p:nvSpPr>
            <p:cNvPr id="28" name="TextBox 27">
              <a:extLst>
                <a:ext uri="{FF2B5EF4-FFF2-40B4-BE49-F238E27FC236}">
                  <a16:creationId xmlns="" xmlns:a16="http://schemas.microsoft.com/office/drawing/2014/main" id="{A420BD88-A152-7844-99DB-F9D8BF771A50}"/>
                </a:ext>
              </a:extLst>
            </p:cNvPr>
            <p:cNvSpPr txBox="1"/>
            <p:nvPr/>
          </p:nvSpPr>
          <p:spPr>
            <a:xfrm>
              <a:off x="814625" y="6410146"/>
              <a:ext cx="6511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Narrow" panose="020B0606020202030204" pitchFamily="34" charset="0"/>
                  <a:cs typeface="Arial"/>
                </a:rPr>
                <a:t>1 = </a:t>
              </a:r>
              <a:r>
                <a:rPr kumimoji="0" lang="en-US" sz="1200" b="1"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Arial"/>
                </a:rPr>
                <a:t>Low</a:t>
              </a:r>
              <a:endPar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endParaRPr>
            </a:p>
          </p:txBody>
        </p:sp>
        <p:sp>
          <p:nvSpPr>
            <p:cNvPr id="30" name="Striped Right Arrow 29">
              <a:extLst>
                <a:ext uri="{FF2B5EF4-FFF2-40B4-BE49-F238E27FC236}">
                  <a16:creationId xmlns="" xmlns:a16="http://schemas.microsoft.com/office/drawing/2014/main" id="{36CCCEFC-B0C6-B446-9C62-80600FF0A600}"/>
                </a:ext>
              </a:extLst>
            </p:cNvPr>
            <p:cNvSpPr/>
            <p:nvPr/>
          </p:nvSpPr>
          <p:spPr>
            <a:xfrm>
              <a:off x="1430398" y="6449882"/>
              <a:ext cx="2076657" cy="228304"/>
            </a:xfrm>
            <a:prstGeom prst="striped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2" name="Picture 8" descr="C:\Users\jeyzaguirre\Dropbox (ESSA Technologies)\CRFM Fishery-Related SEIA and Monitoring System\Graphic Design\FAO Files\Decapterus_macarellus-main.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4706520"/>
            <a:ext cx="1043841" cy="32885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jeyzaguirre\Dropbox (ESSA Technologies)\CRFM Fishery-Related SEIA and Monitoring System\Graphic Design\FAO Files\Scarus_coeruleus-main.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3700" y="4912485"/>
            <a:ext cx="1021294" cy="50150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80150743-F56A-3C4C-8184-36BC9C98F010}"/>
              </a:ext>
            </a:extLst>
          </p:cNvPr>
          <p:cNvSpPr txBox="1"/>
          <p:nvPr/>
        </p:nvSpPr>
        <p:spPr>
          <a:xfrm>
            <a:off x="1168116" y="4337188"/>
            <a:ext cx="13708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33"/>
                </a:solidFill>
                <a:effectLst/>
                <a:uLnTx/>
                <a:uFillTx/>
                <a:latin typeface="+mn-lt"/>
                <a:ea typeface="+mn-ea"/>
                <a:cs typeface="+mn-cs"/>
              </a:rPr>
              <a:t>N = </a:t>
            </a:r>
            <a:r>
              <a:rPr lang="en-US" sz="1800" u="sng" noProof="0" dirty="0" smtClean="0">
                <a:solidFill>
                  <a:srgbClr val="333333"/>
                </a:solidFill>
                <a:latin typeface="+mn-lt"/>
                <a:ea typeface="+mn-ea"/>
              </a:rPr>
              <a:t>66</a:t>
            </a:r>
            <a:r>
              <a:rPr kumimoji="0" lang="en-US" sz="1800" b="0" i="0" u="sng" strike="noStrike" kern="1200" cap="none" spc="0" normalizeH="0" baseline="0" noProof="0" dirty="0" smtClean="0">
                <a:ln>
                  <a:noFill/>
                </a:ln>
                <a:solidFill>
                  <a:srgbClr val="333333"/>
                </a:solidFill>
                <a:effectLst/>
                <a:uLnTx/>
                <a:uFillTx/>
                <a:latin typeface="+mn-lt"/>
                <a:ea typeface="+mn-ea"/>
                <a:cs typeface="+mn-cs"/>
              </a:rPr>
              <a:t> </a:t>
            </a:r>
            <a:r>
              <a:rPr kumimoji="0" lang="en-US" sz="1800" b="0" i="0" u="sng" strike="noStrike" kern="1200" cap="none" spc="0" normalizeH="0" baseline="0" noProof="0" dirty="0">
                <a:ln>
                  <a:noFill/>
                </a:ln>
                <a:solidFill>
                  <a:srgbClr val="333333"/>
                </a:solidFill>
                <a:effectLst/>
                <a:uLnTx/>
                <a:uFillTx/>
                <a:latin typeface="+mn-lt"/>
                <a:ea typeface="+mn-ea"/>
                <a:cs typeface="+mn-cs"/>
              </a:rPr>
              <a:t>spp.</a:t>
            </a:r>
          </a:p>
        </p:txBody>
      </p:sp>
    </p:spTree>
    <p:extLst>
      <p:ext uri="{BB962C8B-B14F-4D97-AF65-F5344CB8AC3E}">
        <p14:creationId xmlns:p14="http://schemas.microsoft.com/office/powerpoint/2010/main" val="257292461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4EEC083-A12B-41B2-8325-CEC3AA4C0003}" type="slidenum">
              <a:rPr lang="en-US" smtClean="0"/>
              <a:pPr/>
              <a:t>25</a:t>
            </a:fld>
            <a:endParaRPr lang="en-US"/>
          </a:p>
        </p:txBody>
      </p:sp>
      <p:sp>
        <p:nvSpPr>
          <p:cNvPr id="3" name="Rectangle 2"/>
          <p:cNvSpPr/>
          <p:nvPr/>
        </p:nvSpPr>
        <p:spPr bwMode="auto">
          <a:xfrm>
            <a:off x="0" y="31530"/>
            <a:ext cx="9080938" cy="6826469"/>
          </a:xfrm>
          <a:prstGeom prst="rect">
            <a:avLst/>
          </a:prstGeom>
          <a:solidFill>
            <a:schemeClr val="tx1"/>
          </a:solidFill>
          <a:ln w="762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dirty="0">
              <a:ln>
                <a:noFill/>
              </a:ln>
              <a:solidFill>
                <a:srgbClr val="000000"/>
              </a:solidFill>
              <a:effectLst/>
              <a:latin typeface="Calibri" charset="0"/>
              <a:ea typeface="ヒラギノ角ゴ ProN W3" charset="0"/>
              <a:cs typeface="ヒラギノ角ゴ ProN W3" charset="0"/>
              <a:sym typeface="Calibri" charset="0"/>
            </a:endParaRPr>
          </a:p>
        </p:txBody>
      </p:sp>
      <p:sp>
        <p:nvSpPr>
          <p:cNvPr id="4" name="Title 1"/>
          <p:cNvSpPr txBox="1">
            <a:spLocks/>
          </p:cNvSpPr>
          <p:nvPr/>
        </p:nvSpPr>
        <p:spPr>
          <a:xfrm>
            <a:off x="611560" y="260648"/>
            <a:ext cx="7920880" cy="812800"/>
          </a:xfrm>
          <a:prstGeom prst="rect">
            <a:avLst/>
          </a:prstGeom>
        </p:spPr>
        <p:txBody>
          <a:bodyPr>
            <a:noAutofit/>
          </a:bodyPr>
          <a:lstStyle>
            <a:lvl1pPr marL="39688" indent="-39688" algn="l" rtl="0" eaLnBrk="0" fontAlgn="base" hangingPunct="0">
              <a:spcBef>
                <a:spcPct val="0"/>
              </a:spcBef>
              <a:spcAft>
                <a:spcPct val="0"/>
              </a:spcAft>
              <a:defRPr sz="4400">
                <a:solidFill>
                  <a:schemeClr val="tx1"/>
                </a:solidFill>
                <a:latin typeface="Agency FB" panose="020B0503020202020204" pitchFamily="34" charset="0"/>
                <a:ea typeface="MS PGothic" pitchFamily="34" charset="-128"/>
                <a:cs typeface="Agency FB" panose="020B0503020202020204" pitchFamily="34" charset="0"/>
                <a:sym typeface="Century Gothic" pitchFamily="34" charset="0"/>
              </a:defRPr>
            </a:lvl1pPr>
            <a:lvl2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2pPr>
            <a:lvl3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3pPr>
            <a:lvl4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4pPr>
            <a:lvl5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5pPr>
            <a:lvl6pPr marL="4968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6pPr>
            <a:lvl7pPr marL="9540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7pPr>
            <a:lvl8pPr marL="14112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8pPr>
            <a:lvl9pPr marL="18684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9pPr>
          </a:lstStyle>
          <a:p>
            <a:r>
              <a:rPr lang="en-CA" sz="2800" kern="0" dirty="0" smtClean="0">
                <a:solidFill>
                  <a:schemeClr val="bg2"/>
                </a:solidFill>
              </a:rPr>
              <a:t>How is climate change likely to affect marine species?</a:t>
            </a:r>
            <a:endParaRPr lang="en-CA" sz="2800" kern="0" dirty="0">
              <a:solidFill>
                <a:schemeClr val="bg2"/>
              </a:solidFill>
            </a:endParaRPr>
          </a:p>
        </p:txBody>
      </p:sp>
      <p:sp>
        <p:nvSpPr>
          <p:cNvPr id="5" name="TextBox 4"/>
          <p:cNvSpPr txBox="1"/>
          <p:nvPr/>
        </p:nvSpPr>
        <p:spPr>
          <a:xfrm>
            <a:off x="359532" y="980728"/>
            <a:ext cx="4976936" cy="923330"/>
          </a:xfrm>
          <a:prstGeom prst="rect">
            <a:avLst/>
          </a:prstGeom>
          <a:noFill/>
        </p:spPr>
        <p:txBody>
          <a:bodyPr wrap="square" rtlCol="0">
            <a:spAutoFit/>
          </a:bodyPr>
          <a:lstStyle/>
          <a:p>
            <a:pPr algn="ctr"/>
            <a:r>
              <a:rPr lang="en-CA" sz="1800" b="1" dirty="0" smtClean="0">
                <a:solidFill>
                  <a:schemeClr val="bg2"/>
                </a:solidFill>
                <a:latin typeface="+mn-lt"/>
              </a:rPr>
              <a:t>Why is it important to study the ecological impacts of climate change on fisheries species</a:t>
            </a:r>
            <a:r>
              <a:rPr lang="en-CA" sz="1800" b="1" dirty="0">
                <a:solidFill>
                  <a:schemeClr val="bg2"/>
                </a:solidFill>
                <a:latin typeface="+mn-lt"/>
              </a:rPr>
              <a:t>?</a:t>
            </a:r>
          </a:p>
        </p:txBody>
      </p:sp>
      <p:sp>
        <p:nvSpPr>
          <p:cNvPr id="7" name="Rounded Rectangle 6"/>
          <p:cNvSpPr/>
          <p:nvPr/>
        </p:nvSpPr>
        <p:spPr>
          <a:xfrm>
            <a:off x="359532" y="1867251"/>
            <a:ext cx="2412268" cy="1884982"/>
          </a:xfrm>
          <a:prstGeom prst="roundRect">
            <a:avLst>
              <a:gd name="adj" fmla="val 10151"/>
            </a:avLst>
          </a:prstGeom>
          <a:solidFill>
            <a:srgbClr val="B8DD5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2"/>
                </a:solidFill>
              </a:rPr>
              <a:t>Fisheries contribute significantly to </a:t>
            </a:r>
            <a:r>
              <a:rPr lang="en-US" sz="1600" b="1" dirty="0" smtClean="0">
                <a:solidFill>
                  <a:schemeClr val="bg2"/>
                </a:solidFill>
              </a:rPr>
              <a:t>livelihood  and food security, </a:t>
            </a:r>
            <a:r>
              <a:rPr lang="en-US" sz="1600" dirty="0" smtClean="0">
                <a:solidFill>
                  <a:schemeClr val="bg2"/>
                </a:solidFill>
              </a:rPr>
              <a:t>and are a source of </a:t>
            </a:r>
            <a:r>
              <a:rPr lang="en-US" sz="1600" b="1" dirty="0" smtClean="0">
                <a:solidFill>
                  <a:schemeClr val="bg2"/>
                </a:solidFill>
              </a:rPr>
              <a:t>export earnings.</a:t>
            </a:r>
            <a:r>
              <a:rPr lang="en-US" sz="1600" dirty="0" smtClean="0">
                <a:solidFill>
                  <a:schemeClr val="bg2"/>
                </a:solidFill>
              </a:rPr>
              <a:t>  </a:t>
            </a:r>
            <a:endParaRPr lang="en-US" sz="1600" dirty="0">
              <a:solidFill>
                <a:schemeClr val="bg2"/>
              </a:solidFill>
            </a:endParaRPr>
          </a:p>
        </p:txBody>
      </p:sp>
      <p:sp>
        <p:nvSpPr>
          <p:cNvPr id="8" name="Rounded Rectangle 7"/>
          <p:cNvSpPr/>
          <p:nvPr/>
        </p:nvSpPr>
        <p:spPr>
          <a:xfrm>
            <a:off x="2848000" y="1844484"/>
            <a:ext cx="2588096" cy="1884982"/>
          </a:xfrm>
          <a:prstGeom prst="roundRect">
            <a:avLst>
              <a:gd name="adj" fmla="val 10151"/>
            </a:avLst>
          </a:prstGeom>
          <a:solidFill>
            <a:srgbClr val="B8DD5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bg2"/>
                </a:solidFill>
              </a:rPr>
              <a:t>The combined effect of climate change, pollution, overfishing and </a:t>
            </a:r>
            <a:r>
              <a:rPr lang="en-CA" sz="1600" dirty="0" smtClean="0">
                <a:solidFill>
                  <a:schemeClr val="bg2"/>
                </a:solidFill>
              </a:rPr>
              <a:t>poor land-use practices </a:t>
            </a:r>
            <a:r>
              <a:rPr lang="en-CA" sz="1600" b="1" dirty="0" smtClean="0">
                <a:solidFill>
                  <a:schemeClr val="bg2"/>
                </a:solidFill>
              </a:rPr>
              <a:t>hampers marine ecosystems’ ability to support reef fisheries</a:t>
            </a:r>
            <a:r>
              <a:rPr lang="en-CA" sz="1600" dirty="0" smtClean="0">
                <a:solidFill>
                  <a:schemeClr val="bg2"/>
                </a:solidFill>
              </a:rPr>
              <a:t>.</a:t>
            </a:r>
            <a:endParaRPr lang="en-CA" sz="1600" dirty="0">
              <a:solidFill>
                <a:schemeClr val="bg2"/>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44150" y="141885"/>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59532" y="3766273"/>
            <a:ext cx="4976936" cy="646331"/>
          </a:xfrm>
          <a:prstGeom prst="rect">
            <a:avLst/>
          </a:prstGeom>
          <a:noFill/>
        </p:spPr>
        <p:txBody>
          <a:bodyPr wrap="square" rtlCol="0">
            <a:spAutoFit/>
          </a:bodyPr>
          <a:lstStyle/>
          <a:p>
            <a:pPr algn="ctr"/>
            <a:r>
              <a:rPr lang="en-CA" sz="1800" b="1" dirty="0" smtClean="0">
                <a:solidFill>
                  <a:schemeClr val="bg2"/>
                </a:solidFill>
                <a:latin typeface="+mn-lt"/>
              </a:rPr>
              <a:t>How vulnerable are exploited fish </a:t>
            </a:r>
            <a:r>
              <a:rPr lang="en-CA" sz="1800" b="1" dirty="0">
                <a:solidFill>
                  <a:schemeClr val="bg2"/>
                </a:solidFill>
                <a:latin typeface="+mn-lt"/>
              </a:rPr>
              <a:t>species </a:t>
            </a:r>
            <a:r>
              <a:rPr lang="en-CA" sz="1800" b="1" dirty="0" smtClean="0">
                <a:solidFill>
                  <a:schemeClr val="bg2"/>
                </a:solidFill>
                <a:latin typeface="+mn-lt"/>
              </a:rPr>
              <a:t>to climate change? </a:t>
            </a:r>
            <a:endParaRPr lang="en-CA" sz="1800" b="1" dirty="0">
              <a:solidFill>
                <a:schemeClr val="bg2"/>
              </a:solidFill>
              <a:latin typeface="+mn-lt"/>
            </a:endParaRPr>
          </a:p>
        </p:txBody>
      </p:sp>
      <p:sp>
        <p:nvSpPr>
          <p:cNvPr id="12" name="TextBox 11"/>
          <p:cNvSpPr txBox="1"/>
          <p:nvPr/>
        </p:nvSpPr>
        <p:spPr>
          <a:xfrm>
            <a:off x="3887924" y="4017424"/>
            <a:ext cx="1368152" cy="369332"/>
          </a:xfrm>
          <a:prstGeom prst="rect">
            <a:avLst/>
          </a:prstGeom>
          <a:noFill/>
        </p:spPr>
        <p:txBody>
          <a:bodyPr wrap="square" rtlCol="0">
            <a:spAutoFit/>
          </a:bodyPr>
          <a:lstStyle/>
          <a:p>
            <a:r>
              <a:rPr lang="en-CA" sz="1800" b="1" dirty="0" smtClean="0">
                <a:solidFill>
                  <a:schemeClr val="accent6">
                    <a:lumMod val="60000"/>
                    <a:lumOff val="40000"/>
                  </a:schemeClr>
                </a:solidFill>
                <a:latin typeface="+mn-lt"/>
              </a:rPr>
              <a:t>Moderate</a:t>
            </a:r>
            <a:endParaRPr lang="en-CA" sz="1800" b="1" dirty="0">
              <a:solidFill>
                <a:schemeClr val="accent6">
                  <a:lumMod val="60000"/>
                  <a:lumOff val="40000"/>
                </a:schemeClr>
              </a:solidFill>
              <a:latin typeface="+mn-lt"/>
            </a:endParaRPr>
          </a:p>
        </p:txBody>
      </p:sp>
      <p:sp>
        <p:nvSpPr>
          <p:cNvPr id="24" name="TextBox 23"/>
          <p:cNvSpPr txBox="1"/>
          <p:nvPr/>
        </p:nvSpPr>
        <p:spPr>
          <a:xfrm>
            <a:off x="5648012" y="980728"/>
            <a:ext cx="3410705" cy="646331"/>
          </a:xfrm>
          <a:prstGeom prst="rect">
            <a:avLst/>
          </a:prstGeom>
          <a:noFill/>
        </p:spPr>
        <p:txBody>
          <a:bodyPr wrap="square" rtlCol="0">
            <a:spAutoFit/>
          </a:bodyPr>
          <a:lstStyle/>
          <a:p>
            <a:pPr algn="ctr"/>
            <a:r>
              <a:rPr lang="en-CA" sz="1800" b="1" dirty="0" smtClean="0">
                <a:solidFill>
                  <a:schemeClr val="bg2"/>
                </a:solidFill>
                <a:latin typeface="+mn-lt"/>
              </a:rPr>
              <a:t>How could species distribution shift by 2050?</a:t>
            </a:r>
            <a:endParaRPr lang="en-CA" sz="1800" b="1" dirty="0">
              <a:solidFill>
                <a:schemeClr val="bg2"/>
              </a:solidFill>
              <a:latin typeface="+mn-lt"/>
            </a:endParaRPr>
          </a:p>
        </p:txBody>
      </p:sp>
      <p:sp>
        <p:nvSpPr>
          <p:cNvPr id="25" name="Rounded Rectangle 24"/>
          <p:cNvSpPr/>
          <p:nvPr/>
        </p:nvSpPr>
        <p:spPr>
          <a:xfrm>
            <a:off x="5532010" y="1867251"/>
            <a:ext cx="3394728" cy="1862215"/>
          </a:xfrm>
          <a:prstGeom prst="roundRect">
            <a:avLst>
              <a:gd name="adj" fmla="val 10151"/>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bg2"/>
                </a:solidFill>
              </a:rPr>
              <a:t>Offshore areas in the Gulf de la </a:t>
            </a:r>
            <a:r>
              <a:rPr lang="en-CA" sz="1600" dirty="0" err="1">
                <a:solidFill>
                  <a:schemeClr val="bg2"/>
                </a:solidFill>
              </a:rPr>
              <a:t>Gonâveare</a:t>
            </a:r>
            <a:r>
              <a:rPr lang="en-CA" sz="1600" dirty="0">
                <a:solidFill>
                  <a:schemeClr val="bg2"/>
                </a:solidFill>
              </a:rPr>
              <a:t> expected to see the greatest species gains </a:t>
            </a:r>
            <a:r>
              <a:rPr lang="en-CA" sz="1600" dirty="0" smtClean="0">
                <a:solidFill>
                  <a:schemeClr val="bg2"/>
                </a:solidFill>
              </a:rPr>
              <a:t>(40-60%), as well as losses (30-50%). The north coast is expected to see a high proportion of species losses.</a:t>
            </a:r>
            <a:endParaRPr lang="en-CA" sz="1600" dirty="0">
              <a:solidFill>
                <a:schemeClr val="bg2"/>
              </a:solidFill>
            </a:endParaRPr>
          </a:p>
        </p:txBody>
      </p:sp>
      <p:sp>
        <p:nvSpPr>
          <p:cNvPr id="26" name="TextBox 25"/>
          <p:cNvSpPr txBox="1"/>
          <p:nvPr/>
        </p:nvSpPr>
        <p:spPr>
          <a:xfrm>
            <a:off x="5436096" y="3787409"/>
            <a:ext cx="3410705" cy="646331"/>
          </a:xfrm>
          <a:prstGeom prst="rect">
            <a:avLst/>
          </a:prstGeom>
          <a:noFill/>
        </p:spPr>
        <p:txBody>
          <a:bodyPr wrap="square" rtlCol="0">
            <a:spAutoFit/>
          </a:bodyPr>
          <a:lstStyle/>
          <a:p>
            <a:pPr algn="ctr"/>
            <a:r>
              <a:rPr lang="en-CA" sz="1800" b="1" dirty="0" smtClean="0">
                <a:solidFill>
                  <a:schemeClr val="bg2"/>
                </a:solidFill>
                <a:latin typeface="+mn-lt"/>
              </a:rPr>
              <a:t>How could catch availability decline by 2050?</a:t>
            </a:r>
            <a:endParaRPr lang="en-CA" sz="1800" b="1" dirty="0">
              <a:solidFill>
                <a:schemeClr val="bg2"/>
              </a:solidFill>
              <a:latin typeface="+mn-lt"/>
            </a:endParaRPr>
          </a:p>
        </p:txBody>
      </p:sp>
      <p:sp>
        <p:nvSpPr>
          <p:cNvPr id="16" name="Oval 15"/>
          <p:cNvSpPr/>
          <p:nvPr/>
        </p:nvSpPr>
        <p:spPr bwMode="auto">
          <a:xfrm>
            <a:off x="5436096" y="4605385"/>
            <a:ext cx="1575891" cy="1415450"/>
          </a:xfrm>
          <a:prstGeom prst="ellipse">
            <a:avLst/>
          </a:prstGeom>
          <a:solidFill>
            <a:schemeClr val="accent4">
              <a:lumMod val="60000"/>
              <a:lumOff val="40000"/>
              <a:alpha val="25098"/>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solidFill>
                  <a:schemeClr val="bg2"/>
                </a:solidFill>
                <a:sym typeface="Calibri" charset="0"/>
              </a:rPr>
              <a:t>Across species</a:t>
            </a:r>
            <a:r>
              <a:rPr lang="en-CA" sz="1600" dirty="0" smtClean="0">
                <a:solidFill>
                  <a:schemeClr val="bg2"/>
                </a:solidFill>
                <a:latin typeface="+mn-lt"/>
                <a:ea typeface="+mn-ea"/>
                <a:sym typeface="Calibri" charset="0"/>
              </a:rPr>
              <a:t>:</a:t>
            </a:r>
          </a:p>
          <a:p>
            <a:pPr algn="ctr"/>
            <a:r>
              <a:rPr lang="en-CA" sz="1600" dirty="0" smtClean="0">
                <a:solidFill>
                  <a:schemeClr val="bg2"/>
                </a:solidFill>
                <a:sym typeface="Calibri" charset="0"/>
              </a:rPr>
              <a:t>L:10-30%</a:t>
            </a:r>
          </a:p>
          <a:p>
            <a:pPr algn="ctr"/>
            <a:r>
              <a:rPr lang="en-CA" sz="1600" dirty="0" smtClean="0">
                <a:solidFill>
                  <a:schemeClr val="bg2"/>
                </a:solidFill>
                <a:latin typeface="+mn-lt"/>
                <a:ea typeface="+mn-ea"/>
                <a:sym typeface="Calibri" charset="0"/>
              </a:rPr>
              <a:t>H:20-60%</a:t>
            </a:r>
            <a:endParaRPr lang="en-CA" sz="1600" dirty="0">
              <a:solidFill>
                <a:schemeClr val="bg2"/>
              </a:solidFill>
              <a:latin typeface="+mn-lt"/>
              <a:ea typeface="+mn-ea"/>
              <a:sym typeface="Calibri" charset="0"/>
            </a:endParaRPr>
          </a:p>
        </p:txBody>
      </p:sp>
      <p:sp>
        <p:nvSpPr>
          <p:cNvPr id="29" name="Oval 28"/>
          <p:cNvSpPr/>
          <p:nvPr/>
        </p:nvSpPr>
        <p:spPr bwMode="auto">
          <a:xfrm>
            <a:off x="7011987" y="4843736"/>
            <a:ext cx="1914751" cy="1721179"/>
          </a:xfrm>
          <a:prstGeom prst="ellipse">
            <a:avLst/>
          </a:prstGeom>
          <a:solidFill>
            <a:schemeClr val="accent4">
              <a:lumMod val="60000"/>
              <a:lumOff val="40000"/>
              <a:alpha val="25098"/>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solidFill>
                  <a:schemeClr val="bg2"/>
                </a:solidFill>
                <a:latin typeface="+mn-lt"/>
                <a:ea typeface="+mn-ea"/>
                <a:sym typeface="Calibri" charset="0"/>
              </a:rPr>
              <a:t>Snappers, groupers, </a:t>
            </a:r>
            <a:r>
              <a:rPr lang="en-CA" sz="1500" dirty="0" smtClean="0">
                <a:solidFill>
                  <a:schemeClr val="bg2"/>
                </a:solidFill>
                <a:latin typeface="+mn-lt"/>
                <a:ea typeface="+mn-ea"/>
                <a:sym typeface="Calibri" charset="0"/>
              </a:rPr>
              <a:t>invertebrates</a:t>
            </a:r>
            <a:r>
              <a:rPr lang="en-CA" sz="1600" dirty="0" smtClean="0">
                <a:solidFill>
                  <a:schemeClr val="bg2"/>
                </a:solidFill>
                <a:latin typeface="+mn-lt"/>
                <a:ea typeface="+mn-ea"/>
                <a:sym typeface="Calibri" charset="0"/>
              </a:rPr>
              <a:t>:</a:t>
            </a:r>
          </a:p>
          <a:p>
            <a:pPr algn="ctr"/>
            <a:r>
              <a:rPr lang="en-CA" sz="1600" dirty="0" smtClean="0">
                <a:solidFill>
                  <a:schemeClr val="bg2"/>
                </a:solidFill>
                <a:sym typeface="Calibri" charset="0"/>
              </a:rPr>
              <a:t>L &amp;H: </a:t>
            </a:r>
          </a:p>
          <a:p>
            <a:pPr algn="ctr"/>
            <a:r>
              <a:rPr lang="en-CA" sz="1600" dirty="0" smtClean="0">
                <a:solidFill>
                  <a:schemeClr val="bg2"/>
                </a:solidFill>
                <a:sym typeface="Calibri" charset="0"/>
              </a:rPr>
              <a:t>~100%</a:t>
            </a:r>
          </a:p>
          <a:p>
            <a:pPr algn="ctr"/>
            <a:endParaRPr lang="en-CA" sz="1600" dirty="0" smtClean="0">
              <a:solidFill>
                <a:schemeClr val="bg2"/>
              </a:solidFill>
              <a:sym typeface="Calibri" charset="0"/>
            </a:endParaRPr>
          </a:p>
        </p:txBody>
      </p:sp>
      <p:sp>
        <p:nvSpPr>
          <p:cNvPr id="18" name="Down Arrow 17"/>
          <p:cNvSpPr/>
          <p:nvPr/>
        </p:nvSpPr>
        <p:spPr bwMode="auto">
          <a:xfrm>
            <a:off x="6634716" y="5235579"/>
            <a:ext cx="324036" cy="359587"/>
          </a:xfrm>
          <a:prstGeom prst="downArrow">
            <a:avLst/>
          </a:prstGeom>
          <a:solidFill>
            <a:schemeClr val="accent1"/>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31" name="Down Arrow 30"/>
          <p:cNvSpPr/>
          <p:nvPr/>
        </p:nvSpPr>
        <p:spPr bwMode="auto">
          <a:xfrm>
            <a:off x="8387512" y="5781795"/>
            <a:ext cx="324036" cy="359587"/>
          </a:xfrm>
          <a:prstGeom prst="downArrow">
            <a:avLst/>
          </a:prstGeom>
          <a:solidFill>
            <a:schemeClr val="accent1"/>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20" name="TextBox 19"/>
          <p:cNvSpPr txBox="1"/>
          <p:nvPr/>
        </p:nvSpPr>
        <p:spPr>
          <a:xfrm>
            <a:off x="5765375" y="6240869"/>
            <a:ext cx="2062717" cy="461665"/>
          </a:xfrm>
          <a:prstGeom prst="rect">
            <a:avLst/>
          </a:prstGeom>
          <a:noFill/>
        </p:spPr>
        <p:txBody>
          <a:bodyPr wrap="square" rtlCol="0">
            <a:spAutoFit/>
          </a:bodyPr>
          <a:lstStyle/>
          <a:p>
            <a:r>
              <a:rPr lang="en-CA" sz="1200" dirty="0" smtClean="0">
                <a:latin typeface="Arial Narrow" panose="020B0606020202030204" pitchFamily="34" charset="0"/>
              </a:rPr>
              <a:t>L=low emissions scenario; H=high emissions scenario</a:t>
            </a:r>
            <a:endParaRPr lang="en-CA" sz="1200" dirty="0">
              <a:latin typeface="Arial Narrow" panose="020B0606020202030204" pitchFamily="34" charset="0"/>
            </a:endParaRPr>
          </a:p>
        </p:txBody>
      </p:sp>
      <p:sp>
        <p:nvSpPr>
          <p:cNvPr id="17" name="TextBox 16">
            <a:extLst>
              <a:ext uri="{FF2B5EF4-FFF2-40B4-BE49-F238E27FC236}">
                <a16:creationId xmlns="" xmlns:a16="http://schemas.microsoft.com/office/drawing/2014/main" id="{80150743-F56A-3C4C-8184-36BC9C98F010}"/>
              </a:ext>
            </a:extLst>
          </p:cNvPr>
          <p:cNvSpPr txBox="1"/>
          <p:nvPr/>
        </p:nvSpPr>
        <p:spPr>
          <a:xfrm>
            <a:off x="1168116" y="4337188"/>
            <a:ext cx="13708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33"/>
                </a:solidFill>
                <a:effectLst/>
                <a:uLnTx/>
                <a:uFillTx/>
                <a:latin typeface="+mn-lt"/>
                <a:ea typeface="+mn-ea"/>
                <a:cs typeface="+mn-cs"/>
              </a:rPr>
              <a:t>N = </a:t>
            </a:r>
            <a:r>
              <a:rPr lang="en-US" sz="1800" u="sng" dirty="0" smtClean="0">
                <a:solidFill>
                  <a:srgbClr val="333333"/>
                </a:solidFill>
                <a:latin typeface="+mn-lt"/>
                <a:ea typeface="+mn-ea"/>
              </a:rPr>
              <a:t>82</a:t>
            </a:r>
            <a:r>
              <a:rPr kumimoji="0" lang="en-US" sz="1800" b="0" i="0" u="sng" strike="noStrike" kern="1200" cap="none" spc="0" normalizeH="0" baseline="0" noProof="0" dirty="0" smtClean="0">
                <a:ln>
                  <a:noFill/>
                </a:ln>
                <a:solidFill>
                  <a:srgbClr val="333333"/>
                </a:solidFill>
                <a:effectLst/>
                <a:uLnTx/>
                <a:uFillTx/>
                <a:latin typeface="+mn-lt"/>
                <a:ea typeface="+mn-ea"/>
                <a:cs typeface="+mn-cs"/>
              </a:rPr>
              <a:t> </a:t>
            </a:r>
            <a:r>
              <a:rPr kumimoji="0" lang="en-US" sz="1800" b="0" i="0" u="sng" strike="noStrike" kern="1200" cap="none" spc="0" normalizeH="0" baseline="0" noProof="0" dirty="0">
                <a:ln>
                  <a:noFill/>
                </a:ln>
                <a:solidFill>
                  <a:srgbClr val="333333"/>
                </a:solidFill>
                <a:effectLst/>
                <a:uLnTx/>
                <a:uFillTx/>
                <a:latin typeface="+mn-lt"/>
                <a:ea typeface="+mn-ea"/>
                <a:cs typeface="+mn-cs"/>
              </a:rPr>
              <a:t>spp.</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79" y="4386756"/>
            <a:ext cx="3657600"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1233658" y="6225480"/>
            <a:ext cx="3234422" cy="246221"/>
          </a:xfrm>
          <a:prstGeom prst="rect">
            <a:avLst/>
          </a:prstGeom>
          <a:solidFill>
            <a:schemeClr val="tx1"/>
          </a:solidFill>
        </p:spPr>
        <p:txBody>
          <a:bodyPr wrap="square" rtlCol="0">
            <a:spAutoFit/>
          </a:bodyPr>
          <a:lstStyle/>
          <a:p>
            <a:r>
              <a:rPr lang="en-CA" sz="950" dirty="0" smtClean="0">
                <a:latin typeface="Arial Narrow" panose="020B0606020202030204" pitchFamily="34" charset="0"/>
              </a:rPr>
              <a:t>1-10  10-20  20-30  30-40  40-50  50-60  60-70  70-80  80-90  90-100    </a:t>
            </a:r>
            <a:endParaRPr lang="en-CA" sz="950" dirty="0">
              <a:latin typeface="Arial Narrow" panose="020B0606020202030204" pitchFamily="34" charset="0"/>
            </a:endParaRPr>
          </a:p>
        </p:txBody>
      </p:sp>
      <p:grpSp>
        <p:nvGrpSpPr>
          <p:cNvPr id="6" name="Group 5"/>
          <p:cNvGrpSpPr/>
          <p:nvPr/>
        </p:nvGrpSpPr>
        <p:grpSpPr>
          <a:xfrm>
            <a:off x="997160" y="6544166"/>
            <a:ext cx="4548879" cy="316735"/>
            <a:chOff x="814625" y="6410146"/>
            <a:chExt cx="4548879" cy="316735"/>
          </a:xfrm>
        </p:grpSpPr>
        <p:sp>
          <p:nvSpPr>
            <p:cNvPr id="27" name="TextBox 26">
              <a:extLst>
                <a:ext uri="{FF2B5EF4-FFF2-40B4-BE49-F238E27FC236}">
                  <a16:creationId xmlns="" xmlns:a16="http://schemas.microsoft.com/office/drawing/2014/main" id="{07E9AE1C-22A0-9A42-9472-7FE2D34AFEDC}"/>
                </a:ext>
              </a:extLst>
            </p:cNvPr>
            <p:cNvSpPr txBox="1"/>
            <p:nvPr/>
          </p:nvSpPr>
          <p:spPr>
            <a:xfrm>
              <a:off x="3472152" y="6449882"/>
              <a:ext cx="18913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100 = Very high </a:t>
              </a:r>
              <a:r>
                <a:rPr kumimoji="0" lang="en-US" sz="1200" b="1"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Arial"/>
                </a:rPr>
                <a:t>vulnerability</a:t>
              </a:r>
              <a:endPar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endParaRPr>
            </a:p>
          </p:txBody>
        </p:sp>
        <p:sp>
          <p:nvSpPr>
            <p:cNvPr id="28" name="TextBox 27">
              <a:extLst>
                <a:ext uri="{FF2B5EF4-FFF2-40B4-BE49-F238E27FC236}">
                  <a16:creationId xmlns="" xmlns:a16="http://schemas.microsoft.com/office/drawing/2014/main" id="{A420BD88-A152-7844-99DB-F9D8BF771A50}"/>
                </a:ext>
              </a:extLst>
            </p:cNvPr>
            <p:cNvSpPr txBox="1"/>
            <p:nvPr/>
          </p:nvSpPr>
          <p:spPr>
            <a:xfrm>
              <a:off x="814625" y="6410146"/>
              <a:ext cx="6511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Narrow" panose="020B0606020202030204" pitchFamily="34" charset="0"/>
                  <a:cs typeface="Arial"/>
                </a:rPr>
                <a:t>1 = </a:t>
              </a:r>
              <a:r>
                <a:rPr kumimoji="0" lang="en-US" sz="1200" b="1"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Arial"/>
                </a:rPr>
                <a:t>Low</a:t>
              </a:r>
              <a:endPar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endParaRPr>
            </a:p>
          </p:txBody>
        </p:sp>
        <p:sp>
          <p:nvSpPr>
            <p:cNvPr id="30" name="Striped Right Arrow 29">
              <a:extLst>
                <a:ext uri="{FF2B5EF4-FFF2-40B4-BE49-F238E27FC236}">
                  <a16:creationId xmlns="" xmlns:a16="http://schemas.microsoft.com/office/drawing/2014/main" id="{36CCCEFC-B0C6-B446-9C62-80600FF0A600}"/>
                </a:ext>
              </a:extLst>
            </p:cNvPr>
            <p:cNvSpPr/>
            <p:nvPr/>
          </p:nvSpPr>
          <p:spPr>
            <a:xfrm>
              <a:off x="1430398" y="6449882"/>
              <a:ext cx="2076657" cy="228304"/>
            </a:xfrm>
            <a:prstGeom prst="striped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78384" y="4592983"/>
            <a:ext cx="994732" cy="501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527813" y="4984256"/>
            <a:ext cx="651494" cy="32885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 xmlns:a16="http://schemas.microsoft.com/office/drawing/2014/main" id="{80150743-F56A-3C4C-8184-36BC9C98F010}"/>
              </a:ext>
            </a:extLst>
          </p:cNvPr>
          <p:cNvSpPr txBox="1"/>
          <p:nvPr/>
        </p:nvSpPr>
        <p:spPr>
          <a:xfrm>
            <a:off x="1391412" y="4496348"/>
            <a:ext cx="13708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33"/>
                </a:solidFill>
                <a:effectLst/>
                <a:uLnTx/>
                <a:uFillTx/>
                <a:latin typeface="+mn-lt"/>
                <a:ea typeface="+mn-ea"/>
                <a:cs typeface="+mn-cs"/>
              </a:rPr>
              <a:t>N = </a:t>
            </a:r>
            <a:r>
              <a:rPr lang="en-US" sz="1800" u="sng" dirty="0" smtClean="0">
                <a:solidFill>
                  <a:srgbClr val="333333"/>
                </a:solidFill>
                <a:latin typeface="+mn-lt"/>
                <a:ea typeface="+mn-ea"/>
              </a:rPr>
              <a:t>82</a:t>
            </a:r>
            <a:r>
              <a:rPr kumimoji="0" lang="en-US" sz="1800" b="0" i="0" u="sng" strike="noStrike" kern="1200" cap="none" spc="0" normalizeH="0" baseline="0" noProof="0" dirty="0" smtClean="0">
                <a:ln>
                  <a:noFill/>
                </a:ln>
                <a:solidFill>
                  <a:srgbClr val="333333"/>
                </a:solidFill>
                <a:effectLst/>
                <a:uLnTx/>
                <a:uFillTx/>
                <a:latin typeface="+mn-lt"/>
                <a:ea typeface="+mn-ea"/>
                <a:cs typeface="+mn-cs"/>
              </a:rPr>
              <a:t> </a:t>
            </a:r>
            <a:r>
              <a:rPr kumimoji="0" lang="en-US" sz="1800" b="0" i="0" u="sng" strike="noStrike" kern="1200" cap="none" spc="0" normalizeH="0" baseline="0" noProof="0" dirty="0">
                <a:ln>
                  <a:noFill/>
                </a:ln>
                <a:solidFill>
                  <a:srgbClr val="333333"/>
                </a:solidFill>
                <a:effectLst/>
                <a:uLnTx/>
                <a:uFillTx/>
                <a:latin typeface="+mn-lt"/>
                <a:ea typeface="+mn-ea"/>
                <a:cs typeface="+mn-cs"/>
              </a:rPr>
              <a:t>spp.</a:t>
            </a:r>
          </a:p>
        </p:txBody>
      </p:sp>
    </p:spTree>
    <p:extLst>
      <p:ext uri="{BB962C8B-B14F-4D97-AF65-F5344CB8AC3E}">
        <p14:creationId xmlns:p14="http://schemas.microsoft.com/office/powerpoint/2010/main" val="24477818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4EEC083-A12B-41B2-8325-CEC3AA4C0003}" type="slidenum">
              <a:rPr lang="en-US" smtClean="0"/>
              <a:pPr/>
              <a:t>26</a:t>
            </a:fld>
            <a:endParaRPr lang="en-US"/>
          </a:p>
        </p:txBody>
      </p:sp>
      <p:sp>
        <p:nvSpPr>
          <p:cNvPr id="3" name="Rectangle 2"/>
          <p:cNvSpPr/>
          <p:nvPr/>
        </p:nvSpPr>
        <p:spPr bwMode="auto">
          <a:xfrm>
            <a:off x="0" y="31530"/>
            <a:ext cx="9080938" cy="6826469"/>
          </a:xfrm>
          <a:prstGeom prst="rect">
            <a:avLst/>
          </a:prstGeom>
          <a:solidFill>
            <a:schemeClr val="tx1"/>
          </a:solidFill>
          <a:ln w="762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dirty="0">
              <a:ln>
                <a:noFill/>
              </a:ln>
              <a:solidFill>
                <a:srgbClr val="000000"/>
              </a:solidFill>
              <a:effectLst/>
              <a:latin typeface="Calibri" charset="0"/>
              <a:ea typeface="ヒラギノ角ゴ ProN W3" charset="0"/>
              <a:cs typeface="ヒラギノ角ゴ ProN W3" charset="0"/>
              <a:sym typeface="Calibri" charset="0"/>
            </a:endParaRPr>
          </a:p>
        </p:txBody>
      </p:sp>
      <p:sp>
        <p:nvSpPr>
          <p:cNvPr id="4" name="Title 1"/>
          <p:cNvSpPr txBox="1">
            <a:spLocks/>
          </p:cNvSpPr>
          <p:nvPr/>
        </p:nvSpPr>
        <p:spPr>
          <a:xfrm>
            <a:off x="611560" y="260648"/>
            <a:ext cx="7920880" cy="812800"/>
          </a:xfrm>
          <a:prstGeom prst="rect">
            <a:avLst/>
          </a:prstGeom>
        </p:spPr>
        <p:txBody>
          <a:bodyPr>
            <a:noAutofit/>
          </a:bodyPr>
          <a:lstStyle>
            <a:lvl1pPr marL="39688" indent="-39688" algn="l" rtl="0" eaLnBrk="0" fontAlgn="base" hangingPunct="0">
              <a:spcBef>
                <a:spcPct val="0"/>
              </a:spcBef>
              <a:spcAft>
                <a:spcPct val="0"/>
              </a:spcAft>
              <a:defRPr sz="4400">
                <a:solidFill>
                  <a:schemeClr val="tx1"/>
                </a:solidFill>
                <a:latin typeface="Agency FB" panose="020B0503020202020204" pitchFamily="34" charset="0"/>
                <a:ea typeface="MS PGothic" pitchFamily="34" charset="-128"/>
                <a:cs typeface="Agency FB" panose="020B0503020202020204" pitchFamily="34" charset="0"/>
                <a:sym typeface="Century Gothic" pitchFamily="34" charset="0"/>
              </a:defRPr>
            </a:lvl1pPr>
            <a:lvl2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2pPr>
            <a:lvl3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3pPr>
            <a:lvl4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4pPr>
            <a:lvl5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5pPr>
            <a:lvl6pPr marL="4968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6pPr>
            <a:lvl7pPr marL="9540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7pPr>
            <a:lvl8pPr marL="14112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8pPr>
            <a:lvl9pPr marL="18684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9pPr>
          </a:lstStyle>
          <a:p>
            <a:r>
              <a:rPr lang="en-CA" sz="2800" kern="0" dirty="0" smtClean="0">
                <a:solidFill>
                  <a:schemeClr val="bg2"/>
                </a:solidFill>
              </a:rPr>
              <a:t>How is climate change likely to affect marine species?</a:t>
            </a:r>
            <a:endParaRPr lang="en-CA" sz="2800" kern="0" dirty="0">
              <a:solidFill>
                <a:schemeClr val="bg2"/>
              </a:solidFill>
            </a:endParaRPr>
          </a:p>
        </p:txBody>
      </p:sp>
      <p:sp>
        <p:nvSpPr>
          <p:cNvPr id="5" name="TextBox 4"/>
          <p:cNvSpPr txBox="1"/>
          <p:nvPr/>
        </p:nvSpPr>
        <p:spPr>
          <a:xfrm>
            <a:off x="359532" y="980728"/>
            <a:ext cx="4976936" cy="923330"/>
          </a:xfrm>
          <a:prstGeom prst="rect">
            <a:avLst/>
          </a:prstGeom>
          <a:noFill/>
        </p:spPr>
        <p:txBody>
          <a:bodyPr wrap="square" rtlCol="0">
            <a:spAutoFit/>
          </a:bodyPr>
          <a:lstStyle/>
          <a:p>
            <a:pPr algn="ctr"/>
            <a:r>
              <a:rPr lang="en-CA" sz="1800" b="1" dirty="0" smtClean="0">
                <a:solidFill>
                  <a:schemeClr val="bg2"/>
                </a:solidFill>
                <a:latin typeface="+mn-lt"/>
              </a:rPr>
              <a:t>Why is it important to study the ecological impacts of climate change on fisheries species</a:t>
            </a:r>
            <a:r>
              <a:rPr lang="en-CA" sz="1800" b="1" dirty="0">
                <a:solidFill>
                  <a:schemeClr val="bg2"/>
                </a:solidFill>
                <a:latin typeface="+mn-lt"/>
              </a:rPr>
              <a:t>?</a:t>
            </a:r>
          </a:p>
        </p:txBody>
      </p:sp>
      <p:sp>
        <p:nvSpPr>
          <p:cNvPr id="7" name="Rounded Rectangle 6"/>
          <p:cNvSpPr/>
          <p:nvPr/>
        </p:nvSpPr>
        <p:spPr>
          <a:xfrm>
            <a:off x="359532" y="1867251"/>
            <a:ext cx="2412268" cy="1884982"/>
          </a:xfrm>
          <a:prstGeom prst="roundRect">
            <a:avLst>
              <a:gd name="adj" fmla="val 10151"/>
            </a:avLst>
          </a:prstGeom>
          <a:solidFill>
            <a:srgbClr val="B8DD5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2"/>
                </a:solidFill>
              </a:rPr>
              <a:t>Fisheries contribute significantly to</a:t>
            </a:r>
            <a:r>
              <a:rPr lang="en-US" sz="1600" b="1" dirty="0" smtClean="0">
                <a:solidFill>
                  <a:schemeClr val="bg2"/>
                </a:solidFill>
              </a:rPr>
              <a:t> food security, local livelihoods </a:t>
            </a:r>
            <a:r>
              <a:rPr lang="en-US" sz="1600" dirty="0" smtClean="0">
                <a:solidFill>
                  <a:schemeClr val="bg2"/>
                </a:solidFill>
              </a:rPr>
              <a:t>and are an important source of </a:t>
            </a:r>
            <a:r>
              <a:rPr lang="en-US" sz="1600" b="1" dirty="0" smtClean="0">
                <a:solidFill>
                  <a:schemeClr val="bg2"/>
                </a:solidFill>
              </a:rPr>
              <a:t>export earnings.</a:t>
            </a:r>
            <a:r>
              <a:rPr lang="en-US" sz="1600" dirty="0" smtClean="0">
                <a:solidFill>
                  <a:schemeClr val="bg2"/>
                </a:solidFill>
              </a:rPr>
              <a:t>  </a:t>
            </a:r>
            <a:endParaRPr lang="en-US" sz="1600" dirty="0">
              <a:solidFill>
                <a:schemeClr val="bg2"/>
              </a:solidFill>
            </a:endParaRPr>
          </a:p>
        </p:txBody>
      </p:sp>
      <p:sp>
        <p:nvSpPr>
          <p:cNvPr id="8" name="Rounded Rectangle 7"/>
          <p:cNvSpPr/>
          <p:nvPr/>
        </p:nvSpPr>
        <p:spPr>
          <a:xfrm>
            <a:off x="2848000" y="1844484"/>
            <a:ext cx="2588096" cy="1884982"/>
          </a:xfrm>
          <a:prstGeom prst="roundRect">
            <a:avLst>
              <a:gd name="adj" fmla="val 10151"/>
            </a:avLst>
          </a:prstGeom>
          <a:solidFill>
            <a:srgbClr val="B8DD5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bg2"/>
                </a:solidFill>
              </a:rPr>
              <a:t>Jamaica’s marine resources are </a:t>
            </a:r>
            <a:r>
              <a:rPr lang="en-CA" sz="1600" dirty="0" smtClean="0">
                <a:solidFill>
                  <a:schemeClr val="bg2"/>
                </a:solidFill>
              </a:rPr>
              <a:t>severely depleted. Climate change adds to the  </a:t>
            </a:r>
            <a:r>
              <a:rPr lang="en-CA" sz="1600" dirty="0">
                <a:solidFill>
                  <a:schemeClr val="bg2"/>
                </a:solidFill>
              </a:rPr>
              <a:t>cumulative </a:t>
            </a:r>
            <a:r>
              <a:rPr lang="en-CA" sz="1600" dirty="0" smtClean="0">
                <a:solidFill>
                  <a:schemeClr val="bg2"/>
                </a:solidFill>
              </a:rPr>
              <a:t>stresses facing reef ecosystems. </a:t>
            </a:r>
            <a:endParaRPr lang="en-CA" sz="1600" dirty="0">
              <a:solidFill>
                <a:schemeClr val="bg2"/>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44150" y="141885"/>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59532" y="3766273"/>
            <a:ext cx="4976936" cy="646331"/>
          </a:xfrm>
          <a:prstGeom prst="rect">
            <a:avLst/>
          </a:prstGeom>
          <a:noFill/>
        </p:spPr>
        <p:txBody>
          <a:bodyPr wrap="square" rtlCol="0">
            <a:spAutoFit/>
          </a:bodyPr>
          <a:lstStyle/>
          <a:p>
            <a:pPr algn="ctr"/>
            <a:r>
              <a:rPr lang="en-CA" sz="1800" b="1" dirty="0" smtClean="0">
                <a:solidFill>
                  <a:schemeClr val="bg2"/>
                </a:solidFill>
                <a:latin typeface="+mn-lt"/>
              </a:rPr>
              <a:t>How vulnerable are exploited fish </a:t>
            </a:r>
            <a:r>
              <a:rPr lang="en-CA" sz="1800" b="1" dirty="0">
                <a:solidFill>
                  <a:schemeClr val="bg2"/>
                </a:solidFill>
                <a:latin typeface="+mn-lt"/>
              </a:rPr>
              <a:t>species </a:t>
            </a:r>
            <a:r>
              <a:rPr lang="en-CA" sz="1800" b="1" dirty="0" smtClean="0">
                <a:solidFill>
                  <a:schemeClr val="bg2"/>
                </a:solidFill>
                <a:latin typeface="+mn-lt"/>
              </a:rPr>
              <a:t>to climate change? </a:t>
            </a:r>
            <a:endParaRPr lang="en-CA" sz="1800" b="1" dirty="0">
              <a:solidFill>
                <a:schemeClr val="bg2"/>
              </a:solidFill>
              <a:latin typeface="+mn-lt"/>
            </a:endParaRPr>
          </a:p>
        </p:txBody>
      </p:sp>
      <p:sp>
        <p:nvSpPr>
          <p:cNvPr id="12" name="TextBox 11"/>
          <p:cNvSpPr txBox="1"/>
          <p:nvPr/>
        </p:nvSpPr>
        <p:spPr>
          <a:xfrm>
            <a:off x="3887924" y="4017424"/>
            <a:ext cx="1368152" cy="369332"/>
          </a:xfrm>
          <a:prstGeom prst="rect">
            <a:avLst/>
          </a:prstGeom>
          <a:noFill/>
        </p:spPr>
        <p:txBody>
          <a:bodyPr wrap="square" rtlCol="0">
            <a:spAutoFit/>
          </a:bodyPr>
          <a:lstStyle/>
          <a:p>
            <a:r>
              <a:rPr lang="en-CA" sz="1800" b="1" dirty="0" smtClean="0">
                <a:solidFill>
                  <a:schemeClr val="accent6">
                    <a:lumMod val="60000"/>
                    <a:lumOff val="40000"/>
                  </a:schemeClr>
                </a:solidFill>
                <a:latin typeface="+mn-lt"/>
              </a:rPr>
              <a:t>Moderate</a:t>
            </a:r>
            <a:endParaRPr lang="en-CA" sz="1800" b="1" dirty="0">
              <a:solidFill>
                <a:schemeClr val="accent6">
                  <a:lumMod val="60000"/>
                  <a:lumOff val="40000"/>
                </a:schemeClr>
              </a:solidFill>
              <a:latin typeface="+mn-lt"/>
            </a:endParaRPr>
          </a:p>
        </p:txBody>
      </p:sp>
      <p:sp>
        <p:nvSpPr>
          <p:cNvPr id="24" name="TextBox 23"/>
          <p:cNvSpPr txBox="1"/>
          <p:nvPr/>
        </p:nvSpPr>
        <p:spPr>
          <a:xfrm>
            <a:off x="5648012" y="980728"/>
            <a:ext cx="3410705" cy="646331"/>
          </a:xfrm>
          <a:prstGeom prst="rect">
            <a:avLst/>
          </a:prstGeom>
          <a:noFill/>
        </p:spPr>
        <p:txBody>
          <a:bodyPr wrap="square" rtlCol="0">
            <a:spAutoFit/>
          </a:bodyPr>
          <a:lstStyle/>
          <a:p>
            <a:pPr algn="ctr"/>
            <a:r>
              <a:rPr lang="en-CA" sz="1800" b="1" dirty="0" smtClean="0">
                <a:solidFill>
                  <a:schemeClr val="bg2"/>
                </a:solidFill>
                <a:latin typeface="+mn-lt"/>
              </a:rPr>
              <a:t>How could species distribution shift by 2050?</a:t>
            </a:r>
            <a:endParaRPr lang="en-CA" sz="1800" b="1" dirty="0">
              <a:solidFill>
                <a:schemeClr val="bg2"/>
              </a:solidFill>
              <a:latin typeface="+mn-lt"/>
            </a:endParaRPr>
          </a:p>
        </p:txBody>
      </p:sp>
      <p:sp>
        <p:nvSpPr>
          <p:cNvPr id="25" name="Rounded Rectangle 24"/>
          <p:cNvSpPr/>
          <p:nvPr/>
        </p:nvSpPr>
        <p:spPr>
          <a:xfrm>
            <a:off x="5532010" y="1867251"/>
            <a:ext cx="3394728" cy="1862215"/>
          </a:xfrm>
          <a:prstGeom prst="roundRect">
            <a:avLst>
              <a:gd name="adj" fmla="val 10151"/>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bg2"/>
                </a:solidFill>
              </a:rPr>
              <a:t>Offshore areas to the northwest were projected to have both </a:t>
            </a:r>
            <a:r>
              <a:rPr lang="en-CA" sz="1600" dirty="0" smtClean="0">
                <a:solidFill>
                  <a:schemeClr val="bg2"/>
                </a:solidFill>
              </a:rPr>
              <a:t>high </a:t>
            </a:r>
            <a:r>
              <a:rPr lang="en-CA" sz="1600" dirty="0">
                <a:solidFill>
                  <a:schemeClr val="bg2"/>
                </a:solidFill>
              </a:rPr>
              <a:t>species gains (&gt;50%) and extinctions (40-50</a:t>
            </a:r>
            <a:r>
              <a:rPr lang="en-CA" sz="1600" dirty="0" smtClean="0">
                <a:solidFill>
                  <a:schemeClr val="bg2"/>
                </a:solidFill>
              </a:rPr>
              <a:t>%). Pedro </a:t>
            </a:r>
            <a:r>
              <a:rPr lang="en-CA" sz="1600" dirty="0">
                <a:solidFill>
                  <a:schemeClr val="bg2"/>
                </a:solidFill>
              </a:rPr>
              <a:t>Bank may see relatively lower impacts in terms of shifting species composition and local </a:t>
            </a:r>
            <a:r>
              <a:rPr lang="en-CA" sz="1600" dirty="0" smtClean="0">
                <a:solidFill>
                  <a:schemeClr val="bg2"/>
                </a:solidFill>
              </a:rPr>
              <a:t>losses. </a:t>
            </a:r>
            <a:endParaRPr lang="en-CA" sz="1600" dirty="0">
              <a:solidFill>
                <a:schemeClr val="bg2"/>
              </a:solidFill>
            </a:endParaRPr>
          </a:p>
        </p:txBody>
      </p:sp>
      <p:sp>
        <p:nvSpPr>
          <p:cNvPr id="26" name="TextBox 25"/>
          <p:cNvSpPr txBox="1"/>
          <p:nvPr/>
        </p:nvSpPr>
        <p:spPr>
          <a:xfrm>
            <a:off x="5436096" y="3787409"/>
            <a:ext cx="3410705" cy="646331"/>
          </a:xfrm>
          <a:prstGeom prst="rect">
            <a:avLst/>
          </a:prstGeom>
          <a:noFill/>
        </p:spPr>
        <p:txBody>
          <a:bodyPr wrap="square" rtlCol="0">
            <a:spAutoFit/>
          </a:bodyPr>
          <a:lstStyle/>
          <a:p>
            <a:pPr algn="ctr"/>
            <a:r>
              <a:rPr lang="en-CA" sz="1800" b="1" dirty="0" smtClean="0">
                <a:solidFill>
                  <a:schemeClr val="bg2"/>
                </a:solidFill>
                <a:latin typeface="+mn-lt"/>
              </a:rPr>
              <a:t>How could catch availability decline by 2050?</a:t>
            </a:r>
            <a:endParaRPr lang="en-CA" sz="1800" b="1" dirty="0">
              <a:solidFill>
                <a:schemeClr val="bg2"/>
              </a:solidFill>
              <a:latin typeface="+mn-lt"/>
            </a:endParaRPr>
          </a:p>
        </p:txBody>
      </p:sp>
      <p:sp>
        <p:nvSpPr>
          <p:cNvPr id="16" name="Oval 15"/>
          <p:cNvSpPr/>
          <p:nvPr/>
        </p:nvSpPr>
        <p:spPr bwMode="auto">
          <a:xfrm>
            <a:off x="5436096" y="4605385"/>
            <a:ext cx="1575891" cy="1415450"/>
          </a:xfrm>
          <a:prstGeom prst="ellipse">
            <a:avLst/>
          </a:prstGeom>
          <a:solidFill>
            <a:schemeClr val="accent4">
              <a:lumMod val="60000"/>
              <a:lumOff val="40000"/>
              <a:alpha val="25098"/>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solidFill>
                  <a:schemeClr val="bg2"/>
                </a:solidFill>
                <a:sym typeface="Calibri" charset="0"/>
              </a:rPr>
              <a:t>Across species</a:t>
            </a:r>
            <a:r>
              <a:rPr lang="en-CA" sz="1600" dirty="0" smtClean="0">
                <a:solidFill>
                  <a:schemeClr val="bg2"/>
                </a:solidFill>
                <a:latin typeface="+mn-lt"/>
                <a:ea typeface="+mn-ea"/>
                <a:sym typeface="Calibri" charset="0"/>
              </a:rPr>
              <a:t>:</a:t>
            </a:r>
          </a:p>
          <a:p>
            <a:pPr algn="ctr"/>
            <a:r>
              <a:rPr lang="en-CA" sz="1600" dirty="0" smtClean="0">
                <a:solidFill>
                  <a:schemeClr val="bg2"/>
                </a:solidFill>
                <a:sym typeface="Calibri" charset="0"/>
              </a:rPr>
              <a:t>L:10-30%</a:t>
            </a:r>
          </a:p>
          <a:p>
            <a:pPr algn="ctr"/>
            <a:r>
              <a:rPr lang="en-CA" sz="1600" dirty="0" smtClean="0">
                <a:solidFill>
                  <a:schemeClr val="bg2"/>
                </a:solidFill>
                <a:latin typeface="+mn-lt"/>
                <a:ea typeface="+mn-ea"/>
                <a:sym typeface="Calibri" charset="0"/>
              </a:rPr>
              <a:t>H:20-60%</a:t>
            </a:r>
            <a:endParaRPr lang="en-CA" sz="1600" dirty="0">
              <a:solidFill>
                <a:schemeClr val="bg2"/>
              </a:solidFill>
              <a:latin typeface="+mn-lt"/>
              <a:ea typeface="+mn-ea"/>
              <a:sym typeface="Calibri" charset="0"/>
            </a:endParaRPr>
          </a:p>
        </p:txBody>
      </p:sp>
      <p:sp>
        <p:nvSpPr>
          <p:cNvPr id="29" name="Oval 28"/>
          <p:cNvSpPr/>
          <p:nvPr/>
        </p:nvSpPr>
        <p:spPr bwMode="auto">
          <a:xfrm>
            <a:off x="7011987" y="4843736"/>
            <a:ext cx="1914751" cy="1721179"/>
          </a:xfrm>
          <a:prstGeom prst="ellipse">
            <a:avLst/>
          </a:prstGeom>
          <a:solidFill>
            <a:schemeClr val="accent4">
              <a:lumMod val="60000"/>
              <a:lumOff val="40000"/>
              <a:alpha val="25098"/>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solidFill>
                  <a:schemeClr val="bg2"/>
                </a:solidFill>
                <a:latin typeface="+mn-lt"/>
                <a:ea typeface="+mn-ea"/>
                <a:sym typeface="Calibri" charset="0"/>
              </a:rPr>
              <a:t>Snappers, groupers, </a:t>
            </a:r>
            <a:r>
              <a:rPr lang="en-CA" sz="1500" dirty="0" smtClean="0">
                <a:solidFill>
                  <a:schemeClr val="bg2"/>
                </a:solidFill>
                <a:latin typeface="+mn-lt"/>
                <a:ea typeface="+mn-ea"/>
                <a:sym typeface="Calibri" charset="0"/>
              </a:rPr>
              <a:t>invertebrates</a:t>
            </a:r>
            <a:r>
              <a:rPr lang="en-CA" sz="1600" dirty="0" smtClean="0">
                <a:solidFill>
                  <a:schemeClr val="bg2"/>
                </a:solidFill>
                <a:latin typeface="+mn-lt"/>
                <a:ea typeface="+mn-ea"/>
                <a:sym typeface="Calibri" charset="0"/>
              </a:rPr>
              <a:t>:</a:t>
            </a:r>
          </a:p>
          <a:p>
            <a:pPr algn="ctr"/>
            <a:r>
              <a:rPr lang="en-CA" sz="1600" dirty="0" smtClean="0">
                <a:solidFill>
                  <a:schemeClr val="bg2"/>
                </a:solidFill>
                <a:sym typeface="Calibri" charset="0"/>
              </a:rPr>
              <a:t>L &amp;H: </a:t>
            </a:r>
          </a:p>
          <a:p>
            <a:pPr algn="ctr"/>
            <a:r>
              <a:rPr lang="en-CA" sz="1600" dirty="0" smtClean="0">
                <a:solidFill>
                  <a:schemeClr val="bg2"/>
                </a:solidFill>
                <a:sym typeface="Calibri" charset="0"/>
              </a:rPr>
              <a:t>~100%</a:t>
            </a:r>
          </a:p>
          <a:p>
            <a:pPr algn="ctr"/>
            <a:endParaRPr lang="en-CA" sz="1600" dirty="0" smtClean="0">
              <a:solidFill>
                <a:schemeClr val="bg2"/>
              </a:solidFill>
              <a:sym typeface="Calibri" charset="0"/>
            </a:endParaRPr>
          </a:p>
        </p:txBody>
      </p:sp>
      <p:sp>
        <p:nvSpPr>
          <p:cNvPr id="18" name="Down Arrow 17"/>
          <p:cNvSpPr/>
          <p:nvPr/>
        </p:nvSpPr>
        <p:spPr bwMode="auto">
          <a:xfrm>
            <a:off x="6634716" y="5235579"/>
            <a:ext cx="324036" cy="359587"/>
          </a:xfrm>
          <a:prstGeom prst="downArrow">
            <a:avLst/>
          </a:prstGeom>
          <a:solidFill>
            <a:schemeClr val="accent1"/>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31" name="Down Arrow 30"/>
          <p:cNvSpPr/>
          <p:nvPr/>
        </p:nvSpPr>
        <p:spPr bwMode="auto">
          <a:xfrm>
            <a:off x="8387512" y="5781795"/>
            <a:ext cx="324036" cy="359587"/>
          </a:xfrm>
          <a:prstGeom prst="downArrow">
            <a:avLst/>
          </a:prstGeom>
          <a:solidFill>
            <a:schemeClr val="accent1"/>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20" name="TextBox 19"/>
          <p:cNvSpPr txBox="1"/>
          <p:nvPr/>
        </p:nvSpPr>
        <p:spPr>
          <a:xfrm>
            <a:off x="5765375" y="6240869"/>
            <a:ext cx="2062717" cy="461665"/>
          </a:xfrm>
          <a:prstGeom prst="rect">
            <a:avLst/>
          </a:prstGeom>
          <a:noFill/>
        </p:spPr>
        <p:txBody>
          <a:bodyPr wrap="square" rtlCol="0">
            <a:spAutoFit/>
          </a:bodyPr>
          <a:lstStyle/>
          <a:p>
            <a:r>
              <a:rPr lang="en-CA" sz="1200" dirty="0" smtClean="0">
                <a:latin typeface="Arial Narrow" panose="020B0606020202030204" pitchFamily="34" charset="0"/>
              </a:rPr>
              <a:t>L=low emissions scenario; H=high emissions scenario</a:t>
            </a:r>
            <a:endParaRPr lang="en-CA" sz="1200" dirty="0">
              <a:latin typeface="Arial Narrow" panose="020B0606020202030204"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7" y="4377531"/>
            <a:ext cx="3852863"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065532" y="6537230"/>
            <a:ext cx="4548879" cy="316735"/>
            <a:chOff x="814625" y="6410146"/>
            <a:chExt cx="4548879" cy="316735"/>
          </a:xfrm>
        </p:grpSpPr>
        <p:sp>
          <p:nvSpPr>
            <p:cNvPr id="27" name="TextBox 26">
              <a:extLst>
                <a:ext uri="{FF2B5EF4-FFF2-40B4-BE49-F238E27FC236}">
                  <a16:creationId xmlns="" xmlns:a16="http://schemas.microsoft.com/office/drawing/2014/main" id="{07E9AE1C-22A0-9A42-9472-7FE2D34AFEDC}"/>
                </a:ext>
              </a:extLst>
            </p:cNvPr>
            <p:cNvSpPr txBox="1"/>
            <p:nvPr/>
          </p:nvSpPr>
          <p:spPr>
            <a:xfrm>
              <a:off x="3472152" y="6449882"/>
              <a:ext cx="18913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100 = Very high </a:t>
              </a:r>
              <a:r>
                <a:rPr kumimoji="0" lang="en-US" sz="1200" b="1"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Arial"/>
                </a:rPr>
                <a:t>vulnerability</a:t>
              </a:r>
              <a:endPar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endParaRPr>
            </a:p>
          </p:txBody>
        </p:sp>
        <p:sp>
          <p:nvSpPr>
            <p:cNvPr id="28" name="TextBox 27">
              <a:extLst>
                <a:ext uri="{FF2B5EF4-FFF2-40B4-BE49-F238E27FC236}">
                  <a16:creationId xmlns="" xmlns:a16="http://schemas.microsoft.com/office/drawing/2014/main" id="{A420BD88-A152-7844-99DB-F9D8BF771A50}"/>
                </a:ext>
              </a:extLst>
            </p:cNvPr>
            <p:cNvSpPr txBox="1"/>
            <p:nvPr/>
          </p:nvSpPr>
          <p:spPr>
            <a:xfrm>
              <a:off x="814625" y="6410146"/>
              <a:ext cx="6511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Narrow" panose="020B0606020202030204" pitchFamily="34" charset="0"/>
                  <a:cs typeface="Arial"/>
                </a:rPr>
                <a:t>1 = </a:t>
              </a:r>
              <a:r>
                <a:rPr kumimoji="0" lang="en-US" sz="1200" b="1"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Arial"/>
                </a:rPr>
                <a:t>Low</a:t>
              </a:r>
              <a:endPar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endParaRPr>
            </a:p>
          </p:txBody>
        </p:sp>
        <p:sp>
          <p:nvSpPr>
            <p:cNvPr id="30" name="Striped Right Arrow 29">
              <a:extLst>
                <a:ext uri="{FF2B5EF4-FFF2-40B4-BE49-F238E27FC236}">
                  <a16:creationId xmlns="" xmlns:a16="http://schemas.microsoft.com/office/drawing/2014/main" id="{36CCCEFC-B0C6-B446-9C62-80600FF0A600}"/>
                </a:ext>
              </a:extLst>
            </p:cNvPr>
            <p:cNvSpPr/>
            <p:nvPr/>
          </p:nvSpPr>
          <p:spPr>
            <a:xfrm>
              <a:off x="1430398" y="6449882"/>
              <a:ext cx="2076657" cy="228304"/>
            </a:xfrm>
            <a:prstGeom prst="striped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87924" y="4770218"/>
            <a:ext cx="918963" cy="501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391102" y="5430739"/>
            <a:ext cx="651494" cy="328854"/>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 xmlns:a16="http://schemas.microsoft.com/office/drawing/2014/main" id="{80150743-F56A-3C4C-8184-36BC9C98F010}"/>
              </a:ext>
            </a:extLst>
          </p:cNvPr>
          <p:cNvSpPr txBox="1"/>
          <p:nvPr/>
        </p:nvSpPr>
        <p:spPr>
          <a:xfrm>
            <a:off x="1412422" y="4474404"/>
            <a:ext cx="13708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33"/>
                </a:solidFill>
                <a:effectLst/>
                <a:uLnTx/>
                <a:uFillTx/>
                <a:latin typeface="+mn-lt"/>
                <a:ea typeface="+mn-ea"/>
                <a:cs typeface="+mn-cs"/>
              </a:rPr>
              <a:t>N = </a:t>
            </a:r>
            <a:r>
              <a:rPr kumimoji="0" lang="en-US" sz="1800" b="0" i="0" u="sng" strike="noStrike" kern="1200" cap="none" spc="0" normalizeH="0" baseline="0" noProof="0" dirty="0" smtClean="0">
                <a:ln>
                  <a:noFill/>
                </a:ln>
                <a:solidFill>
                  <a:srgbClr val="333333"/>
                </a:solidFill>
                <a:effectLst/>
                <a:uLnTx/>
                <a:uFillTx/>
                <a:latin typeface="+mn-lt"/>
                <a:ea typeface="+mn-ea"/>
                <a:cs typeface="+mn-cs"/>
              </a:rPr>
              <a:t>7</a:t>
            </a:r>
            <a:r>
              <a:rPr lang="en-US" sz="1800" u="sng" dirty="0" smtClean="0">
                <a:solidFill>
                  <a:srgbClr val="333333"/>
                </a:solidFill>
                <a:latin typeface="+mn-lt"/>
                <a:ea typeface="+mn-ea"/>
              </a:rPr>
              <a:t>8</a:t>
            </a:r>
            <a:r>
              <a:rPr kumimoji="0" lang="en-US" sz="1800" b="0" i="0" u="sng" strike="noStrike" kern="1200" cap="none" spc="0" normalizeH="0" baseline="0" noProof="0" dirty="0" smtClean="0">
                <a:ln>
                  <a:noFill/>
                </a:ln>
                <a:solidFill>
                  <a:srgbClr val="333333"/>
                </a:solidFill>
                <a:effectLst/>
                <a:uLnTx/>
                <a:uFillTx/>
                <a:latin typeface="+mn-lt"/>
                <a:ea typeface="+mn-ea"/>
                <a:cs typeface="+mn-cs"/>
              </a:rPr>
              <a:t> </a:t>
            </a:r>
            <a:r>
              <a:rPr kumimoji="0" lang="en-US" sz="1800" b="0" i="0" u="sng" strike="noStrike" kern="1200" cap="none" spc="0" normalizeH="0" baseline="0" noProof="0" dirty="0">
                <a:ln>
                  <a:noFill/>
                </a:ln>
                <a:solidFill>
                  <a:srgbClr val="333333"/>
                </a:solidFill>
                <a:effectLst/>
                <a:uLnTx/>
                <a:uFillTx/>
                <a:latin typeface="+mn-lt"/>
                <a:ea typeface="+mn-ea"/>
                <a:cs typeface="+mn-cs"/>
              </a:rPr>
              <a:t>spp.</a:t>
            </a:r>
          </a:p>
        </p:txBody>
      </p:sp>
    </p:spTree>
    <p:extLst>
      <p:ext uri="{BB962C8B-B14F-4D97-AF65-F5344CB8AC3E}">
        <p14:creationId xmlns:p14="http://schemas.microsoft.com/office/powerpoint/2010/main" val="340095854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4EEC083-A12B-41B2-8325-CEC3AA4C0003}" type="slidenum">
              <a:rPr lang="en-US" smtClean="0"/>
              <a:pPr/>
              <a:t>27</a:t>
            </a:fld>
            <a:endParaRPr lang="en-US"/>
          </a:p>
        </p:txBody>
      </p:sp>
      <p:sp>
        <p:nvSpPr>
          <p:cNvPr id="3" name="Rectangle 2"/>
          <p:cNvSpPr/>
          <p:nvPr/>
        </p:nvSpPr>
        <p:spPr bwMode="auto">
          <a:xfrm>
            <a:off x="0" y="31530"/>
            <a:ext cx="9080938" cy="6826469"/>
          </a:xfrm>
          <a:prstGeom prst="rect">
            <a:avLst/>
          </a:prstGeom>
          <a:solidFill>
            <a:schemeClr val="tx1"/>
          </a:solidFill>
          <a:ln w="762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dirty="0">
              <a:ln>
                <a:noFill/>
              </a:ln>
              <a:solidFill>
                <a:srgbClr val="000000"/>
              </a:solidFill>
              <a:effectLst/>
              <a:latin typeface="Calibri" charset="0"/>
              <a:ea typeface="ヒラギノ角ゴ ProN W3" charset="0"/>
              <a:cs typeface="ヒラギノ角ゴ ProN W3" charset="0"/>
              <a:sym typeface="Calibri" charset="0"/>
            </a:endParaRPr>
          </a:p>
        </p:txBody>
      </p:sp>
      <p:sp>
        <p:nvSpPr>
          <p:cNvPr id="4" name="Title 1"/>
          <p:cNvSpPr txBox="1">
            <a:spLocks/>
          </p:cNvSpPr>
          <p:nvPr/>
        </p:nvSpPr>
        <p:spPr>
          <a:xfrm>
            <a:off x="611560" y="260648"/>
            <a:ext cx="7920880" cy="812800"/>
          </a:xfrm>
          <a:prstGeom prst="rect">
            <a:avLst/>
          </a:prstGeom>
        </p:spPr>
        <p:txBody>
          <a:bodyPr>
            <a:noAutofit/>
          </a:bodyPr>
          <a:lstStyle>
            <a:lvl1pPr marL="39688" indent="-39688" algn="l" rtl="0" eaLnBrk="0" fontAlgn="base" hangingPunct="0">
              <a:spcBef>
                <a:spcPct val="0"/>
              </a:spcBef>
              <a:spcAft>
                <a:spcPct val="0"/>
              </a:spcAft>
              <a:defRPr sz="4400">
                <a:solidFill>
                  <a:schemeClr val="tx1"/>
                </a:solidFill>
                <a:latin typeface="Agency FB" panose="020B0503020202020204" pitchFamily="34" charset="0"/>
                <a:ea typeface="MS PGothic" pitchFamily="34" charset="-128"/>
                <a:cs typeface="Agency FB" panose="020B0503020202020204" pitchFamily="34" charset="0"/>
                <a:sym typeface="Century Gothic" pitchFamily="34" charset="0"/>
              </a:defRPr>
            </a:lvl1pPr>
            <a:lvl2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2pPr>
            <a:lvl3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3pPr>
            <a:lvl4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4pPr>
            <a:lvl5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5pPr>
            <a:lvl6pPr marL="4968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6pPr>
            <a:lvl7pPr marL="9540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7pPr>
            <a:lvl8pPr marL="14112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8pPr>
            <a:lvl9pPr marL="18684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9pPr>
          </a:lstStyle>
          <a:p>
            <a:r>
              <a:rPr lang="en-CA" sz="2800" kern="0" dirty="0" smtClean="0">
                <a:solidFill>
                  <a:schemeClr val="bg2"/>
                </a:solidFill>
              </a:rPr>
              <a:t>How is climate change likely to affect marine species?</a:t>
            </a:r>
            <a:endParaRPr lang="en-CA" sz="2800" kern="0" dirty="0">
              <a:solidFill>
                <a:schemeClr val="bg2"/>
              </a:solidFill>
            </a:endParaRPr>
          </a:p>
        </p:txBody>
      </p:sp>
      <p:sp>
        <p:nvSpPr>
          <p:cNvPr id="5" name="TextBox 4"/>
          <p:cNvSpPr txBox="1"/>
          <p:nvPr/>
        </p:nvSpPr>
        <p:spPr>
          <a:xfrm>
            <a:off x="359532" y="980728"/>
            <a:ext cx="4976936" cy="923330"/>
          </a:xfrm>
          <a:prstGeom prst="rect">
            <a:avLst/>
          </a:prstGeom>
          <a:noFill/>
        </p:spPr>
        <p:txBody>
          <a:bodyPr wrap="square" rtlCol="0">
            <a:spAutoFit/>
          </a:bodyPr>
          <a:lstStyle/>
          <a:p>
            <a:pPr algn="ctr"/>
            <a:r>
              <a:rPr lang="en-CA" sz="1800" b="1" dirty="0" smtClean="0">
                <a:solidFill>
                  <a:schemeClr val="bg2"/>
                </a:solidFill>
                <a:latin typeface="+mn-lt"/>
              </a:rPr>
              <a:t>Why is it important to study the ecological impacts of climate change on fisheries species</a:t>
            </a:r>
            <a:r>
              <a:rPr lang="en-CA" sz="1800" b="1" dirty="0">
                <a:solidFill>
                  <a:schemeClr val="bg2"/>
                </a:solidFill>
                <a:latin typeface="+mn-lt"/>
              </a:rPr>
              <a:t>?</a:t>
            </a:r>
          </a:p>
        </p:txBody>
      </p:sp>
      <p:sp>
        <p:nvSpPr>
          <p:cNvPr id="7" name="Rounded Rectangle 6"/>
          <p:cNvSpPr/>
          <p:nvPr/>
        </p:nvSpPr>
        <p:spPr>
          <a:xfrm>
            <a:off x="359532" y="1867251"/>
            <a:ext cx="2412268" cy="1884982"/>
          </a:xfrm>
          <a:prstGeom prst="roundRect">
            <a:avLst>
              <a:gd name="adj" fmla="val 10151"/>
            </a:avLst>
          </a:prstGeom>
          <a:solidFill>
            <a:srgbClr val="B8DD5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2"/>
                </a:solidFill>
              </a:rPr>
              <a:t>Fisheries contribute significantly to </a:t>
            </a:r>
            <a:r>
              <a:rPr lang="en-US" sz="1600" b="1" dirty="0" smtClean="0">
                <a:solidFill>
                  <a:schemeClr val="bg2"/>
                </a:solidFill>
              </a:rPr>
              <a:t>livelihood and food security</a:t>
            </a:r>
            <a:r>
              <a:rPr lang="en-US" sz="1600" dirty="0" smtClean="0">
                <a:solidFill>
                  <a:schemeClr val="bg2"/>
                </a:solidFill>
              </a:rPr>
              <a:t>. As well, about 30% of reported catches are </a:t>
            </a:r>
            <a:r>
              <a:rPr lang="en-US" sz="1600" b="1" dirty="0" smtClean="0">
                <a:solidFill>
                  <a:schemeClr val="bg2"/>
                </a:solidFill>
              </a:rPr>
              <a:t>industrial.</a:t>
            </a:r>
            <a:endParaRPr lang="en-US" sz="1600" b="1" dirty="0">
              <a:solidFill>
                <a:schemeClr val="bg2"/>
              </a:solidFill>
            </a:endParaRPr>
          </a:p>
        </p:txBody>
      </p:sp>
      <p:sp>
        <p:nvSpPr>
          <p:cNvPr id="8" name="Rounded Rectangle 7"/>
          <p:cNvSpPr/>
          <p:nvPr/>
        </p:nvSpPr>
        <p:spPr>
          <a:xfrm>
            <a:off x="2848000" y="1844484"/>
            <a:ext cx="2588096" cy="1884982"/>
          </a:xfrm>
          <a:prstGeom prst="roundRect">
            <a:avLst>
              <a:gd name="adj" fmla="val 10151"/>
            </a:avLst>
          </a:prstGeom>
          <a:solidFill>
            <a:srgbClr val="B8DD5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50" dirty="0" smtClean="0">
                <a:solidFill>
                  <a:schemeClr val="bg2"/>
                </a:solidFill>
              </a:rPr>
              <a:t>The fisheries sector already suffers </a:t>
            </a:r>
            <a:r>
              <a:rPr lang="en-CA" sz="1550" b="1" dirty="0" smtClean="0">
                <a:solidFill>
                  <a:schemeClr val="bg2"/>
                </a:solidFill>
              </a:rPr>
              <a:t>damage and loss in major storms</a:t>
            </a:r>
            <a:r>
              <a:rPr lang="en-CA" sz="1550" dirty="0" smtClean="0">
                <a:solidFill>
                  <a:schemeClr val="bg2"/>
                </a:solidFill>
              </a:rPr>
              <a:t>, including damage to coastal ecosystems. Climate change adds to the threat. </a:t>
            </a:r>
            <a:endParaRPr lang="en-US" sz="1550" dirty="0">
              <a:solidFill>
                <a:schemeClr val="bg2"/>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44150" y="141885"/>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59532" y="3766273"/>
            <a:ext cx="4976936" cy="646331"/>
          </a:xfrm>
          <a:prstGeom prst="rect">
            <a:avLst/>
          </a:prstGeom>
          <a:noFill/>
        </p:spPr>
        <p:txBody>
          <a:bodyPr wrap="square" rtlCol="0">
            <a:spAutoFit/>
          </a:bodyPr>
          <a:lstStyle/>
          <a:p>
            <a:pPr algn="ctr"/>
            <a:r>
              <a:rPr lang="en-CA" sz="1800" b="1" dirty="0" smtClean="0">
                <a:solidFill>
                  <a:schemeClr val="bg2"/>
                </a:solidFill>
                <a:latin typeface="+mn-lt"/>
              </a:rPr>
              <a:t>How vulnerable are exploited fish </a:t>
            </a:r>
            <a:r>
              <a:rPr lang="en-CA" sz="1800" b="1" dirty="0">
                <a:solidFill>
                  <a:schemeClr val="bg2"/>
                </a:solidFill>
                <a:latin typeface="+mn-lt"/>
              </a:rPr>
              <a:t>species </a:t>
            </a:r>
            <a:r>
              <a:rPr lang="en-CA" sz="1800" b="1" dirty="0" smtClean="0">
                <a:solidFill>
                  <a:schemeClr val="bg2"/>
                </a:solidFill>
                <a:latin typeface="+mn-lt"/>
              </a:rPr>
              <a:t>to climate change? </a:t>
            </a:r>
            <a:endParaRPr lang="en-CA" sz="1800" b="1" dirty="0">
              <a:solidFill>
                <a:schemeClr val="bg2"/>
              </a:solidFill>
              <a:latin typeface="+mn-lt"/>
            </a:endParaRPr>
          </a:p>
        </p:txBody>
      </p:sp>
      <p:sp>
        <p:nvSpPr>
          <p:cNvPr id="12" name="TextBox 11"/>
          <p:cNvSpPr txBox="1"/>
          <p:nvPr/>
        </p:nvSpPr>
        <p:spPr>
          <a:xfrm>
            <a:off x="3887924" y="4017424"/>
            <a:ext cx="1368152" cy="369332"/>
          </a:xfrm>
          <a:prstGeom prst="rect">
            <a:avLst/>
          </a:prstGeom>
          <a:noFill/>
        </p:spPr>
        <p:txBody>
          <a:bodyPr wrap="square" rtlCol="0">
            <a:spAutoFit/>
          </a:bodyPr>
          <a:lstStyle/>
          <a:p>
            <a:r>
              <a:rPr lang="en-CA" sz="1800" b="1" dirty="0" smtClean="0">
                <a:solidFill>
                  <a:schemeClr val="accent6">
                    <a:lumMod val="60000"/>
                    <a:lumOff val="40000"/>
                  </a:schemeClr>
                </a:solidFill>
                <a:latin typeface="+mn-lt"/>
              </a:rPr>
              <a:t>Moderate</a:t>
            </a:r>
            <a:endParaRPr lang="en-CA" sz="1800" b="1" dirty="0">
              <a:solidFill>
                <a:schemeClr val="accent6">
                  <a:lumMod val="60000"/>
                  <a:lumOff val="40000"/>
                </a:schemeClr>
              </a:solidFill>
              <a:latin typeface="+mn-lt"/>
            </a:endParaRPr>
          </a:p>
        </p:txBody>
      </p:sp>
      <p:sp>
        <p:nvSpPr>
          <p:cNvPr id="24" name="TextBox 23"/>
          <p:cNvSpPr txBox="1"/>
          <p:nvPr/>
        </p:nvSpPr>
        <p:spPr>
          <a:xfrm>
            <a:off x="5648012" y="980728"/>
            <a:ext cx="3410705" cy="646331"/>
          </a:xfrm>
          <a:prstGeom prst="rect">
            <a:avLst/>
          </a:prstGeom>
          <a:noFill/>
        </p:spPr>
        <p:txBody>
          <a:bodyPr wrap="square" rtlCol="0">
            <a:spAutoFit/>
          </a:bodyPr>
          <a:lstStyle/>
          <a:p>
            <a:pPr algn="ctr"/>
            <a:r>
              <a:rPr lang="en-CA" sz="1800" b="1" dirty="0" smtClean="0">
                <a:solidFill>
                  <a:schemeClr val="bg2"/>
                </a:solidFill>
                <a:latin typeface="+mn-lt"/>
              </a:rPr>
              <a:t>How could species distribution shift by 2050?</a:t>
            </a:r>
            <a:endParaRPr lang="en-CA" sz="1800" b="1" dirty="0">
              <a:solidFill>
                <a:schemeClr val="bg2"/>
              </a:solidFill>
              <a:latin typeface="+mn-lt"/>
            </a:endParaRPr>
          </a:p>
        </p:txBody>
      </p:sp>
      <p:sp>
        <p:nvSpPr>
          <p:cNvPr id="25" name="Rounded Rectangle 24"/>
          <p:cNvSpPr/>
          <p:nvPr/>
        </p:nvSpPr>
        <p:spPr>
          <a:xfrm>
            <a:off x="5532010" y="1867251"/>
            <a:ext cx="3394728" cy="1862215"/>
          </a:xfrm>
          <a:prstGeom prst="roundRect">
            <a:avLst>
              <a:gd name="adj" fmla="val 10151"/>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bg2"/>
                </a:solidFill>
              </a:rPr>
              <a:t>Offshore areas to the south and west are projected to have large species losses (up to 50-60</a:t>
            </a:r>
            <a:r>
              <a:rPr lang="en-CA" sz="1600" dirty="0" smtClean="0">
                <a:solidFill>
                  <a:schemeClr val="bg2"/>
                </a:solidFill>
              </a:rPr>
              <a:t>%). Species </a:t>
            </a:r>
            <a:r>
              <a:rPr lang="en-CA" sz="1600" dirty="0">
                <a:solidFill>
                  <a:schemeClr val="bg2"/>
                </a:solidFill>
              </a:rPr>
              <a:t>gains (30-40%) will be concentrated in limited offshore areas east of the </a:t>
            </a:r>
            <a:r>
              <a:rPr lang="en-CA" sz="1600" dirty="0" smtClean="0">
                <a:solidFill>
                  <a:schemeClr val="bg2"/>
                </a:solidFill>
              </a:rPr>
              <a:t>island.</a:t>
            </a:r>
            <a:endParaRPr lang="en-CA" sz="1600" dirty="0">
              <a:solidFill>
                <a:schemeClr val="bg2"/>
              </a:solidFill>
            </a:endParaRPr>
          </a:p>
        </p:txBody>
      </p:sp>
      <p:sp>
        <p:nvSpPr>
          <p:cNvPr id="26" name="TextBox 25"/>
          <p:cNvSpPr txBox="1"/>
          <p:nvPr/>
        </p:nvSpPr>
        <p:spPr>
          <a:xfrm>
            <a:off x="5436096" y="3787409"/>
            <a:ext cx="3410705" cy="646331"/>
          </a:xfrm>
          <a:prstGeom prst="rect">
            <a:avLst/>
          </a:prstGeom>
          <a:noFill/>
        </p:spPr>
        <p:txBody>
          <a:bodyPr wrap="square" rtlCol="0">
            <a:spAutoFit/>
          </a:bodyPr>
          <a:lstStyle/>
          <a:p>
            <a:pPr algn="ctr"/>
            <a:r>
              <a:rPr lang="en-CA" sz="1800" b="1" dirty="0" smtClean="0">
                <a:solidFill>
                  <a:schemeClr val="bg2"/>
                </a:solidFill>
                <a:latin typeface="+mn-lt"/>
              </a:rPr>
              <a:t>How could catch availability decline by 2050?</a:t>
            </a:r>
            <a:endParaRPr lang="en-CA" sz="1800" b="1" dirty="0">
              <a:solidFill>
                <a:schemeClr val="bg2"/>
              </a:solidFill>
              <a:latin typeface="+mn-lt"/>
            </a:endParaRPr>
          </a:p>
        </p:txBody>
      </p:sp>
      <p:sp>
        <p:nvSpPr>
          <p:cNvPr id="16" name="Oval 15"/>
          <p:cNvSpPr/>
          <p:nvPr/>
        </p:nvSpPr>
        <p:spPr bwMode="auto">
          <a:xfrm>
            <a:off x="5436096" y="4605385"/>
            <a:ext cx="1575891" cy="1415450"/>
          </a:xfrm>
          <a:prstGeom prst="ellipse">
            <a:avLst/>
          </a:prstGeom>
          <a:solidFill>
            <a:schemeClr val="accent4">
              <a:lumMod val="60000"/>
              <a:lumOff val="40000"/>
              <a:alpha val="25098"/>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solidFill>
                  <a:schemeClr val="bg2"/>
                </a:solidFill>
                <a:sym typeface="Calibri" charset="0"/>
              </a:rPr>
              <a:t>Across species</a:t>
            </a:r>
            <a:r>
              <a:rPr lang="en-CA" sz="1600" dirty="0" smtClean="0">
                <a:solidFill>
                  <a:schemeClr val="bg2"/>
                </a:solidFill>
                <a:latin typeface="+mn-lt"/>
                <a:ea typeface="+mn-ea"/>
                <a:sym typeface="Calibri" charset="0"/>
              </a:rPr>
              <a:t>:</a:t>
            </a:r>
          </a:p>
          <a:p>
            <a:pPr algn="ctr"/>
            <a:r>
              <a:rPr lang="en-CA" sz="1600" dirty="0" smtClean="0">
                <a:solidFill>
                  <a:schemeClr val="bg2"/>
                </a:solidFill>
                <a:sym typeface="Calibri" charset="0"/>
              </a:rPr>
              <a:t>L:10-30%</a:t>
            </a:r>
          </a:p>
          <a:p>
            <a:pPr algn="ctr"/>
            <a:r>
              <a:rPr lang="en-CA" sz="1600" dirty="0" smtClean="0">
                <a:solidFill>
                  <a:schemeClr val="bg2"/>
                </a:solidFill>
                <a:latin typeface="+mn-lt"/>
                <a:ea typeface="+mn-ea"/>
                <a:sym typeface="Calibri" charset="0"/>
              </a:rPr>
              <a:t>H:20-60%</a:t>
            </a:r>
            <a:endParaRPr lang="en-CA" sz="1600" dirty="0">
              <a:solidFill>
                <a:schemeClr val="bg2"/>
              </a:solidFill>
              <a:latin typeface="+mn-lt"/>
              <a:ea typeface="+mn-ea"/>
              <a:sym typeface="Calibri" charset="0"/>
            </a:endParaRPr>
          </a:p>
        </p:txBody>
      </p:sp>
      <p:sp>
        <p:nvSpPr>
          <p:cNvPr id="29" name="Oval 28"/>
          <p:cNvSpPr/>
          <p:nvPr/>
        </p:nvSpPr>
        <p:spPr bwMode="auto">
          <a:xfrm>
            <a:off x="7141448" y="4998678"/>
            <a:ext cx="1686300" cy="1566237"/>
          </a:xfrm>
          <a:prstGeom prst="ellipse">
            <a:avLst/>
          </a:prstGeom>
          <a:solidFill>
            <a:schemeClr val="accent4">
              <a:lumMod val="60000"/>
              <a:lumOff val="40000"/>
              <a:alpha val="25098"/>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solidFill>
                  <a:schemeClr val="bg2"/>
                </a:solidFill>
                <a:latin typeface="+mn-lt"/>
                <a:ea typeface="+mn-ea"/>
                <a:sym typeface="Calibri" charset="0"/>
              </a:rPr>
              <a:t>Snappers, groupers:</a:t>
            </a:r>
          </a:p>
          <a:p>
            <a:pPr algn="ctr"/>
            <a:r>
              <a:rPr lang="en-CA" sz="1600" dirty="0" smtClean="0">
                <a:solidFill>
                  <a:schemeClr val="bg2"/>
                </a:solidFill>
                <a:sym typeface="Calibri" charset="0"/>
              </a:rPr>
              <a:t>L &amp;H: 80%</a:t>
            </a:r>
          </a:p>
          <a:p>
            <a:pPr algn="ctr"/>
            <a:endParaRPr lang="en-CA" sz="1600" dirty="0" smtClean="0">
              <a:solidFill>
                <a:schemeClr val="bg2"/>
              </a:solidFill>
              <a:sym typeface="Calibri" charset="0"/>
            </a:endParaRPr>
          </a:p>
        </p:txBody>
      </p:sp>
      <p:sp>
        <p:nvSpPr>
          <p:cNvPr id="18" name="Down Arrow 17"/>
          <p:cNvSpPr/>
          <p:nvPr/>
        </p:nvSpPr>
        <p:spPr bwMode="auto">
          <a:xfrm>
            <a:off x="6634716" y="4806158"/>
            <a:ext cx="324036" cy="359587"/>
          </a:xfrm>
          <a:prstGeom prst="downArrow">
            <a:avLst/>
          </a:prstGeom>
          <a:solidFill>
            <a:schemeClr val="accent1"/>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31" name="Down Arrow 30"/>
          <p:cNvSpPr/>
          <p:nvPr/>
        </p:nvSpPr>
        <p:spPr bwMode="auto">
          <a:xfrm>
            <a:off x="8503712" y="5581945"/>
            <a:ext cx="324036" cy="359587"/>
          </a:xfrm>
          <a:prstGeom prst="downArrow">
            <a:avLst/>
          </a:prstGeom>
          <a:solidFill>
            <a:schemeClr val="accent1"/>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20" name="TextBox 19"/>
          <p:cNvSpPr txBox="1"/>
          <p:nvPr/>
        </p:nvSpPr>
        <p:spPr>
          <a:xfrm>
            <a:off x="5765375" y="6240869"/>
            <a:ext cx="2062717" cy="461665"/>
          </a:xfrm>
          <a:prstGeom prst="rect">
            <a:avLst/>
          </a:prstGeom>
          <a:noFill/>
        </p:spPr>
        <p:txBody>
          <a:bodyPr wrap="square" rtlCol="0">
            <a:spAutoFit/>
          </a:bodyPr>
          <a:lstStyle/>
          <a:p>
            <a:r>
              <a:rPr lang="en-CA" sz="1200" dirty="0" smtClean="0">
                <a:latin typeface="Arial Narrow" panose="020B0606020202030204" pitchFamily="34" charset="0"/>
              </a:rPr>
              <a:t>L=low emissions scenario; H=high emissions scenario</a:t>
            </a:r>
            <a:endParaRPr lang="en-CA" sz="1200" dirty="0">
              <a:latin typeface="Arial Narrow" panose="020B0606020202030204" pitchFamily="34"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018" y="4337439"/>
            <a:ext cx="3865563"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099133" y="6537431"/>
            <a:ext cx="4548879" cy="316735"/>
            <a:chOff x="814625" y="6410146"/>
            <a:chExt cx="4548879" cy="316735"/>
          </a:xfrm>
        </p:grpSpPr>
        <p:sp>
          <p:nvSpPr>
            <p:cNvPr id="27" name="TextBox 26">
              <a:extLst>
                <a:ext uri="{FF2B5EF4-FFF2-40B4-BE49-F238E27FC236}">
                  <a16:creationId xmlns="" xmlns:a16="http://schemas.microsoft.com/office/drawing/2014/main" id="{07E9AE1C-22A0-9A42-9472-7FE2D34AFEDC}"/>
                </a:ext>
              </a:extLst>
            </p:cNvPr>
            <p:cNvSpPr txBox="1"/>
            <p:nvPr/>
          </p:nvSpPr>
          <p:spPr>
            <a:xfrm>
              <a:off x="3472152" y="6449882"/>
              <a:ext cx="18913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100 = Very high </a:t>
              </a:r>
              <a:r>
                <a:rPr kumimoji="0" lang="en-US" sz="1200" b="1"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Arial"/>
                </a:rPr>
                <a:t>vulnerability</a:t>
              </a:r>
              <a:endPar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endParaRPr>
            </a:p>
          </p:txBody>
        </p:sp>
        <p:sp>
          <p:nvSpPr>
            <p:cNvPr id="28" name="TextBox 27">
              <a:extLst>
                <a:ext uri="{FF2B5EF4-FFF2-40B4-BE49-F238E27FC236}">
                  <a16:creationId xmlns="" xmlns:a16="http://schemas.microsoft.com/office/drawing/2014/main" id="{A420BD88-A152-7844-99DB-F9D8BF771A50}"/>
                </a:ext>
              </a:extLst>
            </p:cNvPr>
            <p:cNvSpPr txBox="1"/>
            <p:nvPr/>
          </p:nvSpPr>
          <p:spPr>
            <a:xfrm>
              <a:off x="814625" y="6410146"/>
              <a:ext cx="6511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Narrow" panose="020B0606020202030204" pitchFamily="34" charset="0"/>
                  <a:cs typeface="Arial"/>
                </a:rPr>
                <a:t>1 = </a:t>
              </a:r>
              <a:r>
                <a:rPr kumimoji="0" lang="en-US" sz="1200" b="1"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Arial"/>
                </a:rPr>
                <a:t>Low</a:t>
              </a:r>
              <a:endPar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endParaRPr>
            </a:p>
          </p:txBody>
        </p:sp>
        <p:sp>
          <p:nvSpPr>
            <p:cNvPr id="30" name="Striped Right Arrow 29">
              <a:extLst>
                <a:ext uri="{FF2B5EF4-FFF2-40B4-BE49-F238E27FC236}">
                  <a16:creationId xmlns="" xmlns:a16="http://schemas.microsoft.com/office/drawing/2014/main" id="{36CCCEFC-B0C6-B446-9C62-80600FF0A600}"/>
                </a:ext>
              </a:extLst>
            </p:cNvPr>
            <p:cNvSpPr/>
            <p:nvPr/>
          </p:nvSpPr>
          <p:spPr>
            <a:xfrm>
              <a:off x="1430398" y="6449882"/>
              <a:ext cx="2076657" cy="228304"/>
            </a:xfrm>
            <a:prstGeom prst="striped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 xmlns:a16="http://schemas.microsoft.com/office/drawing/2014/main" id="{80150743-F56A-3C4C-8184-36BC9C98F010}"/>
              </a:ext>
            </a:extLst>
          </p:cNvPr>
          <p:cNvSpPr txBox="1"/>
          <p:nvPr/>
        </p:nvSpPr>
        <p:spPr>
          <a:xfrm>
            <a:off x="1529948" y="4412604"/>
            <a:ext cx="13708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33"/>
                </a:solidFill>
                <a:effectLst/>
                <a:uLnTx/>
                <a:uFillTx/>
                <a:latin typeface="+mn-lt"/>
                <a:ea typeface="+mn-ea"/>
                <a:cs typeface="+mn-cs"/>
              </a:rPr>
              <a:t>N = </a:t>
            </a:r>
            <a:r>
              <a:rPr lang="en-US" sz="1800" u="sng" noProof="0" dirty="0">
                <a:solidFill>
                  <a:srgbClr val="333333"/>
                </a:solidFill>
                <a:latin typeface="+mn-lt"/>
                <a:ea typeface="+mn-ea"/>
              </a:rPr>
              <a:t>7</a:t>
            </a:r>
            <a:r>
              <a:rPr lang="en-US" sz="1800" u="sng" dirty="0" smtClean="0">
                <a:solidFill>
                  <a:srgbClr val="333333"/>
                </a:solidFill>
                <a:latin typeface="+mn-lt"/>
                <a:ea typeface="+mn-ea"/>
              </a:rPr>
              <a:t>2</a:t>
            </a:r>
            <a:r>
              <a:rPr kumimoji="0" lang="en-US" sz="1800" b="0" i="0" u="sng" strike="noStrike" kern="1200" cap="none" spc="0" normalizeH="0" baseline="0" noProof="0" dirty="0" smtClean="0">
                <a:ln>
                  <a:noFill/>
                </a:ln>
                <a:solidFill>
                  <a:srgbClr val="333333"/>
                </a:solidFill>
                <a:effectLst/>
                <a:uLnTx/>
                <a:uFillTx/>
                <a:latin typeface="+mn-lt"/>
                <a:ea typeface="+mn-ea"/>
                <a:cs typeface="+mn-cs"/>
              </a:rPr>
              <a:t> </a:t>
            </a:r>
            <a:r>
              <a:rPr kumimoji="0" lang="en-US" sz="1800" b="0" i="0" u="sng" strike="noStrike" kern="1200" cap="none" spc="0" normalizeH="0" baseline="0" noProof="0" dirty="0">
                <a:ln>
                  <a:noFill/>
                </a:ln>
                <a:solidFill>
                  <a:srgbClr val="333333"/>
                </a:solidFill>
                <a:effectLst/>
                <a:uLnTx/>
                <a:uFillTx/>
                <a:latin typeface="+mn-lt"/>
                <a:ea typeface="+mn-ea"/>
                <a:cs typeface="+mn-cs"/>
              </a:rPr>
              <a:t>spp.</a:t>
            </a:r>
          </a:p>
        </p:txBody>
      </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0748" y="4614163"/>
            <a:ext cx="1021252" cy="5015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565666" y="4951242"/>
            <a:ext cx="651494" cy="328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81946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4EEC083-A12B-41B2-8325-CEC3AA4C0003}" type="slidenum">
              <a:rPr lang="en-US" smtClean="0"/>
              <a:pPr/>
              <a:t>28</a:t>
            </a:fld>
            <a:endParaRPr lang="en-US"/>
          </a:p>
        </p:txBody>
      </p:sp>
      <p:sp>
        <p:nvSpPr>
          <p:cNvPr id="3" name="Rectangle 2"/>
          <p:cNvSpPr/>
          <p:nvPr/>
        </p:nvSpPr>
        <p:spPr bwMode="auto">
          <a:xfrm>
            <a:off x="0" y="31530"/>
            <a:ext cx="9080938" cy="6826469"/>
          </a:xfrm>
          <a:prstGeom prst="rect">
            <a:avLst/>
          </a:prstGeom>
          <a:solidFill>
            <a:schemeClr val="tx1"/>
          </a:solidFill>
          <a:ln w="76200"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dirty="0">
              <a:ln>
                <a:noFill/>
              </a:ln>
              <a:solidFill>
                <a:srgbClr val="000000"/>
              </a:solidFill>
              <a:effectLst/>
              <a:latin typeface="Calibri" charset="0"/>
              <a:ea typeface="ヒラギノ角ゴ ProN W3" charset="0"/>
              <a:cs typeface="ヒラギノ角ゴ ProN W3" charset="0"/>
              <a:sym typeface="Calibri" charset="0"/>
            </a:endParaRPr>
          </a:p>
        </p:txBody>
      </p:sp>
      <p:sp>
        <p:nvSpPr>
          <p:cNvPr id="4" name="Title 1"/>
          <p:cNvSpPr txBox="1">
            <a:spLocks/>
          </p:cNvSpPr>
          <p:nvPr/>
        </p:nvSpPr>
        <p:spPr>
          <a:xfrm>
            <a:off x="611560" y="260648"/>
            <a:ext cx="7920880" cy="812800"/>
          </a:xfrm>
          <a:prstGeom prst="rect">
            <a:avLst/>
          </a:prstGeom>
        </p:spPr>
        <p:txBody>
          <a:bodyPr>
            <a:noAutofit/>
          </a:bodyPr>
          <a:lstStyle>
            <a:lvl1pPr marL="39688" indent="-39688" algn="l" rtl="0" eaLnBrk="0" fontAlgn="base" hangingPunct="0">
              <a:spcBef>
                <a:spcPct val="0"/>
              </a:spcBef>
              <a:spcAft>
                <a:spcPct val="0"/>
              </a:spcAft>
              <a:defRPr sz="4400">
                <a:solidFill>
                  <a:schemeClr val="tx1"/>
                </a:solidFill>
                <a:latin typeface="Agency FB" panose="020B0503020202020204" pitchFamily="34" charset="0"/>
                <a:ea typeface="MS PGothic" pitchFamily="34" charset="-128"/>
                <a:cs typeface="Agency FB" panose="020B0503020202020204" pitchFamily="34" charset="0"/>
                <a:sym typeface="Century Gothic" pitchFamily="34" charset="0"/>
              </a:defRPr>
            </a:lvl1pPr>
            <a:lvl2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2pPr>
            <a:lvl3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3pPr>
            <a:lvl4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4pPr>
            <a:lvl5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5pPr>
            <a:lvl6pPr marL="4968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6pPr>
            <a:lvl7pPr marL="9540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7pPr>
            <a:lvl8pPr marL="14112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8pPr>
            <a:lvl9pPr marL="18684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9pPr>
          </a:lstStyle>
          <a:p>
            <a:r>
              <a:rPr lang="en-CA" sz="2800" kern="0" dirty="0" smtClean="0">
                <a:solidFill>
                  <a:schemeClr val="bg2"/>
                </a:solidFill>
              </a:rPr>
              <a:t>How is climate change likely to affect marine species?</a:t>
            </a:r>
            <a:endParaRPr lang="en-CA" sz="2800" kern="0" dirty="0">
              <a:solidFill>
                <a:schemeClr val="bg2"/>
              </a:solidFill>
            </a:endParaRPr>
          </a:p>
        </p:txBody>
      </p:sp>
      <p:sp>
        <p:nvSpPr>
          <p:cNvPr id="5" name="TextBox 4"/>
          <p:cNvSpPr txBox="1"/>
          <p:nvPr/>
        </p:nvSpPr>
        <p:spPr>
          <a:xfrm>
            <a:off x="359532" y="980728"/>
            <a:ext cx="4976936" cy="923330"/>
          </a:xfrm>
          <a:prstGeom prst="rect">
            <a:avLst/>
          </a:prstGeom>
          <a:noFill/>
        </p:spPr>
        <p:txBody>
          <a:bodyPr wrap="square" rtlCol="0">
            <a:spAutoFit/>
          </a:bodyPr>
          <a:lstStyle/>
          <a:p>
            <a:pPr algn="ctr"/>
            <a:r>
              <a:rPr lang="en-CA" sz="1800" b="1" dirty="0" smtClean="0">
                <a:solidFill>
                  <a:schemeClr val="bg2"/>
                </a:solidFill>
                <a:latin typeface="+mn-lt"/>
              </a:rPr>
              <a:t>Why is it important to study the ecological impacts of climate change on fisheries species</a:t>
            </a:r>
            <a:r>
              <a:rPr lang="en-CA" sz="1800" b="1" dirty="0">
                <a:solidFill>
                  <a:schemeClr val="bg2"/>
                </a:solidFill>
                <a:latin typeface="+mn-lt"/>
              </a:rPr>
              <a:t>?</a:t>
            </a:r>
          </a:p>
        </p:txBody>
      </p:sp>
      <p:sp>
        <p:nvSpPr>
          <p:cNvPr id="7" name="Rounded Rectangle 6"/>
          <p:cNvSpPr/>
          <p:nvPr/>
        </p:nvSpPr>
        <p:spPr>
          <a:xfrm>
            <a:off x="359532" y="1867251"/>
            <a:ext cx="2412268" cy="1884982"/>
          </a:xfrm>
          <a:prstGeom prst="roundRect">
            <a:avLst>
              <a:gd name="adj" fmla="val 10151"/>
            </a:avLst>
          </a:prstGeom>
          <a:solidFill>
            <a:srgbClr val="B8DD5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2"/>
                </a:solidFill>
              </a:rPr>
              <a:t>Fisheries contribute significantly to </a:t>
            </a:r>
            <a:r>
              <a:rPr lang="en-US" sz="1600" b="1" dirty="0" smtClean="0">
                <a:solidFill>
                  <a:schemeClr val="bg2"/>
                </a:solidFill>
              </a:rPr>
              <a:t>livelihood and food security</a:t>
            </a:r>
            <a:r>
              <a:rPr lang="en-US" sz="1600" dirty="0" smtClean="0">
                <a:solidFill>
                  <a:schemeClr val="bg2"/>
                </a:solidFill>
              </a:rPr>
              <a:t>. As well, about 30% of reported catches are </a:t>
            </a:r>
            <a:r>
              <a:rPr lang="en-US" sz="1600" b="1" dirty="0" smtClean="0">
                <a:solidFill>
                  <a:schemeClr val="bg2"/>
                </a:solidFill>
              </a:rPr>
              <a:t>industrial.</a:t>
            </a:r>
            <a:endParaRPr lang="en-US" sz="1600" b="1" dirty="0">
              <a:solidFill>
                <a:schemeClr val="bg2"/>
              </a:solidFill>
            </a:endParaRPr>
          </a:p>
        </p:txBody>
      </p:sp>
      <p:sp>
        <p:nvSpPr>
          <p:cNvPr id="8" name="Rounded Rectangle 7"/>
          <p:cNvSpPr/>
          <p:nvPr/>
        </p:nvSpPr>
        <p:spPr>
          <a:xfrm>
            <a:off x="2848000" y="1844484"/>
            <a:ext cx="2588096" cy="1884982"/>
          </a:xfrm>
          <a:prstGeom prst="roundRect">
            <a:avLst>
              <a:gd name="adj" fmla="val 10151"/>
            </a:avLst>
          </a:prstGeom>
          <a:solidFill>
            <a:srgbClr val="B8DD5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550" dirty="0" smtClean="0">
                <a:solidFill>
                  <a:schemeClr val="bg2"/>
                </a:solidFill>
              </a:rPr>
              <a:t>The fisheries sector already suffers </a:t>
            </a:r>
            <a:r>
              <a:rPr lang="en-CA" sz="1550" b="1" dirty="0" smtClean="0">
                <a:solidFill>
                  <a:schemeClr val="bg2"/>
                </a:solidFill>
              </a:rPr>
              <a:t>damage and loss in major storms</a:t>
            </a:r>
            <a:r>
              <a:rPr lang="en-CA" sz="1550" dirty="0" smtClean="0">
                <a:solidFill>
                  <a:schemeClr val="bg2"/>
                </a:solidFill>
              </a:rPr>
              <a:t>, including damage to coastal ecosystems. Climate change adds to the threat. </a:t>
            </a:r>
            <a:endParaRPr lang="en-US" sz="1550" dirty="0">
              <a:solidFill>
                <a:schemeClr val="bg2"/>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44150" y="141885"/>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887924" y="4017424"/>
            <a:ext cx="1368152" cy="369332"/>
          </a:xfrm>
          <a:prstGeom prst="rect">
            <a:avLst/>
          </a:prstGeom>
          <a:noFill/>
        </p:spPr>
        <p:txBody>
          <a:bodyPr wrap="square" rtlCol="0">
            <a:spAutoFit/>
          </a:bodyPr>
          <a:lstStyle/>
          <a:p>
            <a:r>
              <a:rPr lang="en-CA" sz="1800" b="1" dirty="0" smtClean="0">
                <a:solidFill>
                  <a:schemeClr val="accent6">
                    <a:lumMod val="60000"/>
                    <a:lumOff val="40000"/>
                  </a:schemeClr>
                </a:solidFill>
                <a:latin typeface="+mn-lt"/>
              </a:rPr>
              <a:t>Moderate</a:t>
            </a:r>
            <a:endParaRPr lang="en-CA" sz="1800" b="1" dirty="0">
              <a:solidFill>
                <a:schemeClr val="accent6">
                  <a:lumMod val="60000"/>
                  <a:lumOff val="40000"/>
                </a:schemeClr>
              </a:solidFill>
              <a:latin typeface="+mn-lt"/>
            </a:endParaRPr>
          </a:p>
        </p:txBody>
      </p:sp>
      <p:sp>
        <p:nvSpPr>
          <p:cNvPr id="24" name="TextBox 23"/>
          <p:cNvSpPr txBox="1"/>
          <p:nvPr/>
        </p:nvSpPr>
        <p:spPr>
          <a:xfrm>
            <a:off x="5648012" y="980728"/>
            <a:ext cx="3410705" cy="646331"/>
          </a:xfrm>
          <a:prstGeom prst="rect">
            <a:avLst/>
          </a:prstGeom>
          <a:noFill/>
        </p:spPr>
        <p:txBody>
          <a:bodyPr wrap="square" rtlCol="0">
            <a:spAutoFit/>
          </a:bodyPr>
          <a:lstStyle/>
          <a:p>
            <a:pPr algn="ctr"/>
            <a:r>
              <a:rPr lang="en-CA" sz="1800" b="1" dirty="0" smtClean="0">
                <a:solidFill>
                  <a:schemeClr val="bg2"/>
                </a:solidFill>
                <a:latin typeface="+mn-lt"/>
              </a:rPr>
              <a:t>How could species distribution shift by 2050?</a:t>
            </a:r>
            <a:endParaRPr lang="en-CA" sz="1800" b="1" dirty="0">
              <a:solidFill>
                <a:schemeClr val="bg2"/>
              </a:solidFill>
              <a:latin typeface="+mn-lt"/>
            </a:endParaRPr>
          </a:p>
        </p:txBody>
      </p:sp>
      <p:sp>
        <p:nvSpPr>
          <p:cNvPr id="25" name="Rounded Rectangle 24"/>
          <p:cNvSpPr/>
          <p:nvPr/>
        </p:nvSpPr>
        <p:spPr>
          <a:xfrm>
            <a:off x="5532010" y="1867251"/>
            <a:ext cx="3394728" cy="1862215"/>
          </a:xfrm>
          <a:prstGeom prst="roundRect">
            <a:avLst>
              <a:gd name="adj" fmla="val 10151"/>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bg2"/>
                </a:solidFill>
              </a:rPr>
              <a:t>Offshore areas to the east are expected to see modest species gains (20-30</a:t>
            </a:r>
            <a:r>
              <a:rPr lang="en-CA" sz="1600" dirty="0" smtClean="0">
                <a:solidFill>
                  <a:schemeClr val="bg2"/>
                </a:solidFill>
              </a:rPr>
              <a:t>%). Species </a:t>
            </a:r>
            <a:r>
              <a:rPr lang="en-CA" sz="1600" dirty="0">
                <a:solidFill>
                  <a:schemeClr val="bg2"/>
                </a:solidFill>
              </a:rPr>
              <a:t>losses (up to 50-60%) will be seen in all offshore areas surrounding the islands, </a:t>
            </a:r>
            <a:r>
              <a:rPr lang="en-CA" sz="1600" dirty="0" smtClean="0">
                <a:solidFill>
                  <a:schemeClr val="bg2"/>
                </a:solidFill>
              </a:rPr>
              <a:t>although less </a:t>
            </a:r>
            <a:r>
              <a:rPr lang="en-CA" sz="1600" dirty="0">
                <a:solidFill>
                  <a:schemeClr val="bg2"/>
                </a:solidFill>
              </a:rPr>
              <a:t>pronounced throughout the Grenadine Bank. </a:t>
            </a:r>
          </a:p>
        </p:txBody>
      </p:sp>
      <p:sp>
        <p:nvSpPr>
          <p:cNvPr id="26" name="TextBox 25"/>
          <p:cNvSpPr txBox="1"/>
          <p:nvPr/>
        </p:nvSpPr>
        <p:spPr>
          <a:xfrm>
            <a:off x="5436096" y="3787409"/>
            <a:ext cx="3410705" cy="646331"/>
          </a:xfrm>
          <a:prstGeom prst="rect">
            <a:avLst/>
          </a:prstGeom>
          <a:noFill/>
        </p:spPr>
        <p:txBody>
          <a:bodyPr wrap="square" rtlCol="0">
            <a:spAutoFit/>
          </a:bodyPr>
          <a:lstStyle/>
          <a:p>
            <a:pPr algn="ctr"/>
            <a:r>
              <a:rPr lang="en-CA" sz="1800" b="1" dirty="0" smtClean="0">
                <a:solidFill>
                  <a:schemeClr val="bg2"/>
                </a:solidFill>
                <a:latin typeface="+mn-lt"/>
              </a:rPr>
              <a:t>How could catch availability decline by 2050?</a:t>
            </a:r>
            <a:endParaRPr lang="en-CA" sz="1800" b="1" dirty="0">
              <a:solidFill>
                <a:schemeClr val="bg2"/>
              </a:solidFill>
              <a:latin typeface="+mn-lt"/>
            </a:endParaRPr>
          </a:p>
        </p:txBody>
      </p:sp>
      <p:sp>
        <p:nvSpPr>
          <p:cNvPr id="16" name="Oval 15"/>
          <p:cNvSpPr/>
          <p:nvPr/>
        </p:nvSpPr>
        <p:spPr bwMode="auto">
          <a:xfrm>
            <a:off x="5436096" y="4605385"/>
            <a:ext cx="1575891" cy="1415450"/>
          </a:xfrm>
          <a:prstGeom prst="ellipse">
            <a:avLst/>
          </a:prstGeom>
          <a:solidFill>
            <a:schemeClr val="accent4">
              <a:lumMod val="60000"/>
              <a:lumOff val="40000"/>
              <a:alpha val="25098"/>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solidFill>
                  <a:schemeClr val="bg2"/>
                </a:solidFill>
                <a:sym typeface="Calibri" charset="0"/>
              </a:rPr>
              <a:t>Across species</a:t>
            </a:r>
            <a:r>
              <a:rPr lang="en-CA" sz="1600" dirty="0" smtClean="0">
                <a:solidFill>
                  <a:schemeClr val="bg2"/>
                </a:solidFill>
                <a:latin typeface="+mn-lt"/>
                <a:ea typeface="+mn-ea"/>
                <a:sym typeface="Calibri" charset="0"/>
              </a:rPr>
              <a:t>:</a:t>
            </a:r>
          </a:p>
          <a:p>
            <a:pPr algn="ctr"/>
            <a:r>
              <a:rPr lang="en-CA" sz="1600" dirty="0" smtClean="0">
                <a:solidFill>
                  <a:schemeClr val="bg2"/>
                </a:solidFill>
                <a:sym typeface="Calibri" charset="0"/>
              </a:rPr>
              <a:t>L:10-30%</a:t>
            </a:r>
          </a:p>
          <a:p>
            <a:pPr algn="ctr"/>
            <a:r>
              <a:rPr lang="en-CA" sz="1600" dirty="0" smtClean="0">
                <a:solidFill>
                  <a:schemeClr val="bg2"/>
                </a:solidFill>
                <a:latin typeface="+mn-lt"/>
                <a:ea typeface="+mn-ea"/>
                <a:sym typeface="Calibri" charset="0"/>
              </a:rPr>
              <a:t>H:20-60%</a:t>
            </a:r>
            <a:endParaRPr lang="en-CA" sz="1600" dirty="0">
              <a:solidFill>
                <a:schemeClr val="bg2"/>
              </a:solidFill>
              <a:latin typeface="+mn-lt"/>
              <a:ea typeface="+mn-ea"/>
              <a:sym typeface="Calibri" charset="0"/>
            </a:endParaRPr>
          </a:p>
        </p:txBody>
      </p:sp>
      <p:sp>
        <p:nvSpPr>
          <p:cNvPr id="29" name="Oval 28"/>
          <p:cNvSpPr/>
          <p:nvPr/>
        </p:nvSpPr>
        <p:spPr bwMode="auto">
          <a:xfrm>
            <a:off x="7141448" y="4998678"/>
            <a:ext cx="1686300" cy="1566237"/>
          </a:xfrm>
          <a:prstGeom prst="ellipse">
            <a:avLst/>
          </a:prstGeom>
          <a:solidFill>
            <a:schemeClr val="accent4">
              <a:lumMod val="60000"/>
              <a:lumOff val="40000"/>
              <a:alpha val="25098"/>
            </a:schemeClr>
          </a:solid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solidFill>
                  <a:schemeClr val="bg2"/>
                </a:solidFill>
                <a:latin typeface="+mn-lt"/>
                <a:ea typeface="+mn-ea"/>
                <a:sym typeface="Calibri" charset="0"/>
              </a:rPr>
              <a:t>Snappers, groupers:</a:t>
            </a:r>
          </a:p>
          <a:p>
            <a:pPr algn="ctr"/>
            <a:r>
              <a:rPr lang="en-CA" sz="1600" dirty="0" smtClean="0">
                <a:solidFill>
                  <a:schemeClr val="bg2"/>
                </a:solidFill>
                <a:sym typeface="Calibri" charset="0"/>
              </a:rPr>
              <a:t>L &amp;H: </a:t>
            </a:r>
          </a:p>
          <a:p>
            <a:pPr algn="ctr"/>
            <a:r>
              <a:rPr lang="en-CA" sz="1600" dirty="0" smtClean="0">
                <a:solidFill>
                  <a:schemeClr val="bg2"/>
                </a:solidFill>
                <a:sym typeface="Calibri" charset="0"/>
              </a:rPr>
              <a:t>50-60%</a:t>
            </a:r>
          </a:p>
          <a:p>
            <a:pPr algn="ctr"/>
            <a:endParaRPr lang="en-CA" sz="1600" dirty="0" smtClean="0">
              <a:solidFill>
                <a:schemeClr val="bg2"/>
              </a:solidFill>
              <a:sym typeface="Calibri" charset="0"/>
            </a:endParaRPr>
          </a:p>
        </p:txBody>
      </p:sp>
      <p:sp>
        <p:nvSpPr>
          <p:cNvPr id="18" name="Down Arrow 17"/>
          <p:cNvSpPr/>
          <p:nvPr/>
        </p:nvSpPr>
        <p:spPr bwMode="auto">
          <a:xfrm>
            <a:off x="6634716" y="4806158"/>
            <a:ext cx="324036" cy="359587"/>
          </a:xfrm>
          <a:prstGeom prst="downArrow">
            <a:avLst/>
          </a:prstGeom>
          <a:solidFill>
            <a:schemeClr val="accent1"/>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31" name="Down Arrow 30"/>
          <p:cNvSpPr/>
          <p:nvPr/>
        </p:nvSpPr>
        <p:spPr bwMode="auto">
          <a:xfrm>
            <a:off x="8503712" y="5581945"/>
            <a:ext cx="324036" cy="359587"/>
          </a:xfrm>
          <a:prstGeom prst="downArrow">
            <a:avLst/>
          </a:prstGeom>
          <a:solidFill>
            <a:schemeClr val="accent1"/>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20" name="TextBox 19"/>
          <p:cNvSpPr txBox="1"/>
          <p:nvPr/>
        </p:nvSpPr>
        <p:spPr>
          <a:xfrm>
            <a:off x="5765375" y="6240869"/>
            <a:ext cx="2062717" cy="461665"/>
          </a:xfrm>
          <a:prstGeom prst="rect">
            <a:avLst/>
          </a:prstGeom>
          <a:noFill/>
        </p:spPr>
        <p:txBody>
          <a:bodyPr wrap="square" rtlCol="0">
            <a:spAutoFit/>
          </a:bodyPr>
          <a:lstStyle/>
          <a:p>
            <a:r>
              <a:rPr lang="en-CA" sz="1200" dirty="0" smtClean="0">
                <a:latin typeface="Arial Narrow" panose="020B0606020202030204" pitchFamily="34" charset="0"/>
              </a:rPr>
              <a:t>L=low emissions scenario; H=high emissions scenario</a:t>
            </a:r>
            <a:endParaRPr lang="en-CA" sz="1200" dirty="0">
              <a:latin typeface="Arial Narrow" panose="020B0606020202030204"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726" y="4243097"/>
            <a:ext cx="3531877" cy="2484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748116" y="4956129"/>
            <a:ext cx="1021252" cy="5015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768745" y="5417518"/>
            <a:ext cx="651494" cy="32885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 xmlns:a16="http://schemas.microsoft.com/office/drawing/2014/main" id="{80150743-F56A-3C4C-8184-36BC9C98F010}"/>
              </a:ext>
            </a:extLst>
          </p:cNvPr>
          <p:cNvSpPr txBox="1"/>
          <p:nvPr/>
        </p:nvSpPr>
        <p:spPr>
          <a:xfrm>
            <a:off x="1768745" y="4436826"/>
            <a:ext cx="13708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33"/>
                </a:solidFill>
                <a:effectLst/>
                <a:uLnTx/>
                <a:uFillTx/>
                <a:latin typeface="+mn-lt"/>
                <a:ea typeface="+mn-ea"/>
                <a:cs typeface="+mn-cs"/>
              </a:rPr>
              <a:t>N = </a:t>
            </a:r>
            <a:r>
              <a:rPr lang="en-US" sz="1800" u="sng" dirty="0" smtClean="0">
                <a:solidFill>
                  <a:srgbClr val="333333"/>
                </a:solidFill>
                <a:latin typeface="+mn-lt"/>
                <a:ea typeface="+mn-ea"/>
              </a:rPr>
              <a:t>60</a:t>
            </a:r>
            <a:r>
              <a:rPr kumimoji="0" lang="en-US" sz="1800" b="0" i="0" u="sng" strike="noStrike" kern="1200" cap="none" spc="0" normalizeH="0" baseline="0" noProof="0" dirty="0" smtClean="0">
                <a:ln>
                  <a:noFill/>
                </a:ln>
                <a:solidFill>
                  <a:srgbClr val="333333"/>
                </a:solidFill>
                <a:effectLst/>
                <a:uLnTx/>
                <a:uFillTx/>
                <a:latin typeface="+mn-lt"/>
                <a:ea typeface="+mn-ea"/>
                <a:cs typeface="+mn-cs"/>
              </a:rPr>
              <a:t> </a:t>
            </a:r>
            <a:r>
              <a:rPr kumimoji="0" lang="en-US" sz="1800" b="0" i="0" u="sng" strike="noStrike" kern="1200" cap="none" spc="0" normalizeH="0" baseline="0" noProof="0" dirty="0">
                <a:ln>
                  <a:noFill/>
                </a:ln>
                <a:solidFill>
                  <a:srgbClr val="333333"/>
                </a:solidFill>
                <a:effectLst/>
                <a:uLnTx/>
                <a:uFillTx/>
                <a:latin typeface="+mn-lt"/>
                <a:ea typeface="+mn-ea"/>
                <a:cs typeface="+mn-cs"/>
              </a:rPr>
              <a:t>spp.</a:t>
            </a:r>
          </a:p>
        </p:txBody>
      </p:sp>
      <p:grpSp>
        <p:nvGrpSpPr>
          <p:cNvPr id="33" name="Group 32"/>
          <p:cNvGrpSpPr/>
          <p:nvPr/>
        </p:nvGrpSpPr>
        <p:grpSpPr>
          <a:xfrm>
            <a:off x="1099133" y="6537431"/>
            <a:ext cx="4548879" cy="316735"/>
            <a:chOff x="814625" y="6410146"/>
            <a:chExt cx="4548879" cy="316735"/>
          </a:xfrm>
        </p:grpSpPr>
        <p:sp>
          <p:nvSpPr>
            <p:cNvPr id="34" name="TextBox 33">
              <a:extLst>
                <a:ext uri="{FF2B5EF4-FFF2-40B4-BE49-F238E27FC236}">
                  <a16:creationId xmlns="" xmlns:a16="http://schemas.microsoft.com/office/drawing/2014/main" id="{07E9AE1C-22A0-9A42-9472-7FE2D34AFEDC}"/>
                </a:ext>
              </a:extLst>
            </p:cNvPr>
            <p:cNvSpPr txBox="1"/>
            <p:nvPr/>
          </p:nvSpPr>
          <p:spPr>
            <a:xfrm>
              <a:off x="3472152" y="6449882"/>
              <a:ext cx="18913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rPr>
                <a:t>100 = Very high </a:t>
              </a:r>
              <a:r>
                <a:rPr kumimoji="0" lang="en-US" sz="1200" b="1"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Arial"/>
                </a:rPr>
                <a:t>vulnerability</a:t>
              </a:r>
              <a:endPar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endParaRPr>
            </a:p>
          </p:txBody>
        </p:sp>
        <p:sp>
          <p:nvSpPr>
            <p:cNvPr id="35" name="TextBox 34">
              <a:extLst>
                <a:ext uri="{FF2B5EF4-FFF2-40B4-BE49-F238E27FC236}">
                  <a16:creationId xmlns="" xmlns:a16="http://schemas.microsoft.com/office/drawing/2014/main" id="{A420BD88-A152-7844-99DB-F9D8BF771A50}"/>
                </a:ext>
              </a:extLst>
            </p:cNvPr>
            <p:cNvSpPr txBox="1"/>
            <p:nvPr/>
          </p:nvSpPr>
          <p:spPr>
            <a:xfrm>
              <a:off x="814625" y="6410146"/>
              <a:ext cx="6511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Narrow" panose="020B0606020202030204" pitchFamily="34" charset="0"/>
                  <a:cs typeface="Arial"/>
                </a:rPr>
                <a:t>1 = </a:t>
              </a:r>
              <a:r>
                <a:rPr kumimoji="0" lang="en-US" sz="1200" b="1" i="0" u="none" strike="noStrike" kern="1200" cap="none" spc="0" normalizeH="0" baseline="0" noProof="0" dirty="0" smtClean="0">
                  <a:ln>
                    <a:noFill/>
                  </a:ln>
                  <a:solidFill>
                    <a:srgbClr val="000000"/>
                  </a:solidFill>
                  <a:effectLst/>
                  <a:uLnTx/>
                  <a:uFillTx/>
                  <a:latin typeface="Arial Narrow" panose="020B0606020202030204" pitchFamily="34" charset="0"/>
                  <a:ea typeface="+mn-ea"/>
                  <a:cs typeface="Arial"/>
                </a:rPr>
                <a:t>Low</a:t>
              </a:r>
              <a:endPar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endParaRPr>
            </a:p>
          </p:txBody>
        </p:sp>
        <p:sp>
          <p:nvSpPr>
            <p:cNvPr id="36" name="Striped Right Arrow 35">
              <a:extLst>
                <a:ext uri="{FF2B5EF4-FFF2-40B4-BE49-F238E27FC236}">
                  <a16:creationId xmlns="" xmlns:a16="http://schemas.microsoft.com/office/drawing/2014/main" id="{36CCCEFC-B0C6-B446-9C62-80600FF0A600}"/>
                </a:ext>
              </a:extLst>
            </p:cNvPr>
            <p:cNvSpPr/>
            <p:nvPr/>
          </p:nvSpPr>
          <p:spPr>
            <a:xfrm>
              <a:off x="1430398" y="6449882"/>
              <a:ext cx="2076657" cy="228304"/>
            </a:xfrm>
            <a:prstGeom prst="stripedRightArrow">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359532" y="3766273"/>
            <a:ext cx="4976936" cy="646331"/>
          </a:xfrm>
          <a:prstGeom prst="rect">
            <a:avLst/>
          </a:prstGeom>
          <a:noFill/>
        </p:spPr>
        <p:txBody>
          <a:bodyPr wrap="square" rtlCol="0">
            <a:spAutoFit/>
          </a:bodyPr>
          <a:lstStyle/>
          <a:p>
            <a:pPr algn="ctr"/>
            <a:r>
              <a:rPr lang="en-CA" sz="1800" b="1" dirty="0" smtClean="0">
                <a:solidFill>
                  <a:schemeClr val="bg2"/>
                </a:solidFill>
                <a:latin typeface="+mn-lt"/>
              </a:rPr>
              <a:t>How vulnerable are exploited fish </a:t>
            </a:r>
            <a:r>
              <a:rPr lang="en-CA" sz="1800" b="1" dirty="0">
                <a:solidFill>
                  <a:schemeClr val="bg2"/>
                </a:solidFill>
                <a:latin typeface="+mn-lt"/>
              </a:rPr>
              <a:t>species </a:t>
            </a:r>
            <a:r>
              <a:rPr lang="en-CA" sz="1800" b="1" dirty="0" smtClean="0">
                <a:solidFill>
                  <a:schemeClr val="bg2"/>
                </a:solidFill>
                <a:latin typeface="+mn-lt"/>
              </a:rPr>
              <a:t>to climate change? </a:t>
            </a:r>
            <a:endParaRPr lang="en-CA" sz="1800" b="1" dirty="0">
              <a:solidFill>
                <a:schemeClr val="bg2"/>
              </a:solidFill>
              <a:latin typeface="+mn-lt"/>
            </a:endParaRPr>
          </a:p>
        </p:txBody>
      </p:sp>
      <p:sp>
        <p:nvSpPr>
          <p:cNvPr id="9" name="TextBox 8"/>
          <p:cNvSpPr txBox="1"/>
          <p:nvPr/>
        </p:nvSpPr>
        <p:spPr>
          <a:xfrm>
            <a:off x="1510767" y="6205641"/>
            <a:ext cx="3168352" cy="230832"/>
          </a:xfrm>
          <a:prstGeom prst="rect">
            <a:avLst/>
          </a:prstGeom>
          <a:solidFill>
            <a:schemeClr val="tx1"/>
          </a:solidFill>
        </p:spPr>
        <p:txBody>
          <a:bodyPr wrap="square" rtlCol="0">
            <a:spAutoFit/>
          </a:bodyPr>
          <a:lstStyle/>
          <a:p>
            <a:r>
              <a:rPr lang="en-CA" sz="900" dirty="0" smtClean="0">
                <a:latin typeface="Arial Narrow" panose="020B0606020202030204" pitchFamily="34" charset="0"/>
              </a:rPr>
              <a:t>0-10  10-20  20-30  30-40  40-50  50-60  60-70  70-80  80-90  90-100</a:t>
            </a:r>
            <a:endParaRPr lang="en-CA" sz="900" dirty="0">
              <a:latin typeface="Arial Narrow" panose="020B0606020202030204" pitchFamily="34" charset="0"/>
            </a:endParaRPr>
          </a:p>
        </p:txBody>
      </p:sp>
    </p:spTree>
    <p:extLst>
      <p:ext uri="{BB962C8B-B14F-4D97-AF65-F5344CB8AC3E}">
        <p14:creationId xmlns:p14="http://schemas.microsoft.com/office/powerpoint/2010/main" val="283388575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p:cNvSpPr>
          <p:nvPr/>
        </p:nvSpPr>
        <p:spPr bwMode="auto">
          <a:xfrm>
            <a:off x="900113" y="1844675"/>
            <a:ext cx="7415212" cy="3600450"/>
          </a:xfrm>
          <a:prstGeom prst="rect">
            <a:avLst/>
          </a:prstGeom>
          <a:noFill/>
          <a:ln w="12700">
            <a:noFill/>
            <a:miter lim="800000"/>
            <a:headEnd/>
            <a:tailEnd/>
          </a:ln>
        </p:spPr>
        <p:txBody>
          <a:bodyPr lIns="0" tIns="0" rIns="40639" bIns="0"/>
          <a:lstStyle/>
          <a:p>
            <a:pPr marL="39688"/>
            <a:r>
              <a:rPr lang="en-CA" sz="4800" dirty="0" smtClean="0">
                <a:solidFill>
                  <a:srgbClr val="FFFFFF"/>
                </a:solidFill>
                <a:latin typeface="Agency FB" panose="020B0503020202020204" pitchFamily="34" charset="0"/>
                <a:ea typeface="MS PGothic" pitchFamily="34" charset="-128"/>
              </a:rPr>
              <a:t>Economic Consequences of Climate </a:t>
            </a:r>
            <a:r>
              <a:rPr lang="en-CA" sz="4800" dirty="0">
                <a:solidFill>
                  <a:srgbClr val="FFFFFF"/>
                </a:solidFill>
                <a:latin typeface="Agency FB" panose="020B0503020202020204" pitchFamily="34" charset="0"/>
                <a:ea typeface="MS PGothic" pitchFamily="34" charset="-128"/>
              </a:rPr>
              <a:t>Change </a:t>
            </a:r>
            <a:r>
              <a:rPr lang="en-CA" sz="4800" dirty="0" smtClean="0">
                <a:solidFill>
                  <a:srgbClr val="FFFFFF"/>
                </a:solidFill>
                <a:latin typeface="Agency FB" panose="020B0503020202020204" pitchFamily="34" charset="0"/>
                <a:ea typeface="MS PGothic" pitchFamily="34" charset="-128"/>
              </a:rPr>
              <a:t>for the Fisheries Sector in Six Caribbean Islands</a:t>
            </a:r>
          </a:p>
          <a:p>
            <a:pPr marL="39688"/>
            <a:endParaRPr lang="en-CA" sz="4800" dirty="0">
              <a:solidFill>
                <a:srgbClr val="FFFFFF"/>
              </a:solidFill>
              <a:latin typeface="Agency FB" panose="020B0503020202020204" pitchFamily="34" charset="0"/>
              <a:ea typeface="MS PGothic" pitchFamily="34" charset="-128"/>
            </a:endParaRPr>
          </a:p>
          <a:p>
            <a:pPr marL="39688"/>
            <a:r>
              <a:rPr lang="en-CA" sz="2800" dirty="0" smtClean="0">
                <a:solidFill>
                  <a:srgbClr val="FFFFFF"/>
                </a:solidFill>
                <a:latin typeface="Agency FB" panose="020B0503020202020204" pitchFamily="34" charset="0"/>
                <a:ea typeface="MS PGothic" pitchFamily="34" charset="-128"/>
              </a:rPr>
              <a:t>Richard Boyd and Justin Ryan, Canada</a:t>
            </a:r>
            <a:endParaRPr lang="en-CA" sz="4800" dirty="0" smtClean="0">
              <a:solidFill>
                <a:srgbClr val="FFFFFF"/>
              </a:solidFill>
              <a:latin typeface="Agency FB" panose="020B0503020202020204" pitchFamily="34" charset="0"/>
              <a:ea typeface="MS PGothic" pitchFamily="34" charset="-128"/>
            </a:endParaRPr>
          </a:p>
          <a:p>
            <a:pPr marL="39688"/>
            <a:endParaRPr lang="en-US" sz="4800" dirty="0">
              <a:solidFill>
                <a:srgbClr val="FFFFFF"/>
              </a:solidFill>
              <a:latin typeface="Agency FB" panose="020B0503020202020204" pitchFamily="34" charset="0"/>
              <a:ea typeface="MS PGothic" pitchFamily="34" charset="-128"/>
            </a:endParaRPr>
          </a:p>
        </p:txBody>
      </p:sp>
      <p:sp>
        <p:nvSpPr>
          <p:cNvPr id="3" name="Slide Number Placeholder 2"/>
          <p:cNvSpPr>
            <a:spLocks noGrp="1"/>
          </p:cNvSpPr>
          <p:nvPr>
            <p:ph type="sldNum" sz="quarter" idx="10"/>
          </p:nvPr>
        </p:nvSpPr>
        <p:spPr/>
        <p:txBody>
          <a:bodyPr/>
          <a:lstStyle/>
          <a:p>
            <a:fld id="{B4D8B4AB-CD72-480D-AE1B-333A4B71A934}" type="slidenum">
              <a:rPr lang="en-US" smtClean="0"/>
              <a:pPr/>
              <a:t>29</a:t>
            </a:fld>
            <a:endParaRPr lang="en-US" dirty="0"/>
          </a:p>
        </p:txBody>
      </p:sp>
    </p:spTree>
    <p:extLst>
      <p:ext uri="{BB962C8B-B14F-4D97-AF65-F5344CB8AC3E}">
        <p14:creationId xmlns:p14="http://schemas.microsoft.com/office/powerpoint/2010/main" val="4289070589"/>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p:cNvSpPr>
          <p:nvPr/>
        </p:nvSpPr>
        <p:spPr bwMode="auto">
          <a:xfrm>
            <a:off x="900113" y="1844675"/>
            <a:ext cx="7415212" cy="3600450"/>
          </a:xfrm>
          <a:prstGeom prst="rect">
            <a:avLst/>
          </a:prstGeom>
          <a:noFill/>
          <a:ln w="12700">
            <a:noFill/>
            <a:miter lim="800000"/>
            <a:headEnd/>
            <a:tailEnd/>
          </a:ln>
        </p:spPr>
        <p:txBody>
          <a:bodyPr lIns="0" tIns="0" rIns="40639" bIns="0"/>
          <a:lstStyle/>
          <a:p>
            <a:pPr marL="39688"/>
            <a:r>
              <a:rPr lang="en-CA" sz="4800" dirty="0" smtClean="0">
                <a:solidFill>
                  <a:srgbClr val="FFFFFF"/>
                </a:solidFill>
                <a:latin typeface="Agency FB" panose="020B0503020202020204" pitchFamily="34" charset="0"/>
                <a:ea typeface="MS PGothic" pitchFamily="34" charset="-128"/>
              </a:rPr>
              <a:t>Climate </a:t>
            </a:r>
            <a:r>
              <a:rPr lang="en-CA" sz="4800" dirty="0">
                <a:solidFill>
                  <a:srgbClr val="FFFFFF"/>
                </a:solidFill>
                <a:latin typeface="Agency FB" panose="020B0503020202020204" pitchFamily="34" charset="0"/>
                <a:ea typeface="MS PGothic" pitchFamily="34" charset="-128"/>
              </a:rPr>
              <a:t>Change Effects On Caribbean Marine Ecosystems and </a:t>
            </a:r>
            <a:r>
              <a:rPr lang="en-CA" sz="4800" dirty="0" smtClean="0">
                <a:solidFill>
                  <a:srgbClr val="FFFFFF"/>
                </a:solidFill>
                <a:latin typeface="Agency FB" panose="020B0503020202020204" pitchFamily="34" charset="0"/>
                <a:ea typeface="MS PGothic" pitchFamily="34" charset="-128"/>
              </a:rPr>
              <a:t>Fisheries</a:t>
            </a:r>
          </a:p>
          <a:p>
            <a:pPr marL="39688"/>
            <a:endParaRPr lang="en-CA" sz="4800" dirty="0">
              <a:solidFill>
                <a:srgbClr val="FFFFFF"/>
              </a:solidFill>
              <a:latin typeface="Agency FB" panose="020B0503020202020204" pitchFamily="34" charset="0"/>
              <a:ea typeface="MS PGothic" pitchFamily="34" charset="-128"/>
            </a:endParaRPr>
          </a:p>
          <a:p>
            <a:pPr marL="39688"/>
            <a:r>
              <a:rPr lang="en-CA" sz="2800" dirty="0" smtClean="0">
                <a:solidFill>
                  <a:srgbClr val="FFFFFF"/>
                </a:solidFill>
                <a:latin typeface="Agency FB" panose="020B0503020202020204" pitchFamily="34" charset="0"/>
                <a:ea typeface="MS PGothic" pitchFamily="34" charset="-128"/>
              </a:rPr>
              <a:t>W. </a:t>
            </a:r>
            <a:r>
              <a:rPr lang="en-CA" sz="2800" dirty="0">
                <a:solidFill>
                  <a:srgbClr val="FFFFFF"/>
                </a:solidFill>
                <a:latin typeface="Agency FB" panose="020B0503020202020204" pitchFamily="34" charset="0"/>
                <a:ea typeface="MS PGothic" pitchFamily="34" charset="-128"/>
              </a:rPr>
              <a:t>Cheung, </a:t>
            </a:r>
            <a:r>
              <a:rPr lang="en-CA" sz="2800" dirty="0" smtClean="0">
                <a:solidFill>
                  <a:srgbClr val="FFFFFF"/>
                </a:solidFill>
                <a:latin typeface="Agency FB" panose="020B0503020202020204" pitchFamily="34" charset="0"/>
                <a:ea typeface="MS PGothic" pitchFamily="34" charset="-128"/>
              </a:rPr>
              <a:t>G. Reygondeau and C. Wabnitz</a:t>
            </a:r>
            <a:endParaRPr lang="en-CA" sz="2800" dirty="0">
              <a:solidFill>
                <a:srgbClr val="FFFFFF"/>
              </a:solidFill>
              <a:latin typeface="Agency FB" panose="020B0503020202020204" pitchFamily="34" charset="0"/>
              <a:ea typeface="MS PGothic" pitchFamily="34" charset="-128"/>
            </a:endParaRPr>
          </a:p>
          <a:p>
            <a:pPr marL="39688"/>
            <a:r>
              <a:rPr lang="en-CA" sz="2800" dirty="0">
                <a:solidFill>
                  <a:srgbClr val="FFFFFF"/>
                </a:solidFill>
                <a:latin typeface="Agency FB" panose="020B0503020202020204" pitchFamily="34" charset="0"/>
                <a:ea typeface="MS PGothic" pitchFamily="34" charset="-128"/>
              </a:rPr>
              <a:t>Changing Ocean Research Unit, Institute for the Oceans and Fisheries, The University of British Columbia, Canada</a:t>
            </a:r>
          </a:p>
          <a:p>
            <a:pPr marL="39688"/>
            <a:endParaRPr lang="en-CA" sz="4800" dirty="0" smtClean="0">
              <a:solidFill>
                <a:srgbClr val="FFFFFF"/>
              </a:solidFill>
              <a:latin typeface="Agency FB" panose="020B0503020202020204" pitchFamily="34" charset="0"/>
              <a:ea typeface="MS PGothic" pitchFamily="34" charset="-128"/>
            </a:endParaRPr>
          </a:p>
          <a:p>
            <a:pPr marL="39688"/>
            <a:endParaRPr lang="en-US" sz="4800" dirty="0">
              <a:solidFill>
                <a:srgbClr val="FFFFFF"/>
              </a:solidFill>
              <a:latin typeface="Agency FB" panose="020B0503020202020204" pitchFamily="34" charset="0"/>
              <a:ea typeface="MS PGothic" pitchFamily="34" charset="-128"/>
            </a:endParaRPr>
          </a:p>
        </p:txBody>
      </p:sp>
      <p:sp>
        <p:nvSpPr>
          <p:cNvPr id="3" name="Slide Number Placeholder 2"/>
          <p:cNvSpPr>
            <a:spLocks noGrp="1"/>
          </p:cNvSpPr>
          <p:nvPr>
            <p:ph type="sldNum" sz="quarter" idx="10"/>
          </p:nvPr>
        </p:nvSpPr>
        <p:spPr/>
        <p:txBody>
          <a:bodyPr/>
          <a:lstStyle/>
          <a:p>
            <a:fld id="{B4D8B4AB-CD72-480D-AE1B-333A4B71A934}" type="slidenum">
              <a:rPr lang="en-US" smtClean="0"/>
              <a:pPr/>
              <a:t>3</a:t>
            </a:fld>
            <a:endParaRPr lang="en-US" dirty="0"/>
          </a:p>
        </p:txBody>
      </p:sp>
      <p:pic>
        <p:nvPicPr>
          <p:cNvPr id="4" name="Picture 3">
            <a:extLst>
              <a:ext uri="{FF2B5EF4-FFF2-40B4-BE49-F238E27FC236}">
                <a16:creationId xmlns:a16="http://schemas.microsoft.com/office/drawing/2014/main" xmlns="" id="{46436E07-1119-2040-A94A-2C37AF05D9DF}"/>
              </a:ext>
            </a:extLst>
          </p:cNvPr>
          <p:cNvPicPr>
            <a:picLocks noChangeAspect="1"/>
          </p:cNvPicPr>
          <p:nvPr/>
        </p:nvPicPr>
        <p:blipFill>
          <a:blip r:embed="rId3"/>
          <a:stretch>
            <a:fillRect/>
          </a:stretch>
        </p:blipFill>
        <p:spPr>
          <a:xfrm>
            <a:off x="5652120" y="4077072"/>
            <a:ext cx="1211806" cy="421413"/>
          </a:xfrm>
          <a:prstGeom prst="roundRect">
            <a:avLst/>
          </a:prstGeom>
        </p:spPr>
      </p:pic>
    </p:spTree>
    <p:extLst>
      <p:ext uri="{BB962C8B-B14F-4D97-AF65-F5344CB8AC3E}">
        <p14:creationId xmlns:p14="http://schemas.microsoft.com/office/powerpoint/2010/main" val="2481485468"/>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Objectives</a:t>
            </a:r>
            <a:endParaRPr lang="en-CA" dirty="0"/>
          </a:p>
        </p:txBody>
      </p:sp>
      <p:sp>
        <p:nvSpPr>
          <p:cNvPr id="3" name="Content Placeholder 2"/>
          <p:cNvSpPr>
            <a:spLocks noGrp="1"/>
          </p:cNvSpPr>
          <p:nvPr>
            <p:ph idx="1"/>
          </p:nvPr>
        </p:nvSpPr>
        <p:spPr>
          <a:xfrm>
            <a:off x="990600" y="1397000"/>
            <a:ext cx="3941440" cy="4775200"/>
          </a:xfrm>
        </p:spPr>
        <p:txBody>
          <a:bodyPr>
            <a:normAutofit fontScale="85000" lnSpcReduction="10000"/>
          </a:bodyPr>
          <a:lstStyle/>
          <a:p>
            <a:r>
              <a:rPr lang="en-CA" dirty="0"/>
              <a:t>To estimate </a:t>
            </a:r>
            <a:r>
              <a:rPr lang="en-CA" dirty="0" smtClean="0"/>
              <a:t>national-level </a:t>
            </a:r>
            <a:r>
              <a:rPr lang="en-CA" dirty="0"/>
              <a:t>economic losses </a:t>
            </a:r>
            <a:r>
              <a:rPr lang="en-CA" dirty="0" smtClean="0"/>
              <a:t>in </a:t>
            </a:r>
            <a:r>
              <a:rPr lang="en-CA" dirty="0"/>
              <a:t>the </a:t>
            </a:r>
            <a:r>
              <a:rPr lang="en-CA" dirty="0" smtClean="0"/>
              <a:t>fisheries </a:t>
            </a:r>
            <a:r>
              <a:rPr lang="en-CA" dirty="0"/>
              <a:t>sector </a:t>
            </a:r>
            <a:r>
              <a:rPr lang="en-CA" dirty="0" smtClean="0"/>
              <a:t>from:</a:t>
            </a:r>
          </a:p>
          <a:p>
            <a:pPr lvl="1"/>
            <a:r>
              <a:rPr lang="en-CA" dirty="0" smtClean="0"/>
              <a:t>Projected </a:t>
            </a:r>
            <a:r>
              <a:rPr lang="en-CA" dirty="0"/>
              <a:t>changes in </a:t>
            </a:r>
            <a:r>
              <a:rPr lang="en-CA" dirty="0" smtClean="0"/>
              <a:t>catch availability </a:t>
            </a:r>
            <a:r>
              <a:rPr lang="en-CA" dirty="0"/>
              <a:t>due to climate </a:t>
            </a:r>
            <a:r>
              <a:rPr lang="en-CA" dirty="0" smtClean="0"/>
              <a:t>change</a:t>
            </a:r>
          </a:p>
          <a:p>
            <a:pPr lvl="1"/>
            <a:r>
              <a:rPr lang="en-CA" dirty="0"/>
              <a:t>P</a:t>
            </a:r>
            <a:r>
              <a:rPr lang="en-CA" dirty="0" smtClean="0"/>
              <a:t>rojected </a:t>
            </a:r>
            <a:r>
              <a:rPr lang="en-CA" dirty="0"/>
              <a:t>changes in the average intensity of storms due to climate change</a:t>
            </a:r>
          </a:p>
          <a:p>
            <a:endParaRPr lang="en-CA" dirty="0"/>
          </a:p>
          <a:p>
            <a:r>
              <a:rPr lang="en-CA" dirty="0"/>
              <a:t>To assess the impact of these economic losses </a:t>
            </a:r>
            <a:r>
              <a:rPr lang="en-CA" dirty="0" smtClean="0"/>
              <a:t>on food security</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30</a:t>
            </a:fld>
            <a:endParaRPr lang="en-US" dirty="0"/>
          </a:p>
        </p:txBody>
      </p:sp>
      <p:pic>
        <p:nvPicPr>
          <p:cNvPr id="5" name="Picture 4">
            <a:extLst>
              <a:ext uri="{FF2B5EF4-FFF2-40B4-BE49-F238E27FC236}">
                <a16:creationId xmlns="" xmlns:a16="http://schemas.microsoft.com/office/drawing/2014/main" id="{3AE08E05-E947-C84C-A343-729ADAF4FB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2204864"/>
            <a:ext cx="3840427" cy="2880320"/>
          </a:xfrm>
          <a:prstGeom prst="rect">
            <a:avLst/>
          </a:prstGeom>
        </p:spPr>
      </p:pic>
    </p:spTree>
    <p:extLst>
      <p:ext uri="{BB962C8B-B14F-4D97-AF65-F5344CB8AC3E}">
        <p14:creationId xmlns:p14="http://schemas.microsoft.com/office/powerpoint/2010/main" val="2664831792"/>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Overall Framework</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31</a:t>
            </a:fld>
            <a:endParaRPr lang="en-US" dirty="0"/>
          </a:p>
        </p:txBody>
      </p:sp>
      <p:pic>
        <p:nvPicPr>
          <p:cNvPr id="5" name="Picture 4" descr="C:\Users\ntamburello\Dropbox (ESSA Technologies)\CRFM Fishery-Related SEIA and Monitoring System\Graphic Design\CRFM_Portal_Panels-31.png"/>
          <p:cNvPicPr/>
          <p:nvPr/>
        </p:nvPicPr>
        <p:blipFill rotWithShape="1">
          <a:blip r:embed="rId3" cstate="print">
            <a:extLst>
              <a:ext uri="{28A0092B-C50C-407E-A947-70E740481C1C}">
                <a14:useLocalDpi xmlns:a14="http://schemas.microsoft.com/office/drawing/2010/main" val="0"/>
              </a:ext>
            </a:extLst>
          </a:blip>
          <a:srcRect l="3245"/>
          <a:stretch/>
        </p:blipFill>
        <p:spPr bwMode="auto">
          <a:xfrm>
            <a:off x="7092379" y="77029"/>
            <a:ext cx="1901825" cy="350520"/>
          </a:xfrm>
          <a:prstGeom prst="rect">
            <a:avLst/>
          </a:prstGeom>
          <a:solidFill>
            <a:schemeClr val="tx1"/>
          </a:solidFill>
          <a:ln>
            <a:noFill/>
          </a:ln>
          <a:extLst>
            <a:ext uri="{53640926-AAD7-44D8-BBD7-CCE9431645EC}">
              <a14:shadowObscured xmlns:a14="http://schemas.microsoft.com/office/drawing/2010/main"/>
            </a:ext>
          </a:extLst>
        </p:spPr>
      </p:pic>
      <p:sp>
        <p:nvSpPr>
          <p:cNvPr id="13" name="TextBox 12"/>
          <p:cNvSpPr txBox="1"/>
          <p:nvPr/>
        </p:nvSpPr>
        <p:spPr>
          <a:xfrm>
            <a:off x="89506" y="6517249"/>
            <a:ext cx="2601994" cy="276999"/>
          </a:xfrm>
          <a:prstGeom prst="rect">
            <a:avLst/>
          </a:prstGeom>
          <a:noFill/>
        </p:spPr>
        <p:txBody>
          <a:bodyPr wrap="none" rtlCol="0">
            <a:spAutoFit/>
          </a:bodyPr>
          <a:lstStyle/>
          <a:p>
            <a:r>
              <a:rPr lang="en-CA" sz="1200" dirty="0" smtClean="0">
                <a:latin typeface="+mn-lt"/>
              </a:rPr>
              <a:t>**Derived from ecological modelling</a:t>
            </a:r>
            <a:endParaRPr lang="en-CA" sz="1200" dirty="0">
              <a:latin typeface="+mn-lt"/>
            </a:endParaRPr>
          </a:p>
        </p:txBody>
      </p:sp>
      <p:grpSp>
        <p:nvGrpSpPr>
          <p:cNvPr id="35" name="Group 34"/>
          <p:cNvGrpSpPr/>
          <p:nvPr/>
        </p:nvGrpSpPr>
        <p:grpSpPr>
          <a:xfrm>
            <a:off x="89506" y="1130410"/>
            <a:ext cx="8961932" cy="5337479"/>
            <a:chOff x="89506" y="1130410"/>
            <a:chExt cx="8961932" cy="5337479"/>
          </a:xfrm>
        </p:grpSpPr>
        <p:sp>
          <p:nvSpPr>
            <p:cNvPr id="6" name="Rectangle 5">
              <a:extLst>
                <a:ext uri="{FF2B5EF4-FFF2-40B4-BE49-F238E27FC236}">
                  <a16:creationId xmlns="" xmlns:a16="http://schemas.microsoft.com/office/drawing/2014/main" id="{C8D7880F-6FA3-0041-95BB-6BC3F5947F1E}"/>
                </a:ext>
              </a:extLst>
            </p:cNvPr>
            <p:cNvSpPr/>
            <p:nvPr/>
          </p:nvSpPr>
          <p:spPr>
            <a:xfrm>
              <a:off x="7380312" y="1130410"/>
              <a:ext cx="1671126" cy="5331841"/>
            </a:xfrm>
            <a:prstGeom prst="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200" u="sng" dirty="0">
                  <a:solidFill>
                    <a:schemeClr val="bg2"/>
                  </a:solidFill>
                </a:rPr>
                <a:t>Key </a:t>
              </a:r>
              <a:r>
                <a:rPr lang="en-US" sz="2200" u="sng" dirty="0" smtClean="0">
                  <a:solidFill>
                    <a:schemeClr val="bg2"/>
                  </a:solidFill>
                </a:rPr>
                <a:t>indicators</a:t>
              </a:r>
              <a:endParaRPr lang="en-US" sz="2200" u="sng" dirty="0">
                <a:solidFill>
                  <a:schemeClr val="bg2"/>
                </a:solidFill>
              </a:endParaRPr>
            </a:p>
          </p:txBody>
        </p:sp>
        <p:sp>
          <p:nvSpPr>
            <p:cNvPr id="7" name="Rectangle 6">
              <a:extLst>
                <a:ext uri="{FF2B5EF4-FFF2-40B4-BE49-F238E27FC236}">
                  <a16:creationId xmlns="" xmlns:a16="http://schemas.microsoft.com/office/drawing/2014/main" id="{64E10AEF-24CD-5946-B77E-5C06EAAFAE6E}"/>
                </a:ext>
              </a:extLst>
            </p:cNvPr>
            <p:cNvSpPr/>
            <p:nvPr/>
          </p:nvSpPr>
          <p:spPr>
            <a:xfrm>
              <a:off x="4315471" y="1130411"/>
              <a:ext cx="2751246" cy="5331840"/>
            </a:xfrm>
            <a:prstGeom prst="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200" u="sng" dirty="0" smtClean="0">
                  <a:solidFill>
                    <a:schemeClr val="bg2"/>
                  </a:solidFill>
                </a:rPr>
                <a:t>Modelling &amp; analysis</a:t>
              </a:r>
              <a:endParaRPr lang="en-US" sz="2200" u="sng" dirty="0">
                <a:solidFill>
                  <a:schemeClr val="bg2"/>
                </a:solidFill>
              </a:endParaRPr>
            </a:p>
          </p:txBody>
        </p:sp>
        <p:sp>
          <p:nvSpPr>
            <p:cNvPr id="8" name="Rectangle 7">
              <a:extLst>
                <a:ext uri="{FF2B5EF4-FFF2-40B4-BE49-F238E27FC236}">
                  <a16:creationId xmlns="" xmlns:a16="http://schemas.microsoft.com/office/drawing/2014/main" id="{A46F3289-0314-9844-96C4-AF0CD4C76310}"/>
                </a:ext>
              </a:extLst>
            </p:cNvPr>
            <p:cNvSpPr/>
            <p:nvPr/>
          </p:nvSpPr>
          <p:spPr>
            <a:xfrm>
              <a:off x="89506" y="1136048"/>
              <a:ext cx="3892912" cy="5331841"/>
            </a:xfrm>
            <a:prstGeom prst="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200" u="sng" dirty="0">
                  <a:solidFill>
                    <a:schemeClr val="bg2"/>
                  </a:solidFill>
                </a:rPr>
                <a:t>Data </a:t>
              </a:r>
              <a:r>
                <a:rPr lang="en-US" sz="2200" u="sng" dirty="0" smtClean="0">
                  <a:solidFill>
                    <a:schemeClr val="bg2"/>
                  </a:solidFill>
                </a:rPr>
                <a:t>assembly</a:t>
              </a:r>
              <a:endParaRPr lang="en-US" sz="2200" u="sng" dirty="0">
                <a:solidFill>
                  <a:schemeClr val="bg2"/>
                </a:solidFill>
              </a:endParaRPr>
            </a:p>
          </p:txBody>
        </p:sp>
        <p:sp>
          <p:nvSpPr>
            <p:cNvPr id="9" name="Rectangle 8">
              <a:extLst>
                <a:ext uri="{FF2B5EF4-FFF2-40B4-BE49-F238E27FC236}">
                  <a16:creationId xmlns="" xmlns:a16="http://schemas.microsoft.com/office/drawing/2014/main" id="{1F0E3E38-A32F-804E-BC49-B794941CE82D}"/>
                </a:ext>
              </a:extLst>
            </p:cNvPr>
            <p:cNvSpPr/>
            <p:nvPr/>
          </p:nvSpPr>
          <p:spPr>
            <a:xfrm>
              <a:off x="235762" y="1657151"/>
              <a:ext cx="1800200" cy="4647769"/>
            </a:xfrm>
            <a:prstGeom prst="rect">
              <a:avLst/>
            </a:prstGeom>
            <a:solidFill>
              <a:schemeClr val="tx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u="sng" dirty="0" smtClean="0">
                  <a:solidFill>
                    <a:schemeClr val="bg2"/>
                  </a:solidFill>
                </a:rPr>
                <a:t>Collate economic, fishery production and population data</a:t>
              </a:r>
            </a:p>
            <a:p>
              <a:pPr algn="ctr"/>
              <a:endParaRPr lang="en-US" sz="1600" u="sng" dirty="0">
                <a:solidFill>
                  <a:schemeClr val="bg2"/>
                </a:solidFill>
              </a:endParaRPr>
            </a:p>
            <a:p>
              <a:pPr algn="ctr"/>
              <a:endParaRPr lang="en-US" sz="1600" u="sng" dirty="0">
                <a:solidFill>
                  <a:schemeClr val="bg2"/>
                </a:solidFill>
              </a:endParaRPr>
            </a:p>
          </p:txBody>
        </p:sp>
        <p:sp>
          <p:nvSpPr>
            <p:cNvPr id="11" name="Oval 10">
              <a:extLst>
                <a:ext uri="{FF2B5EF4-FFF2-40B4-BE49-F238E27FC236}">
                  <a16:creationId xmlns="" xmlns:a16="http://schemas.microsoft.com/office/drawing/2014/main" id="{A6E36C86-648B-2847-90CC-C5CB65230B21}"/>
                </a:ext>
              </a:extLst>
            </p:cNvPr>
            <p:cNvSpPr>
              <a:spLocks noChangeAspect="1"/>
            </p:cNvSpPr>
            <p:nvPr/>
          </p:nvSpPr>
          <p:spPr>
            <a:xfrm>
              <a:off x="5035992" y="2300837"/>
              <a:ext cx="1310203" cy="1077443"/>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M</a:t>
              </a:r>
              <a:r>
                <a:rPr lang="en-US" sz="1200" dirty="0" smtClean="0">
                  <a:solidFill>
                    <a:schemeClr val="bg2"/>
                  </a:solidFill>
                </a:rPr>
                <a:t>arket supply -demand model</a:t>
              </a:r>
              <a:endParaRPr lang="en-US" sz="1200" dirty="0">
                <a:solidFill>
                  <a:schemeClr val="bg2"/>
                </a:solidFill>
              </a:endParaRPr>
            </a:p>
          </p:txBody>
        </p:sp>
        <p:sp>
          <p:nvSpPr>
            <p:cNvPr id="29" name="Oval 28">
              <a:extLst>
                <a:ext uri="{FF2B5EF4-FFF2-40B4-BE49-F238E27FC236}">
                  <a16:creationId xmlns="" xmlns:a16="http://schemas.microsoft.com/office/drawing/2014/main" id="{665BBE1E-BB8E-6F44-9C53-AD38B3929393}"/>
                </a:ext>
              </a:extLst>
            </p:cNvPr>
            <p:cNvSpPr>
              <a:spLocks noChangeAspect="1"/>
            </p:cNvSpPr>
            <p:nvPr/>
          </p:nvSpPr>
          <p:spPr>
            <a:xfrm>
              <a:off x="4711348" y="4946005"/>
              <a:ext cx="2060006" cy="1246367"/>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solidFill>
                </a:rPr>
                <a:t>Statistical </a:t>
              </a:r>
              <a:r>
                <a:rPr lang="en-US" sz="1200" dirty="0">
                  <a:solidFill>
                    <a:schemeClr val="bg2"/>
                  </a:solidFill>
                </a:rPr>
                <a:t>modelling to </a:t>
              </a:r>
              <a:r>
                <a:rPr lang="en-US" sz="1200" dirty="0" smtClean="0">
                  <a:solidFill>
                    <a:schemeClr val="bg2"/>
                  </a:solidFill>
                </a:rPr>
                <a:t>generate climate-change adjusted damage-intensity </a:t>
              </a:r>
              <a:r>
                <a:rPr lang="en-US" sz="1200" dirty="0">
                  <a:solidFill>
                    <a:schemeClr val="bg2"/>
                  </a:solidFill>
                </a:rPr>
                <a:t>function</a:t>
              </a:r>
            </a:p>
          </p:txBody>
        </p:sp>
        <p:sp>
          <p:nvSpPr>
            <p:cNvPr id="30" name="Rounded Rectangle 29">
              <a:extLst>
                <a:ext uri="{FF2B5EF4-FFF2-40B4-BE49-F238E27FC236}">
                  <a16:creationId xmlns="" xmlns:a16="http://schemas.microsoft.com/office/drawing/2014/main" id="{E2B39C91-7438-1248-95F7-94791F1B425E}"/>
                </a:ext>
              </a:extLst>
            </p:cNvPr>
            <p:cNvSpPr/>
            <p:nvPr/>
          </p:nvSpPr>
          <p:spPr>
            <a:xfrm>
              <a:off x="7488621" y="1954892"/>
              <a:ext cx="1457232" cy="570123"/>
            </a:xfrm>
            <a:prstGeom prst="round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bg2"/>
                  </a:solidFill>
                </a:rPr>
                <a:t>Projected changes in domestic fish prices</a:t>
              </a:r>
              <a:endParaRPr lang="en-US" sz="1100" dirty="0">
                <a:solidFill>
                  <a:schemeClr val="bg2"/>
                </a:solidFill>
              </a:endParaRPr>
            </a:p>
          </p:txBody>
        </p:sp>
        <p:sp>
          <p:nvSpPr>
            <p:cNvPr id="31" name="Rounded Rectangle 30">
              <a:extLst>
                <a:ext uri="{FF2B5EF4-FFF2-40B4-BE49-F238E27FC236}">
                  <a16:creationId xmlns="" xmlns:a16="http://schemas.microsoft.com/office/drawing/2014/main" id="{C1B61A82-9684-CB4C-9899-C558A7EFD150}"/>
                </a:ext>
              </a:extLst>
            </p:cNvPr>
            <p:cNvSpPr/>
            <p:nvPr/>
          </p:nvSpPr>
          <p:spPr>
            <a:xfrm>
              <a:off x="7488621" y="2607409"/>
              <a:ext cx="1475874" cy="570443"/>
            </a:xfrm>
            <a:prstGeom prst="round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rPr>
                <a:t>Projected </a:t>
              </a:r>
              <a:r>
                <a:rPr lang="en-US" sz="1100" dirty="0" smtClean="0">
                  <a:solidFill>
                    <a:schemeClr val="bg2"/>
                  </a:solidFill>
                </a:rPr>
                <a:t>changes in annual income</a:t>
              </a:r>
              <a:endParaRPr lang="en-US" sz="1100" dirty="0">
                <a:solidFill>
                  <a:schemeClr val="bg2"/>
                </a:solidFill>
              </a:endParaRPr>
            </a:p>
          </p:txBody>
        </p:sp>
        <p:sp>
          <p:nvSpPr>
            <p:cNvPr id="32" name="Rounded Rectangle 31">
              <a:extLst>
                <a:ext uri="{FF2B5EF4-FFF2-40B4-BE49-F238E27FC236}">
                  <a16:creationId xmlns="" xmlns:a16="http://schemas.microsoft.com/office/drawing/2014/main" id="{20B9AADE-0463-C24E-B243-6D7BC07B0DD0}"/>
                </a:ext>
              </a:extLst>
            </p:cNvPr>
            <p:cNvSpPr/>
            <p:nvPr/>
          </p:nvSpPr>
          <p:spPr>
            <a:xfrm>
              <a:off x="7488622" y="3981035"/>
              <a:ext cx="1475874" cy="878944"/>
            </a:xfrm>
            <a:prstGeom prst="round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rPr>
                <a:t>Projected impacts on </a:t>
              </a:r>
              <a:r>
                <a:rPr lang="en-US" sz="1100" dirty="0" smtClean="0">
                  <a:solidFill>
                    <a:schemeClr val="bg2"/>
                  </a:solidFill>
                </a:rPr>
                <a:t>fishery production (tonnage &amp; landed value)</a:t>
              </a:r>
              <a:endParaRPr lang="en-US" sz="1100" dirty="0">
                <a:solidFill>
                  <a:schemeClr val="bg2"/>
                </a:solidFill>
              </a:endParaRPr>
            </a:p>
          </p:txBody>
        </p:sp>
        <p:pic>
          <p:nvPicPr>
            <p:cNvPr id="33" name="Picture 32">
              <a:extLst>
                <a:ext uri="{FF2B5EF4-FFF2-40B4-BE49-F238E27FC236}">
                  <a16:creationId xmlns="" xmlns:a16="http://schemas.microsoft.com/office/drawing/2014/main" id="{D990BACF-2EE3-9E4F-B6B5-DBDFEFF82C1B}"/>
                </a:ext>
              </a:extLst>
            </p:cNvPr>
            <p:cNvPicPr>
              <a:picLocks noChangeAspect="1"/>
            </p:cNvPicPr>
            <p:nvPr/>
          </p:nvPicPr>
          <p:blipFill>
            <a:blip r:embed="rId4"/>
            <a:stretch>
              <a:fillRect/>
            </a:stretch>
          </p:blipFill>
          <p:spPr>
            <a:xfrm rot="16200000">
              <a:off x="6354472" y="3101244"/>
              <a:ext cx="323814" cy="509949"/>
            </a:xfrm>
            <a:prstGeom prst="rect">
              <a:avLst/>
            </a:prstGeom>
          </p:spPr>
        </p:pic>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627"/>
            <a:stretch/>
          </p:blipFill>
          <p:spPr bwMode="auto">
            <a:xfrm>
              <a:off x="645421" y="3547287"/>
              <a:ext cx="887778" cy="823411"/>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785" y="2718953"/>
              <a:ext cx="7810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35185" y="3518126"/>
              <a:ext cx="1145671" cy="1174708"/>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bg2"/>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CA" dirty="0"/>
                <a:t>Traditional welfare economic analysis</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560" y="4876059"/>
              <a:ext cx="1518681" cy="484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582" y="5588214"/>
              <a:ext cx="164056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082" y="4402774"/>
              <a:ext cx="1640560" cy="383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4435186" y="1534979"/>
              <a:ext cx="2544680" cy="599489"/>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bg2"/>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CA" dirty="0" smtClean="0"/>
                <a:t>Statistical modelling </a:t>
              </a:r>
              <a:r>
                <a:rPr lang="en-CA" dirty="0"/>
                <a:t>to generate supply, </a:t>
              </a:r>
              <a:r>
                <a:rPr lang="en-CA" dirty="0" smtClean="0"/>
                <a:t>demand and </a:t>
              </a:r>
              <a:r>
                <a:rPr lang="en-CA" dirty="0"/>
                <a:t>income elasticities</a:t>
              </a:r>
            </a:p>
          </p:txBody>
        </p:sp>
        <p:pic>
          <p:nvPicPr>
            <p:cNvPr id="37" name="Picture 36">
              <a:extLst>
                <a:ext uri="{FF2B5EF4-FFF2-40B4-BE49-F238E27FC236}">
                  <a16:creationId xmlns="" xmlns:a16="http://schemas.microsoft.com/office/drawing/2014/main" id="{D990BACF-2EE3-9E4F-B6B5-DBDFEFF82C1B}"/>
                </a:ext>
              </a:extLst>
            </p:cNvPr>
            <p:cNvPicPr>
              <a:picLocks noChangeAspect="1"/>
            </p:cNvPicPr>
            <p:nvPr/>
          </p:nvPicPr>
          <p:blipFill>
            <a:blip r:embed="rId4"/>
            <a:stretch>
              <a:fillRect/>
            </a:stretch>
          </p:blipFill>
          <p:spPr>
            <a:xfrm rot="5400000">
              <a:off x="4829312" y="2042746"/>
              <a:ext cx="304475" cy="479494"/>
            </a:xfrm>
            <a:prstGeom prst="rect">
              <a:avLst/>
            </a:prstGeom>
          </p:spPr>
        </p:pic>
        <p:pic>
          <p:nvPicPr>
            <p:cNvPr id="38" name="Picture 37">
              <a:extLst>
                <a:ext uri="{FF2B5EF4-FFF2-40B4-BE49-F238E27FC236}">
                  <a16:creationId xmlns="" xmlns:a16="http://schemas.microsoft.com/office/drawing/2014/main" id="{D990BACF-2EE3-9E4F-B6B5-DBDFEFF82C1B}"/>
                </a:ext>
              </a:extLst>
            </p:cNvPr>
            <p:cNvPicPr>
              <a:picLocks noChangeAspect="1"/>
            </p:cNvPicPr>
            <p:nvPr/>
          </p:nvPicPr>
          <p:blipFill>
            <a:blip r:embed="rId4"/>
            <a:stretch>
              <a:fillRect/>
            </a:stretch>
          </p:blipFill>
          <p:spPr>
            <a:xfrm>
              <a:off x="4009304" y="2625558"/>
              <a:ext cx="323814" cy="509949"/>
            </a:xfrm>
            <a:prstGeom prst="rect">
              <a:avLst/>
            </a:prstGeom>
          </p:spPr>
        </p:pic>
        <p:sp>
          <p:nvSpPr>
            <p:cNvPr id="39" name="TextBox 38"/>
            <p:cNvSpPr txBox="1"/>
            <p:nvPr/>
          </p:nvSpPr>
          <p:spPr>
            <a:xfrm>
              <a:off x="5707527" y="3518126"/>
              <a:ext cx="1272340" cy="1174708"/>
            </a:xfrm>
            <a:prstGeom prst="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bg2"/>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CA" dirty="0" smtClean="0"/>
                <a:t>**Estimated % reductions in catch available due to climate change</a:t>
              </a:r>
              <a:endParaRPr lang="en-CA" dirty="0"/>
            </a:p>
          </p:txBody>
        </p:sp>
        <p:sp>
          <p:nvSpPr>
            <p:cNvPr id="40" name="Rounded Rectangle 39">
              <a:extLst>
                <a:ext uri="{FF2B5EF4-FFF2-40B4-BE49-F238E27FC236}">
                  <a16:creationId xmlns="" xmlns:a16="http://schemas.microsoft.com/office/drawing/2014/main" id="{E2B39C91-7438-1248-95F7-94791F1B425E}"/>
                </a:ext>
              </a:extLst>
            </p:cNvPr>
            <p:cNvSpPr/>
            <p:nvPr/>
          </p:nvSpPr>
          <p:spPr>
            <a:xfrm>
              <a:off x="7488621" y="3286822"/>
              <a:ext cx="1475874" cy="613924"/>
            </a:xfrm>
            <a:prstGeom prst="round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bg2"/>
                  </a:solidFill>
                </a:rPr>
                <a:t>Projected changes in fish consumption</a:t>
              </a:r>
              <a:endParaRPr lang="en-US" sz="1100" dirty="0">
                <a:solidFill>
                  <a:schemeClr val="bg2"/>
                </a:solidFill>
              </a:endParaRPr>
            </a:p>
          </p:txBody>
        </p:sp>
        <p:pic>
          <p:nvPicPr>
            <p:cNvPr id="42" name="Picture 41">
              <a:extLst>
                <a:ext uri="{FF2B5EF4-FFF2-40B4-BE49-F238E27FC236}">
                  <a16:creationId xmlns="" xmlns:a16="http://schemas.microsoft.com/office/drawing/2014/main" id="{D990BACF-2EE3-9E4F-B6B5-DBDFEFF82C1B}"/>
                </a:ext>
              </a:extLst>
            </p:cNvPr>
            <p:cNvPicPr>
              <a:picLocks noChangeAspect="1"/>
            </p:cNvPicPr>
            <p:nvPr/>
          </p:nvPicPr>
          <p:blipFill>
            <a:blip r:embed="rId4"/>
            <a:stretch>
              <a:fillRect/>
            </a:stretch>
          </p:blipFill>
          <p:spPr>
            <a:xfrm rot="16200000">
              <a:off x="4804416" y="3091338"/>
              <a:ext cx="323814" cy="509949"/>
            </a:xfrm>
            <a:prstGeom prst="rect">
              <a:avLst/>
            </a:prstGeom>
          </p:spPr>
        </p:pic>
        <p:pic>
          <p:nvPicPr>
            <p:cNvPr id="43" name="Picture 42">
              <a:extLst>
                <a:ext uri="{FF2B5EF4-FFF2-40B4-BE49-F238E27FC236}">
                  <a16:creationId xmlns="" xmlns:a16="http://schemas.microsoft.com/office/drawing/2014/main" id="{D990BACF-2EE3-9E4F-B6B5-DBDFEFF82C1B}"/>
                </a:ext>
              </a:extLst>
            </p:cNvPr>
            <p:cNvPicPr>
              <a:picLocks noChangeAspect="1"/>
            </p:cNvPicPr>
            <p:nvPr/>
          </p:nvPicPr>
          <p:blipFill>
            <a:blip r:embed="rId4"/>
            <a:stretch>
              <a:fillRect/>
            </a:stretch>
          </p:blipFill>
          <p:spPr>
            <a:xfrm rot="5400000">
              <a:off x="6379369" y="2042747"/>
              <a:ext cx="304475" cy="479494"/>
            </a:xfrm>
            <a:prstGeom prst="rect">
              <a:avLst/>
            </a:prstGeom>
          </p:spPr>
        </p:pic>
        <p:pic>
          <p:nvPicPr>
            <p:cNvPr id="44" name="Picture 12" descr="Image result for excel logo"/>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12468" b="10671"/>
            <a:stretch/>
          </p:blipFill>
          <p:spPr bwMode="auto">
            <a:xfrm>
              <a:off x="5883302" y="2525015"/>
              <a:ext cx="1224037" cy="57493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 xmlns:a16="http://schemas.microsoft.com/office/drawing/2014/main" id="{1F0E3E38-A32F-804E-BC49-B794941CE82D}"/>
                </a:ext>
              </a:extLst>
            </p:cNvPr>
            <p:cNvSpPr/>
            <p:nvPr/>
          </p:nvSpPr>
          <p:spPr>
            <a:xfrm>
              <a:off x="2182218" y="1662158"/>
              <a:ext cx="1669702" cy="4647769"/>
            </a:xfrm>
            <a:prstGeom prst="rect">
              <a:avLst/>
            </a:prstGeom>
            <a:solidFill>
              <a:schemeClr val="tx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u="sng" dirty="0" smtClean="0">
                  <a:solidFill>
                    <a:schemeClr val="bg2"/>
                  </a:solidFill>
                </a:rPr>
                <a:t>Assembly of tropical cyclone and sea-surface temperature data </a:t>
              </a:r>
              <a:endParaRPr lang="en-US" sz="1600" u="sng" dirty="0">
                <a:solidFill>
                  <a:schemeClr val="bg2"/>
                </a:solidFill>
              </a:endParaRPr>
            </a:p>
          </p:txBody>
        </p:sp>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5625" y="3029975"/>
              <a:ext cx="687681" cy="67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49">
              <a:extLst>
                <a:ext uri="{FF2B5EF4-FFF2-40B4-BE49-F238E27FC236}">
                  <a16:creationId xmlns="" xmlns:a16="http://schemas.microsoft.com/office/drawing/2014/main" id="{D990BACF-2EE3-9E4F-B6B5-DBDFEFF82C1B}"/>
                </a:ext>
              </a:extLst>
            </p:cNvPr>
            <p:cNvPicPr>
              <a:picLocks noChangeAspect="1"/>
            </p:cNvPicPr>
            <p:nvPr/>
          </p:nvPicPr>
          <p:blipFill>
            <a:blip r:embed="rId4"/>
            <a:stretch>
              <a:fillRect/>
            </a:stretch>
          </p:blipFill>
          <p:spPr>
            <a:xfrm>
              <a:off x="3981531" y="5324016"/>
              <a:ext cx="323814" cy="509949"/>
            </a:xfrm>
            <a:prstGeom prst="rect">
              <a:avLst/>
            </a:prstGeom>
          </p:spPr>
        </p:pic>
        <p:pic>
          <p:nvPicPr>
            <p:cNvPr id="1031" name="Picture 7"/>
            <p:cNvPicPr>
              <a:picLocks noChangeAspect="1" noChangeArrowheads="1"/>
            </p:cNvPicPr>
            <p:nvPr/>
          </p:nvPicPr>
          <p:blipFill rotWithShape="1">
            <a:blip r:embed="rId12">
              <a:extLst>
                <a:ext uri="{28A0092B-C50C-407E-A947-70E740481C1C}">
                  <a14:useLocalDpi xmlns:a14="http://schemas.microsoft.com/office/drawing/2010/main" val="0"/>
                </a:ext>
              </a:extLst>
            </a:blip>
            <a:srcRect t="5363"/>
            <a:stretch/>
          </p:blipFill>
          <p:spPr bwMode="auto">
            <a:xfrm>
              <a:off x="2434129" y="3772118"/>
              <a:ext cx="1173975" cy="666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51">
              <a:extLst>
                <a:ext uri="{FF2B5EF4-FFF2-40B4-BE49-F238E27FC236}">
                  <a16:creationId xmlns:a16="http://schemas.microsoft.com/office/drawing/2014/main" xmlns="" id="{66728D1B-C713-FB4E-B0A6-098218352210}"/>
                </a:ext>
              </a:extLst>
            </p:cNvPr>
            <p:cNvPicPr>
              <a:picLocks noChangeAspect="1"/>
            </p:cNvPicPr>
            <p:nvPr/>
          </p:nvPicPr>
          <p:blipFill>
            <a:blip r:embed="rId13"/>
            <a:stretch>
              <a:fillRect/>
            </a:stretch>
          </p:blipFill>
          <p:spPr>
            <a:xfrm>
              <a:off x="2575632" y="4575499"/>
              <a:ext cx="947666" cy="475328"/>
            </a:xfrm>
            <a:prstGeom prst="rect">
              <a:avLst/>
            </a:prstGeom>
          </p:spPr>
        </p:pic>
        <p:pic>
          <p:nvPicPr>
            <p:cNvPr id="53" name="Picture 52">
              <a:extLst>
                <a:ext uri="{FF2B5EF4-FFF2-40B4-BE49-F238E27FC236}">
                  <a16:creationId xmlns:a16="http://schemas.microsoft.com/office/drawing/2014/main" xmlns="" id="{926AF137-58DC-2D45-B973-0D4A0D4F4F92}"/>
                </a:ext>
              </a:extLst>
            </p:cNvPr>
            <p:cNvPicPr>
              <a:picLocks noChangeAspect="1"/>
            </p:cNvPicPr>
            <p:nvPr/>
          </p:nvPicPr>
          <p:blipFill>
            <a:blip r:embed="rId14"/>
            <a:stretch>
              <a:fillRect/>
            </a:stretch>
          </p:blipFill>
          <p:spPr>
            <a:xfrm>
              <a:off x="2691500" y="5118356"/>
              <a:ext cx="630984" cy="630984"/>
            </a:xfrm>
            <a:prstGeom prst="rect">
              <a:avLst/>
            </a:prstGeom>
          </p:spPr>
        </p:pic>
        <p:pic>
          <p:nvPicPr>
            <p:cNvPr id="1032"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7582" y="5844961"/>
              <a:ext cx="1265309" cy="347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Rounded Rectangle 55">
              <a:extLst>
                <a:ext uri="{FF2B5EF4-FFF2-40B4-BE49-F238E27FC236}">
                  <a16:creationId xmlns="" xmlns:a16="http://schemas.microsoft.com/office/drawing/2014/main" id="{20B9AADE-0463-C24E-B243-6D7BC07B0DD0}"/>
                </a:ext>
              </a:extLst>
            </p:cNvPr>
            <p:cNvSpPr/>
            <p:nvPr/>
          </p:nvSpPr>
          <p:spPr>
            <a:xfrm>
              <a:off x="7488623" y="4946005"/>
              <a:ext cx="1497364" cy="661791"/>
            </a:xfrm>
            <a:prstGeom prst="round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rPr>
                <a:t>Projected </a:t>
              </a:r>
              <a:r>
                <a:rPr lang="en-US" sz="1100" dirty="0" smtClean="0">
                  <a:solidFill>
                    <a:schemeClr val="bg2"/>
                  </a:solidFill>
                </a:rPr>
                <a:t>loss in economic output</a:t>
              </a:r>
              <a:endParaRPr lang="en-US" sz="1100" dirty="0">
                <a:solidFill>
                  <a:schemeClr val="bg2"/>
                </a:solidFill>
              </a:endParaRPr>
            </a:p>
          </p:txBody>
        </p:sp>
        <p:sp>
          <p:nvSpPr>
            <p:cNvPr id="57" name="Rounded Rectangle 56">
              <a:extLst>
                <a:ext uri="{FF2B5EF4-FFF2-40B4-BE49-F238E27FC236}">
                  <a16:creationId xmlns="" xmlns:a16="http://schemas.microsoft.com/office/drawing/2014/main" id="{20B9AADE-0463-C24E-B243-6D7BC07B0DD0}"/>
                </a:ext>
              </a:extLst>
            </p:cNvPr>
            <p:cNvSpPr/>
            <p:nvPr/>
          </p:nvSpPr>
          <p:spPr>
            <a:xfrm>
              <a:off x="7496840" y="5687770"/>
              <a:ext cx="1497364" cy="661791"/>
            </a:xfrm>
            <a:prstGeom prst="roundRect">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2"/>
                  </a:solidFill>
                </a:rPr>
                <a:t>Projected </a:t>
              </a:r>
              <a:r>
                <a:rPr lang="en-US" sz="1100" dirty="0" smtClean="0">
                  <a:solidFill>
                    <a:schemeClr val="bg2"/>
                  </a:solidFill>
                </a:rPr>
                <a:t>household losses</a:t>
              </a:r>
              <a:endParaRPr lang="en-US" sz="1100" dirty="0">
                <a:solidFill>
                  <a:schemeClr val="bg2"/>
                </a:solidFill>
              </a:endParaRPr>
            </a:p>
          </p:txBody>
        </p:sp>
        <p:pic>
          <p:nvPicPr>
            <p:cNvPr id="58" name="Picture 57">
              <a:extLst>
                <a:ext uri="{FF2B5EF4-FFF2-40B4-BE49-F238E27FC236}">
                  <a16:creationId xmlns="" xmlns:a16="http://schemas.microsoft.com/office/drawing/2014/main" id="{D990BACF-2EE3-9E4F-B6B5-DBDFEFF82C1B}"/>
                </a:ext>
              </a:extLst>
            </p:cNvPr>
            <p:cNvPicPr>
              <a:picLocks noChangeAspect="1"/>
            </p:cNvPicPr>
            <p:nvPr/>
          </p:nvPicPr>
          <p:blipFill>
            <a:blip r:embed="rId4"/>
            <a:stretch>
              <a:fillRect/>
            </a:stretch>
          </p:blipFill>
          <p:spPr>
            <a:xfrm>
              <a:off x="7056498" y="2604797"/>
              <a:ext cx="323814" cy="509949"/>
            </a:xfrm>
            <a:prstGeom prst="rect">
              <a:avLst/>
            </a:prstGeom>
          </p:spPr>
        </p:pic>
        <p:pic>
          <p:nvPicPr>
            <p:cNvPr id="59" name="Picture 58">
              <a:extLst>
                <a:ext uri="{FF2B5EF4-FFF2-40B4-BE49-F238E27FC236}">
                  <a16:creationId xmlns="" xmlns:a16="http://schemas.microsoft.com/office/drawing/2014/main" id="{D990BACF-2EE3-9E4F-B6B5-DBDFEFF82C1B}"/>
                </a:ext>
              </a:extLst>
            </p:cNvPr>
            <p:cNvPicPr>
              <a:picLocks noChangeAspect="1"/>
            </p:cNvPicPr>
            <p:nvPr/>
          </p:nvPicPr>
          <p:blipFill>
            <a:blip r:embed="rId4"/>
            <a:stretch>
              <a:fillRect/>
            </a:stretch>
          </p:blipFill>
          <p:spPr>
            <a:xfrm>
              <a:off x="7066717" y="5360653"/>
              <a:ext cx="323814" cy="509949"/>
            </a:xfrm>
            <a:prstGeom prst="rect">
              <a:avLst/>
            </a:prstGeom>
          </p:spPr>
        </p:pic>
      </p:grpSp>
      <p:pic>
        <p:nvPicPr>
          <p:cNvPr id="55" name="Picture 54">
            <a:extLst>
              <a:ext uri="{FF2B5EF4-FFF2-40B4-BE49-F238E27FC236}">
                <a16:creationId xmlns="" xmlns:a16="http://schemas.microsoft.com/office/drawing/2014/main" id="{D990BACF-2EE3-9E4F-B6B5-DBDFEFF82C1B}"/>
              </a:ext>
            </a:extLst>
          </p:cNvPr>
          <p:cNvPicPr>
            <a:picLocks noChangeAspect="1"/>
          </p:cNvPicPr>
          <p:nvPr/>
        </p:nvPicPr>
        <p:blipFill>
          <a:blip r:embed="rId4"/>
          <a:stretch>
            <a:fillRect/>
          </a:stretch>
        </p:blipFill>
        <p:spPr>
          <a:xfrm rot="5400000">
            <a:off x="4856872" y="4636312"/>
            <a:ext cx="304475" cy="479494"/>
          </a:xfrm>
          <a:prstGeom prst="rect">
            <a:avLst/>
          </a:prstGeom>
          <a:solidFill>
            <a:schemeClr val="bg1">
              <a:lumMod val="20000"/>
              <a:lumOff val="80000"/>
            </a:schemeClr>
          </a:solidFill>
        </p:spPr>
      </p:pic>
    </p:spTree>
    <p:extLst>
      <p:ext uri="{BB962C8B-B14F-4D97-AF65-F5344CB8AC3E}">
        <p14:creationId xmlns:p14="http://schemas.microsoft.com/office/powerpoint/2010/main" val="259608329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917" y="4005064"/>
            <a:ext cx="1809736" cy="110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CA" dirty="0" smtClean="0"/>
              <a:t>Economic Impacts: Changes in Catch</a:t>
            </a:r>
            <a:endParaRPr lang="en-CA" dirty="0"/>
          </a:p>
        </p:txBody>
      </p:sp>
      <p:sp>
        <p:nvSpPr>
          <p:cNvPr id="3" name="Content Placeholder 2"/>
          <p:cNvSpPr>
            <a:spLocks noGrp="1"/>
          </p:cNvSpPr>
          <p:nvPr>
            <p:ph idx="1"/>
          </p:nvPr>
        </p:nvSpPr>
        <p:spPr>
          <a:xfrm>
            <a:off x="764108" y="1340768"/>
            <a:ext cx="7353300" cy="4984328"/>
          </a:xfrm>
        </p:spPr>
        <p:txBody>
          <a:bodyPr>
            <a:normAutofit fontScale="70000" lnSpcReduction="20000"/>
          </a:bodyPr>
          <a:lstStyle/>
          <a:p>
            <a:r>
              <a:rPr lang="en-CA" dirty="0" smtClean="0"/>
              <a:t>Approach based on traditional welfare economics</a:t>
            </a:r>
          </a:p>
          <a:p>
            <a:pPr lvl="1"/>
            <a:r>
              <a:rPr lang="en-CA" dirty="0" smtClean="0"/>
              <a:t>Gains / losses in economic well-being due to shifting relationships between aggregate quantity of goods supplied (e.g., fish), prices of goods and quantity of goods demanded</a:t>
            </a:r>
          </a:p>
          <a:p>
            <a:r>
              <a:rPr lang="en-CA" dirty="0" smtClean="0"/>
              <a:t>Requires understanding price and income “elasticities”</a:t>
            </a:r>
          </a:p>
          <a:p>
            <a:pPr lvl="1"/>
            <a:r>
              <a:rPr lang="en-CA" dirty="0" smtClean="0"/>
              <a:t>% change in the </a:t>
            </a:r>
            <a:r>
              <a:rPr lang="en-CA" dirty="0"/>
              <a:t>quantity of fish demanded in response to a </a:t>
            </a:r>
            <a:r>
              <a:rPr lang="en-CA" dirty="0" smtClean="0"/>
              <a:t>1% </a:t>
            </a:r>
            <a:r>
              <a:rPr lang="en-CA" dirty="0"/>
              <a:t>change in the price of that </a:t>
            </a:r>
            <a:r>
              <a:rPr lang="en-CA" dirty="0" smtClean="0"/>
              <a:t>fish</a:t>
            </a:r>
          </a:p>
          <a:p>
            <a:pPr lvl="1"/>
            <a:r>
              <a:rPr lang="en-CA" dirty="0" smtClean="0"/>
              <a:t>% </a:t>
            </a:r>
            <a:r>
              <a:rPr lang="en-CA" dirty="0"/>
              <a:t>change in the quantity supplied in response to a </a:t>
            </a:r>
            <a:r>
              <a:rPr lang="en-CA" dirty="0" smtClean="0"/>
              <a:t>1%  </a:t>
            </a:r>
            <a:r>
              <a:rPr lang="en-CA" dirty="0"/>
              <a:t>change in </a:t>
            </a:r>
            <a:r>
              <a:rPr lang="en-CA" dirty="0" smtClean="0"/>
              <a:t>price</a:t>
            </a:r>
          </a:p>
          <a:p>
            <a:pPr lvl="1"/>
            <a:r>
              <a:rPr lang="en-CA" dirty="0" smtClean="0"/>
              <a:t>% </a:t>
            </a:r>
            <a:r>
              <a:rPr lang="en-CA" dirty="0"/>
              <a:t>change in the quantity of fish demanded in response to a 1% change in income of people who eat that fish</a:t>
            </a:r>
          </a:p>
          <a:p>
            <a:r>
              <a:rPr lang="en-CA" dirty="0" smtClean="0"/>
              <a:t>Climate change is introduced as a “shock” </a:t>
            </a:r>
            <a:r>
              <a:rPr lang="en-CA" dirty="0"/>
              <a:t>to supply </a:t>
            </a:r>
            <a:endParaRPr lang="en-CA" dirty="0" smtClean="0"/>
          </a:p>
          <a:p>
            <a:pPr lvl="1"/>
            <a:r>
              <a:rPr lang="en-CA" dirty="0" smtClean="0"/>
              <a:t>Estimated </a:t>
            </a:r>
            <a:r>
              <a:rPr lang="en-CA" dirty="0"/>
              <a:t>% reductions in </a:t>
            </a:r>
            <a:r>
              <a:rPr lang="en-CA" dirty="0" smtClean="0"/>
              <a:t>catch, for 7 species groups</a:t>
            </a:r>
          </a:p>
          <a:p>
            <a:r>
              <a:rPr lang="en-CA" dirty="0" smtClean="0"/>
              <a:t>Considers two scenario combinations, two time slices</a:t>
            </a:r>
          </a:p>
          <a:p>
            <a:pPr lvl="1"/>
            <a:r>
              <a:rPr lang="en-CA" b="1" dirty="0" smtClean="0"/>
              <a:t>Reference scenario</a:t>
            </a:r>
            <a:r>
              <a:rPr lang="en-CA" dirty="0" smtClean="0"/>
              <a:t> (population and economic growth only)</a:t>
            </a:r>
          </a:p>
          <a:p>
            <a:pPr lvl="1"/>
            <a:r>
              <a:rPr lang="en-CA" b="1" dirty="0" smtClean="0"/>
              <a:t>Emissions scenarios </a:t>
            </a:r>
            <a:r>
              <a:rPr lang="en-CA" dirty="0" smtClean="0"/>
              <a:t>(low - RCP2.6; high - RCP8.5)</a:t>
            </a:r>
          </a:p>
          <a:p>
            <a:pPr lvl="1"/>
            <a:r>
              <a:rPr lang="en-CA" dirty="0" smtClean="0"/>
              <a:t>2030s, 2050s</a:t>
            </a:r>
          </a:p>
        </p:txBody>
      </p:sp>
      <p:sp>
        <p:nvSpPr>
          <p:cNvPr id="4" name="Slide Number Placeholder 3"/>
          <p:cNvSpPr>
            <a:spLocks noGrp="1"/>
          </p:cNvSpPr>
          <p:nvPr>
            <p:ph type="sldNum" sz="quarter" idx="10"/>
          </p:nvPr>
        </p:nvSpPr>
        <p:spPr/>
        <p:txBody>
          <a:bodyPr/>
          <a:lstStyle/>
          <a:p>
            <a:fld id="{B4D8B4AB-CD72-480D-AE1B-333A4B71A934}" type="slidenum">
              <a:rPr lang="en-US" smtClean="0"/>
              <a:pPr/>
              <a:t>32</a:t>
            </a:fld>
            <a:endParaRPr lang="en-US" dirty="0"/>
          </a:p>
        </p:txBody>
      </p:sp>
      <p:pic>
        <p:nvPicPr>
          <p:cNvPr id="5" name="Picture 4" descr="C:\Users\ntamburello\Dropbox (ESSA Technologies)\CRFM Fishery-Related SEIA and Monitoring System\Graphic Design\CRFM_Portal_Panels-30.png"/>
          <p:cNvPicPr/>
          <p:nvPr/>
        </p:nvPicPr>
        <p:blipFill rotWithShape="1">
          <a:blip r:embed="rId4" cstate="print">
            <a:extLst>
              <a:ext uri="{28A0092B-C50C-407E-A947-70E740481C1C}">
                <a14:useLocalDpi xmlns:a14="http://schemas.microsoft.com/office/drawing/2010/main" val="0"/>
              </a:ext>
            </a:extLst>
          </a:blip>
          <a:srcRect l="3374"/>
          <a:stretch/>
        </p:blipFill>
        <p:spPr bwMode="auto">
          <a:xfrm>
            <a:off x="7524328" y="93276"/>
            <a:ext cx="1330325" cy="360045"/>
          </a:xfrm>
          <a:prstGeom prst="rect">
            <a:avLst/>
          </a:prstGeom>
          <a:solidFill>
            <a:schemeClr val="tx1"/>
          </a:solidFill>
          <a:ln>
            <a:noFill/>
          </a:ln>
          <a:extLst>
            <a:ext uri="{53640926-AAD7-44D8-BBD7-CCE9431645EC}">
              <a14:shadowObscured xmlns:a14="http://schemas.microsoft.com/office/drawing/2010/main"/>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65979" y="620777"/>
            <a:ext cx="878993" cy="898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3549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Projected </a:t>
            </a:r>
            <a:r>
              <a:rPr lang="en-CA" dirty="0" smtClean="0"/>
              <a:t>Market Changes Due to Lower Catches in 2050s (All species groups)</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33</a:t>
            </a:fld>
            <a:endParaRPr lang="en-US" dirty="0"/>
          </a:p>
        </p:txBody>
      </p:sp>
      <p:sp>
        <p:nvSpPr>
          <p:cNvPr id="31" name="Freeform 30"/>
          <p:cNvSpPr/>
          <p:nvPr/>
        </p:nvSpPr>
        <p:spPr>
          <a:xfrm>
            <a:off x="924695" y="4639305"/>
            <a:ext cx="2873120"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3291" tIns="76201" rIns="142241" bIns="76200" numCol="1" spcCol="1270" anchor="ctr" anchorCtr="0">
            <a:noAutofit/>
          </a:bodyPr>
          <a:lstStyle/>
          <a:p>
            <a:pPr lvl="0" algn="ctr" defTabSz="889000">
              <a:lnSpc>
                <a:spcPct val="90000"/>
              </a:lnSpc>
              <a:spcBef>
                <a:spcPct val="0"/>
              </a:spcBef>
              <a:spcAft>
                <a:spcPct val="35000"/>
              </a:spcAft>
            </a:pPr>
            <a:r>
              <a:rPr lang="en-CA" sz="2000" kern="1200" dirty="0" smtClean="0"/>
              <a:t>-4%   -4.9%</a:t>
            </a:r>
          </a:p>
        </p:txBody>
      </p:sp>
      <p:sp>
        <p:nvSpPr>
          <p:cNvPr id="1024" name="Oval 1023"/>
          <p:cNvSpPr/>
          <p:nvPr/>
        </p:nvSpPr>
        <p:spPr>
          <a:xfrm>
            <a:off x="516258" y="4634909"/>
            <a:ext cx="829688" cy="829688"/>
          </a:xfrm>
          <a:prstGeom prst="ellipse">
            <a:avLst/>
          </a:prstGeom>
          <a:blipFill>
            <a:blip r:embed="rId3">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025" name="Freeform 1024"/>
          <p:cNvSpPr/>
          <p:nvPr/>
        </p:nvSpPr>
        <p:spPr>
          <a:xfrm>
            <a:off x="931102" y="5712264"/>
            <a:ext cx="2873120"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3291" tIns="76201" rIns="142241" bIns="76200" numCol="1" spcCol="1270" anchor="ctr" anchorCtr="0">
            <a:noAutofit/>
          </a:bodyPr>
          <a:lstStyle/>
          <a:p>
            <a:pPr lvl="0" algn="ctr" defTabSz="889000">
              <a:lnSpc>
                <a:spcPct val="90000"/>
              </a:lnSpc>
              <a:spcBef>
                <a:spcPct val="0"/>
              </a:spcBef>
              <a:spcAft>
                <a:spcPct val="35000"/>
              </a:spcAft>
            </a:pPr>
            <a:r>
              <a:rPr lang="en-CA" sz="2000" kern="1200" dirty="0" smtClean="0"/>
              <a:t>-3.8%   -4.9%</a:t>
            </a:r>
          </a:p>
        </p:txBody>
      </p:sp>
      <p:sp>
        <p:nvSpPr>
          <p:cNvPr id="1028" name="Oval 1027"/>
          <p:cNvSpPr/>
          <p:nvPr/>
        </p:nvSpPr>
        <p:spPr>
          <a:xfrm>
            <a:off x="516258" y="5712265"/>
            <a:ext cx="829688" cy="829688"/>
          </a:xfrm>
          <a:prstGeom prst="ellipse">
            <a:avLst/>
          </a:prstGeom>
          <a:blipFill>
            <a:blip r:embed="rId4">
              <a:extLst>
                <a:ext uri="{28A0092B-C50C-407E-A947-70E740481C1C}">
                  <a14:useLocalDpi xmlns:a14="http://schemas.microsoft.com/office/drawing/2010/main" val="0"/>
                </a:ext>
              </a:extLst>
            </a:blip>
            <a:srcRect/>
            <a:stretch>
              <a:fillRect l="-4000" r="-4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pic>
        <p:nvPicPr>
          <p:cNvPr id="8" name="Picture 7" descr="C:\Users\ntamburello\Dropbox (ESSA Technologies)\CRFM Fishery-Related SEIA and Monitoring System\Graphic Design\CRFM_Portal_Panels-32.png"/>
          <p:cNvPicPr/>
          <p:nvPr/>
        </p:nvPicPr>
        <p:blipFill rotWithShape="1">
          <a:blip r:embed="rId5"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9" name="Picture 4" descr="C:\Users\jeyzaguirre\Dropbox (ESSA Technologies)\CRFM Fishery-Related SEIA and Monitoring System\Templates\Graphic Elements PNGs\CRFM_Portal_Panels-1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6301" y="692696"/>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DCB7BFA-4450-A749-A2C3-FF8D38D7C1BD}"/>
              </a:ext>
            </a:extLst>
          </p:cNvPr>
          <p:cNvSpPr txBox="1"/>
          <p:nvPr/>
        </p:nvSpPr>
        <p:spPr>
          <a:xfrm>
            <a:off x="1584176" y="1903011"/>
            <a:ext cx="992579" cy="369332"/>
          </a:xfrm>
          <a:prstGeom prst="rect">
            <a:avLst/>
          </a:prstGeom>
          <a:noFill/>
        </p:spPr>
        <p:txBody>
          <a:bodyPr wrap="none" rtlCol="0">
            <a:spAutoFit/>
          </a:bodyPr>
          <a:lstStyle/>
          <a:p>
            <a:r>
              <a:rPr lang="en-US" sz="1800" u="sng" dirty="0">
                <a:latin typeface="+mn-lt"/>
              </a:rPr>
              <a:t>RCP2.6</a:t>
            </a:r>
            <a:endParaRPr lang="en-US" sz="1800" i="1" u="sng" baseline="-25000" dirty="0">
              <a:latin typeface="+mn-lt"/>
            </a:endParaRPr>
          </a:p>
        </p:txBody>
      </p:sp>
      <p:sp>
        <p:nvSpPr>
          <p:cNvPr id="11" name="TextBox 10">
            <a:extLst>
              <a:ext uri="{FF2B5EF4-FFF2-40B4-BE49-F238E27FC236}">
                <a16:creationId xmlns:a16="http://schemas.microsoft.com/office/drawing/2014/main" xmlns="" id="{F19B1ECF-C195-3E45-8D63-A0390F409CE5}"/>
              </a:ext>
            </a:extLst>
          </p:cNvPr>
          <p:cNvSpPr txBox="1"/>
          <p:nvPr/>
        </p:nvSpPr>
        <p:spPr>
          <a:xfrm>
            <a:off x="2576755" y="1903011"/>
            <a:ext cx="992579" cy="369332"/>
          </a:xfrm>
          <a:prstGeom prst="rect">
            <a:avLst/>
          </a:prstGeom>
          <a:noFill/>
        </p:spPr>
        <p:txBody>
          <a:bodyPr wrap="none" rtlCol="0">
            <a:spAutoFit/>
          </a:bodyPr>
          <a:lstStyle/>
          <a:p>
            <a:r>
              <a:rPr lang="en-US" sz="1800" u="sng" dirty="0">
                <a:latin typeface="+mn-lt"/>
              </a:rPr>
              <a:t>RCP8.5</a:t>
            </a:r>
            <a:endParaRPr lang="en-US" sz="1800" i="1" u="sng" baseline="-25000" dirty="0">
              <a:latin typeface="+mn-lt"/>
            </a:endParaRPr>
          </a:p>
        </p:txBody>
      </p:sp>
      <p:grpSp>
        <p:nvGrpSpPr>
          <p:cNvPr id="1029" name="Group 1028"/>
          <p:cNvGrpSpPr/>
          <p:nvPr/>
        </p:nvGrpSpPr>
        <p:grpSpPr>
          <a:xfrm>
            <a:off x="464709" y="3573016"/>
            <a:ext cx="8588205" cy="829690"/>
            <a:chOff x="516258" y="2480195"/>
            <a:chExt cx="8588205" cy="829690"/>
          </a:xfrm>
        </p:grpSpPr>
        <p:sp>
          <p:nvSpPr>
            <p:cNvPr id="27" name="Freeform 26"/>
            <p:cNvSpPr/>
            <p:nvPr/>
          </p:nvSpPr>
          <p:spPr>
            <a:xfrm>
              <a:off x="931102" y="2480195"/>
              <a:ext cx="2873119" cy="829690"/>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3291" tIns="76201" rIns="142240" bIns="76201" numCol="1" spcCol="1270" anchor="ctr" anchorCtr="0">
              <a:noAutofit/>
            </a:bodyPr>
            <a:lstStyle/>
            <a:p>
              <a:pPr lvl="0" algn="ctr" defTabSz="889000">
                <a:lnSpc>
                  <a:spcPct val="90000"/>
                </a:lnSpc>
                <a:spcBef>
                  <a:spcPct val="0"/>
                </a:spcBef>
                <a:spcAft>
                  <a:spcPct val="35000"/>
                </a:spcAft>
              </a:pPr>
              <a:r>
                <a:rPr lang="en-CA" sz="2000" kern="1200" dirty="0" smtClean="0"/>
                <a:t>-4%   -5%</a:t>
              </a:r>
              <a:endParaRPr lang="en-CA" sz="2000" kern="1200" dirty="0"/>
            </a:p>
          </p:txBody>
        </p:sp>
        <p:sp>
          <p:nvSpPr>
            <p:cNvPr id="28" name="Oval 27"/>
            <p:cNvSpPr/>
            <p:nvPr/>
          </p:nvSpPr>
          <p:spPr>
            <a:xfrm>
              <a:off x="516258" y="2480196"/>
              <a:ext cx="829688" cy="829688"/>
            </a:xfrm>
            <a:prstGeom prst="ellipse">
              <a:avLst/>
            </a:prstGeom>
            <a:blipFill>
              <a:blip r:embed="rId7">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6" name="TextBox 5"/>
            <p:cNvSpPr txBox="1"/>
            <p:nvPr/>
          </p:nvSpPr>
          <p:spPr>
            <a:xfrm>
              <a:off x="3794432" y="2564904"/>
              <a:ext cx="5310031" cy="707886"/>
            </a:xfrm>
            <a:prstGeom prst="rect">
              <a:avLst/>
            </a:prstGeom>
            <a:noFill/>
          </p:spPr>
          <p:txBody>
            <a:bodyPr wrap="square" rtlCol="0">
              <a:spAutoFit/>
            </a:bodyPr>
            <a:lstStyle/>
            <a:p>
              <a:r>
                <a:rPr lang="en-CA" sz="2000" dirty="0" smtClean="0">
                  <a:latin typeface="+mn-lt"/>
                </a:rPr>
                <a:t>Yearly drop in total fish consumption</a:t>
              </a:r>
            </a:p>
            <a:p>
              <a:r>
                <a:rPr lang="en-CA" sz="2000" dirty="0" smtClean="0">
                  <a:latin typeface="Agency FB" panose="020B0503020202020204" pitchFamily="34" charset="0"/>
                </a:rPr>
                <a:t>Relative to 2,375 tonnes</a:t>
              </a:r>
            </a:p>
          </p:txBody>
        </p:sp>
      </p:grpSp>
      <p:grpSp>
        <p:nvGrpSpPr>
          <p:cNvPr id="1030" name="Group 1029"/>
          <p:cNvGrpSpPr/>
          <p:nvPr/>
        </p:nvGrpSpPr>
        <p:grpSpPr>
          <a:xfrm>
            <a:off x="464709" y="2564904"/>
            <a:ext cx="8626861" cy="829689"/>
            <a:chOff x="516258" y="3557551"/>
            <a:chExt cx="8626861" cy="829689"/>
          </a:xfrm>
        </p:grpSpPr>
        <p:sp>
          <p:nvSpPr>
            <p:cNvPr id="29" name="Freeform 28"/>
            <p:cNvSpPr/>
            <p:nvPr/>
          </p:nvSpPr>
          <p:spPr>
            <a:xfrm>
              <a:off x="931102" y="3557551"/>
              <a:ext cx="2873119"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3291" tIns="76201" rIns="142240" bIns="76199" numCol="1" spcCol="1270" anchor="ctr" anchorCtr="0">
              <a:noAutofit/>
            </a:bodyPr>
            <a:lstStyle/>
            <a:p>
              <a:pPr lvl="0" algn="ctr" defTabSz="889000">
                <a:lnSpc>
                  <a:spcPct val="90000"/>
                </a:lnSpc>
                <a:spcBef>
                  <a:spcPct val="0"/>
                </a:spcBef>
                <a:spcAft>
                  <a:spcPct val="35000"/>
                </a:spcAft>
              </a:pPr>
              <a:r>
                <a:rPr lang="en-CA" sz="2000" kern="1200" dirty="0" smtClean="0"/>
                <a:t>+5%  + 6%</a:t>
              </a:r>
              <a:endParaRPr lang="en-CA" sz="2000" kern="1200" dirty="0"/>
            </a:p>
          </p:txBody>
        </p:sp>
        <p:sp>
          <p:nvSpPr>
            <p:cNvPr id="30" name="Oval 29"/>
            <p:cNvSpPr/>
            <p:nvPr/>
          </p:nvSpPr>
          <p:spPr>
            <a:xfrm>
              <a:off x="516258" y="3557552"/>
              <a:ext cx="829688" cy="829688"/>
            </a:xfrm>
            <a:prstGeom prst="ellipse">
              <a:avLst/>
            </a:prstGeom>
            <a:blipFill>
              <a:blip r:embed="rId8">
                <a:extLst>
                  <a:ext uri="{28A0092B-C50C-407E-A947-70E740481C1C}">
                    <a14:useLocalDpi xmlns:a14="http://schemas.microsoft.com/office/drawing/2010/main" val="0"/>
                  </a:ext>
                </a:extLst>
              </a:blip>
              <a:srcRect/>
              <a:stretch>
                <a:fillRect l="-12000" r="-12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3" name="TextBox 12"/>
            <p:cNvSpPr txBox="1"/>
            <p:nvPr/>
          </p:nvSpPr>
          <p:spPr>
            <a:xfrm>
              <a:off x="3794432" y="3614556"/>
              <a:ext cx="5348687" cy="707886"/>
            </a:xfrm>
            <a:prstGeom prst="rect">
              <a:avLst/>
            </a:prstGeom>
            <a:noFill/>
          </p:spPr>
          <p:txBody>
            <a:bodyPr wrap="square" rtlCol="0">
              <a:spAutoFit/>
            </a:bodyPr>
            <a:lstStyle/>
            <a:p>
              <a:r>
                <a:rPr lang="en-CA" sz="2000" dirty="0" smtClean="0">
                  <a:latin typeface="+mn-lt"/>
                </a:rPr>
                <a:t>Rise in aggregate fish prices</a:t>
              </a:r>
            </a:p>
            <a:p>
              <a:r>
                <a:rPr lang="en-CA" sz="2000" dirty="0" smtClean="0">
                  <a:latin typeface="Agency FB" panose="020B0503020202020204" pitchFamily="34" charset="0"/>
                </a:rPr>
                <a:t>Relative to US$5,014 per tonne</a:t>
              </a:r>
            </a:p>
          </p:txBody>
        </p:sp>
      </p:grpSp>
      <p:sp>
        <p:nvSpPr>
          <p:cNvPr id="14" name="TextBox 13"/>
          <p:cNvSpPr txBox="1"/>
          <p:nvPr/>
        </p:nvSpPr>
        <p:spPr>
          <a:xfrm>
            <a:off x="3794432" y="4725144"/>
            <a:ext cx="5334607" cy="707886"/>
          </a:xfrm>
          <a:prstGeom prst="rect">
            <a:avLst/>
          </a:prstGeom>
          <a:noFill/>
        </p:spPr>
        <p:txBody>
          <a:bodyPr wrap="square" rtlCol="0">
            <a:spAutoFit/>
          </a:bodyPr>
          <a:lstStyle/>
          <a:p>
            <a:r>
              <a:rPr lang="en-CA" sz="2000" dirty="0" smtClean="0">
                <a:latin typeface="+mn-lt"/>
              </a:rPr>
              <a:t>Loss in annual income / economic well-being</a:t>
            </a:r>
          </a:p>
          <a:p>
            <a:r>
              <a:rPr lang="en-CA" sz="2000" dirty="0" smtClean="0">
                <a:latin typeface="Agency FB" panose="020B0503020202020204" pitchFamily="34" charset="0"/>
              </a:rPr>
              <a:t>Relative to US$16.8 million</a:t>
            </a:r>
          </a:p>
        </p:txBody>
      </p:sp>
      <p:sp>
        <p:nvSpPr>
          <p:cNvPr id="15" name="TextBox 14"/>
          <p:cNvSpPr txBox="1"/>
          <p:nvPr/>
        </p:nvSpPr>
        <p:spPr>
          <a:xfrm>
            <a:off x="3767154" y="5733256"/>
            <a:ext cx="5334607" cy="707886"/>
          </a:xfrm>
          <a:prstGeom prst="rect">
            <a:avLst/>
          </a:prstGeom>
          <a:noFill/>
        </p:spPr>
        <p:txBody>
          <a:bodyPr wrap="square" rtlCol="0">
            <a:spAutoFit/>
          </a:bodyPr>
          <a:lstStyle/>
          <a:p>
            <a:r>
              <a:rPr lang="en-CA" sz="2000" dirty="0" smtClean="0">
                <a:latin typeface="+mn-lt"/>
              </a:rPr>
              <a:t>Drop in daily fish consumption by individuals</a:t>
            </a:r>
          </a:p>
          <a:p>
            <a:r>
              <a:rPr lang="en-CA" sz="2000" dirty="0" smtClean="0">
                <a:latin typeface="Agency FB" panose="020B0503020202020204" pitchFamily="34" charset="0"/>
              </a:rPr>
              <a:t>Relative to 85g per person per day</a:t>
            </a:r>
          </a:p>
        </p:txBody>
      </p:sp>
    </p:spTree>
    <p:extLst>
      <p:ext uri="{BB962C8B-B14F-4D97-AF65-F5344CB8AC3E}">
        <p14:creationId xmlns:p14="http://schemas.microsoft.com/office/powerpoint/2010/main" val="118697295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Projected </a:t>
            </a:r>
            <a:r>
              <a:rPr lang="en-CA" dirty="0" smtClean="0"/>
              <a:t>Market Changes Due to Lower Catches in 2050s (All species groups)</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34</a:t>
            </a:fld>
            <a:endParaRPr lang="en-US" dirty="0"/>
          </a:p>
        </p:txBody>
      </p:sp>
      <p:sp>
        <p:nvSpPr>
          <p:cNvPr id="31" name="Freeform 30"/>
          <p:cNvSpPr/>
          <p:nvPr/>
        </p:nvSpPr>
        <p:spPr>
          <a:xfrm>
            <a:off x="924695" y="4639305"/>
            <a:ext cx="2873120"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3291" tIns="76201" rIns="142241" bIns="76200" numCol="1" spcCol="1270" anchor="ctr" anchorCtr="0">
            <a:noAutofit/>
          </a:bodyPr>
          <a:lstStyle/>
          <a:p>
            <a:pPr lvl="0" algn="ctr" defTabSz="889000">
              <a:lnSpc>
                <a:spcPct val="90000"/>
              </a:lnSpc>
              <a:spcBef>
                <a:spcPct val="0"/>
              </a:spcBef>
              <a:spcAft>
                <a:spcPct val="35000"/>
              </a:spcAft>
            </a:pPr>
            <a:r>
              <a:rPr lang="en-CA" sz="2000" kern="1200" dirty="0" smtClean="0"/>
              <a:t>-4.6%   -5.6%</a:t>
            </a:r>
          </a:p>
        </p:txBody>
      </p:sp>
      <p:sp>
        <p:nvSpPr>
          <p:cNvPr id="1024" name="Oval 1023"/>
          <p:cNvSpPr/>
          <p:nvPr/>
        </p:nvSpPr>
        <p:spPr>
          <a:xfrm>
            <a:off x="516258" y="4634909"/>
            <a:ext cx="829688" cy="829688"/>
          </a:xfrm>
          <a:prstGeom prst="ellipse">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025" name="Freeform 1024"/>
          <p:cNvSpPr/>
          <p:nvPr/>
        </p:nvSpPr>
        <p:spPr>
          <a:xfrm>
            <a:off x="931102" y="5712264"/>
            <a:ext cx="2873120"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3291" tIns="76201" rIns="142241" bIns="76200" numCol="1" spcCol="1270" anchor="ctr" anchorCtr="0">
            <a:noAutofit/>
          </a:bodyPr>
          <a:lstStyle/>
          <a:p>
            <a:pPr lvl="0" algn="ctr" defTabSz="889000">
              <a:lnSpc>
                <a:spcPct val="90000"/>
              </a:lnSpc>
              <a:spcBef>
                <a:spcPct val="0"/>
              </a:spcBef>
              <a:spcAft>
                <a:spcPct val="35000"/>
              </a:spcAft>
            </a:pPr>
            <a:r>
              <a:rPr lang="en-CA" sz="2000" kern="1200" dirty="0" smtClean="0"/>
              <a:t>-4.3.%   -5.3%</a:t>
            </a:r>
          </a:p>
        </p:txBody>
      </p:sp>
      <p:sp>
        <p:nvSpPr>
          <p:cNvPr id="1028" name="Oval 1027"/>
          <p:cNvSpPr/>
          <p:nvPr/>
        </p:nvSpPr>
        <p:spPr>
          <a:xfrm>
            <a:off x="516258" y="5712265"/>
            <a:ext cx="829688" cy="829688"/>
          </a:xfrm>
          <a:prstGeom prst="ellipse">
            <a:avLst/>
          </a:prstGeom>
          <a:blipFill>
            <a:blip r:embed="rId3">
              <a:extLst>
                <a:ext uri="{28A0092B-C50C-407E-A947-70E740481C1C}">
                  <a14:useLocalDpi xmlns:a14="http://schemas.microsoft.com/office/drawing/2010/main" val="0"/>
                </a:ext>
              </a:extLst>
            </a:blip>
            <a:srcRect/>
            <a:stretch>
              <a:fillRect l="-4000" r="-4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pic>
        <p:nvPicPr>
          <p:cNvPr id="8" name="Picture 7" descr="C:\Users\ntamburello\Dropbox (ESSA Technologies)\CRFM Fishery-Related SEIA and Monitoring System\Graphic Design\CRFM_Portal_Panels-32.png"/>
          <p:cNvPicPr/>
          <p:nvPr/>
        </p:nvPicPr>
        <p:blipFill rotWithShape="1">
          <a:blip r:embed="rId4"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06301" y="692696"/>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DCB7BFA-4450-A749-A2C3-FF8D38D7C1BD}"/>
              </a:ext>
            </a:extLst>
          </p:cNvPr>
          <p:cNvSpPr txBox="1"/>
          <p:nvPr/>
        </p:nvSpPr>
        <p:spPr>
          <a:xfrm>
            <a:off x="1584176" y="1903011"/>
            <a:ext cx="992579" cy="369332"/>
          </a:xfrm>
          <a:prstGeom prst="rect">
            <a:avLst/>
          </a:prstGeom>
          <a:noFill/>
        </p:spPr>
        <p:txBody>
          <a:bodyPr wrap="none" rtlCol="0">
            <a:spAutoFit/>
          </a:bodyPr>
          <a:lstStyle/>
          <a:p>
            <a:r>
              <a:rPr lang="en-US" sz="1800" u="sng" dirty="0">
                <a:latin typeface="+mn-lt"/>
              </a:rPr>
              <a:t>RCP2.6</a:t>
            </a:r>
            <a:endParaRPr lang="en-US" sz="1800" i="1" u="sng" baseline="-25000" dirty="0">
              <a:latin typeface="+mn-lt"/>
            </a:endParaRPr>
          </a:p>
        </p:txBody>
      </p:sp>
      <p:sp>
        <p:nvSpPr>
          <p:cNvPr id="11" name="TextBox 10">
            <a:extLst>
              <a:ext uri="{FF2B5EF4-FFF2-40B4-BE49-F238E27FC236}">
                <a16:creationId xmlns:a16="http://schemas.microsoft.com/office/drawing/2014/main" xmlns="" id="{F19B1ECF-C195-3E45-8D63-A0390F409CE5}"/>
              </a:ext>
            </a:extLst>
          </p:cNvPr>
          <p:cNvSpPr txBox="1"/>
          <p:nvPr/>
        </p:nvSpPr>
        <p:spPr>
          <a:xfrm>
            <a:off x="2576755" y="1903011"/>
            <a:ext cx="992579" cy="369332"/>
          </a:xfrm>
          <a:prstGeom prst="rect">
            <a:avLst/>
          </a:prstGeom>
          <a:noFill/>
        </p:spPr>
        <p:txBody>
          <a:bodyPr wrap="none" rtlCol="0">
            <a:spAutoFit/>
          </a:bodyPr>
          <a:lstStyle/>
          <a:p>
            <a:r>
              <a:rPr lang="en-US" sz="1800" u="sng" dirty="0">
                <a:latin typeface="+mn-lt"/>
              </a:rPr>
              <a:t>RCP8.5</a:t>
            </a:r>
            <a:endParaRPr lang="en-US" sz="1800" i="1" u="sng" baseline="-25000" dirty="0">
              <a:latin typeface="+mn-lt"/>
            </a:endParaRPr>
          </a:p>
        </p:txBody>
      </p:sp>
      <p:grpSp>
        <p:nvGrpSpPr>
          <p:cNvPr id="1029" name="Group 1028"/>
          <p:cNvGrpSpPr/>
          <p:nvPr/>
        </p:nvGrpSpPr>
        <p:grpSpPr>
          <a:xfrm>
            <a:off x="464709" y="3573016"/>
            <a:ext cx="8588205" cy="829690"/>
            <a:chOff x="516258" y="2480195"/>
            <a:chExt cx="8588205" cy="829690"/>
          </a:xfrm>
        </p:grpSpPr>
        <p:sp>
          <p:nvSpPr>
            <p:cNvPr id="27" name="Freeform 26"/>
            <p:cNvSpPr/>
            <p:nvPr/>
          </p:nvSpPr>
          <p:spPr>
            <a:xfrm>
              <a:off x="931102" y="2480195"/>
              <a:ext cx="2873119" cy="829690"/>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3291" tIns="76201" rIns="142240" bIns="76201" numCol="1" spcCol="1270" anchor="ctr" anchorCtr="0">
              <a:noAutofit/>
            </a:bodyPr>
            <a:lstStyle/>
            <a:p>
              <a:pPr lvl="0" algn="ctr" defTabSz="889000">
                <a:lnSpc>
                  <a:spcPct val="90000"/>
                </a:lnSpc>
                <a:spcBef>
                  <a:spcPct val="0"/>
                </a:spcBef>
                <a:spcAft>
                  <a:spcPct val="35000"/>
                </a:spcAft>
              </a:pPr>
              <a:r>
                <a:rPr lang="en-CA" sz="2000" kern="1200" dirty="0" smtClean="0"/>
                <a:t>-4%   -5%</a:t>
              </a:r>
              <a:endParaRPr lang="en-CA" sz="2000" kern="1200" dirty="0"/>
            </a:p>
          </p:txBody>
        </p:sp>
        <p:sp>
          <p:nvSpPr>
            <p:cNvPr id="28" name="Oval 27"/>
            <p:cNvSpPr/>
            <p:nvPr/>
          </p:nvSpPr>
          <p:spPr>
            <a:xfrm>
              <a:off x="516258" y="2480196"/>
              <a:ext cx="829688" cy="829688"/>
            </a:xfrm>
            <a:prstGeom prst="ellipse">
              <a:avLst/>
            </a:prstGeom>
            <a:blipFill>
              <a:blip r:embed="rId6">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6" name="TextBox 5"/>
            <p:cNvSpPr txBox="1"/>
            <p:nvPr/>
          </p:nvSpPr>
          <p:spPr>
            <a:xfrm>
              <a:off x="3794432" y="2564904"/>
              <a:ext cx="5310031" cy="707886"/>
            </a:xfrm>
            <a:prstGeom prst="rect">
              <a:avLst/>
            </a:prstGeom>
            <a:noFill/>
          </p:spPr>
          <p:txBody>
            <a:bodyPr wrap="square" rtlCol="0">
              <a:spAutoFit/>
            </a:bodyPr>
            <a:lstStyle/>
            <a:p>
              <a:r>
                <a:rPr lang="en-CA" sz="2000" dirty="0" smtClean="0">
                  <a:latin typeface="+mn-lt"/>
                </a:rPr>
                <a:t>Yearly drop in total fish consumption</a:t>
              </a:r>
            </a:p>
            <a:p>
              <a:r>
                <a:rPr lang="en-CA" sz="2000" dirty="0" smtClean="0">
                  <a:latin typeface="Agency FB" panose="020B0503020202020204" pitchFamily="34" charset="0"/>
                </a:rPr>
                <a:t>Relative to 3,702 tonnes</a:t>
              </a:r>
            </a:p>
          </p:txBody>
        </p:sp>
      </p:grpSp>
      <p:grpSp>
        <p:nvGrpSpPr>
          <p:cNvPr id="1030" name="Group 1029"/>
          <p:cNvGrpSpPr/>
          <p:nvPr/>
        </p:nvGrpSpPr>
        <p:grpSpPr>
          <a:xfrm>
            <a:off x="464709" y="2564904"/>
            <a:ext cx="8626861" cy="829689"/>
            <a:chOff x="516258" y="3557551"/>
            <a:chExt cx="8626861" cy="829689"/>
          </a:xfrm>
        </p:grpSpPr>
        <p:sp>
          <p:nvSpPr>
            <p:cNvPr id="29" name="Freeform 28"/>
            <p:cNvSpPr/>
            <p:nvPr/>
          </p:nvSpPr>
          <p:spPr>
            <a:xfrm>
              <a:off x="931102" y="3557551"/>
              <a:ext cx="2873119"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3291" tIns="76201" rIns="142240" bIns="76199" numCol="1" spcCol="1270" anchor="ctr" anchorCtr="0">
              <a:noAutofit/>
            </a:bodyPr>
            <a:lstStyle/>
            <a:p>
              <a:pPr lvl="0" algn="ctr" defTabSz="889000">
                <a:lnSpc>
                  <a:spcPct val="90000"/>
                </a:lnSpc>
                <a:spcBef>
                  <a:spcPct val="0"/>
                </a:spcBef>
                <a:spcAft>
                  <a:spcPct val="35000"/>
                </a:spcAft>
              </a:pPr>
              <a:r>
                <a:rPr lang="en-CA" sz="2000" kern="1200" dirty="0" smtClean="0"/>
                <a:t>+6%  + 8%</a:t>
              </a:r>
              <a:endParaRPr lang="en-CA" sz="2000" kern="1200" dirty="0"/>
            </a:p>
          </p:txBody>
        </p:sp>
        <p:sp>
          <p:nvSpPr>
            <p:cNvPr id="30" name="Oval 29"/>
            <p:cNvSpPr/>
            <p:nvPr/>
          </p:nvSpPr>
          <p:spPr>
            <a:xfrm>
              <a:off x="516258" y="3557552"/>
              <a:ext cx="829688" cy="829688"/>
            </a:xfrm>
            <a:prstGeom prst="ellipse">
              <a:avLst/>
            </a:prstGeom>
            <a:blipFill>
              <a:blip r:embed="rId7">
                <a:extLst>
                  <a:ext uri="{28A0092B-C50C-407E-A947-70E740481C1C}">
                    <a14:useLocalDpi xmlns:a14="http://schemas.microsoft.com/office/drawing/2010/main" val="0"/>
                  </a:ext>
                </a:extLst>
              </a:blip>
              <a:srcRect/>
              <a:stretch>
                <a:fillRect l="-12000" r="-12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3" name="TextBox 12"/>
            <p:cNvSpPr txBox="1"/>
            <p:nvPr/>
          </p:nvSpPr>
          <p:spPr>
            <a:xfrm>
              <a:off x="3794432" y="3614556"/>
              <a:ext cx="5348687" cy="707886"/>
            </a:xfrm>
            <a:prstGeom prst="rect">
              <a:avLst/>
            </a:prstGeom>
            <a:noFill/>
          </p:spPr>
          <p:txBody>
            <a:bodyPr wrap="square" rtlCol="0">
              <a:spAutoFit/>
            </a:bodyPr>
            <a:lstStyle/>
            <a:p>
              <a:r>
                <a:rPr lang="en-CA" sz="2000" dirty="0" smtClean="0">
                  <a:latin typeface="+mn-lt"/>
                </a:rPr>
                <a:t>Rise in aggregate fish prices</a:t>
              </a:r>
            </a:p>
            <a:p>
              <a:r>
                <a:rPr lang="en-CA" sz="2000" dirty="0" smtClean="0">
                  <a:latin typeface="Agency FB" panose="020B0503020202020204" pitchFamily="34" charset="0"/>
                </a:rPr>
                <a:t>Relative to US$2,989 per tonne</a:t>
              </a:r>
            </a:p>
          </p:txBody>
        </p:sp>
      </p:grpSp>
      <p:sp>
        <p:nvSpPr>
          <p:cNvPr id="14" name="TextBox 13"/>
          <p:cNvSpPr txBox="1"/>
          <p:nvPr/>
        </p:nvSpPr>
        <p:spPr>
          <a:xfrm>
            <a:off x="3794432" y="4725144"/>
            <a:ext cx="5334607" cy="707886"/>
          </a:xfrm>
          <a:prstGeom prst="rect">
            <a:avLst/>
          </a:prstGeom>
          <a:noFill/>
        </p:spPr>
        <p:txBody>
          <a:bodyPr wrap="square" rtlCol="0">
            <a:spAutoFit/>
          </a:bodyPr>
          <a:lstStyle/>
          <a:p>
            <a:r>
              <a:rPr lang="en-CA" sz="2000" dirty="0" smtClean="0">
                <a:latin typeface="+mn-lt"/>
              </a:rPr>
              <a:t>Loss in annual income / economic well-being</a:t>
            </a:r>
          </a:p>
          <a:p>
            <a:r>
              <a:rPr lang="en-CA" sz="2000" dirty="0" smtClean="0">
                <a:latin typeface="Agency FB" panose="020B0503020202020204" pitchFamily="34" charset="0"/>
              </a:rPr>
              <a:t>Relative to US$16.6 million</a:t>
            </a:r>
          </a:p>
        </p:txBody>
      </p:sp>
      <p:sp>
        <p:nvSpPr>
          <p:cNvPr id="15" name="TextBox 14"/>
          <p:cNvSpPr txBox="1"/>
          <p:nvPr/>
        </p:nvSpPr>
        <p:spPr>
          <a:xfrm>
            <a:off x="3767154" y="5733256"/>
            <a:ext cx="5334607" cy="707886"/>
          </a:xfrm>
          <a:prstGeom prst="rect">
            <a:avLst/>
          </a:prstGeom>
          <a:noFill/>
        </p:spPr>
        <p:txBody>
          <a:bodyPr wrap="square" rtlCol="0">
            <a:spAutoFit/>
          </a:bodyPr>
          <a:lstStyle/>
          <a:p>
            <a:r>
              <a:rPr lang="en-CA" sz="2000" dirty="0" smtClean="0">
                <a:latin typeface="+mn-lt"/>
              </a:rPr>
              <a:t>Drop in daily fish consumption by individuals</a:t>
            </a:r>
          </a:p>
          <a:p>
            <a:r>
              <a:rPr lang="en-CA" sz="2000" dirty="0" smtClean="0">
                <a:latin typeface="Agency FB" panose="020B0503020202020204" pitchFamily="34" charset="0"/>
              </a:rPr>
              <a:t>Relative to 93.6g per person per day</a:t>
            </a:r>
          </a:p>
        </p:txBody>
      </p:sp>
    </p:spTree>
    <p:extLst>
      <p:ext uri="{BB962C8B-B14F-4D97-AF65-F5344CB8AC3E}">
        <p14:creationId xmlns:p14="http://schemas.microsoft.com/office/powerpoint/2010/main" val="47673580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Projected </a:t>
            </a:r>
            <a:r>
              <a:rPr lang="en-CA" dirty="0" smtClean="0"/>
              <a:t>Market Changes Due to Lower Catches in 2050s (All species groups)</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35</a:t>
            </a:fld>
            <a:endParaRPr lang="en-US" dirty="0"/>
          </a:p>
        </p:txBody>
      </p:sp>
      <p:sp>
        <p:nvSpPr>
          <p:cNvPr id="31" name="Freeform 30"/>
          <p:cNvSpPr/>
          <p:nvPr/>
        </p:nvSpPr>
        <p:spPr>
          <a:xfrm>
            <a:off x="924695" y="4639305"/>
            <a:ext cx="2873120"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3291" tIns="76201" rIns="142241" bIns="76200" numCol="1" spcCol="1270" anchor="ctr" anchorCtr="0">
            <a:noAutofit/>
          </a:bodyPr>
          <a:lstStyle/>
          <a:p>
            <a:pPr lvl="0" algn="ctr" defTabSz="889000">
              <a:lnSpc>
                <a:spcPct val="90000"/>
              </a:lnSpc>
              <a:spcBef>
                <a:spcPct val="0"/>
              </a:spcBef>
              <a:spcAft>
                <a:spcPct val="35000"/>
              </a:spcAft>
            </a:pPr>
            <a:r>
              <a:rPr lang="en-CA" sz="2000" kern="1200" dirty="0" smtClean="0"/>
              <a:t>-5.2%   -6.3%</a:t>
            </a:r>
          </a:p>
        </p:txBody>
      </p:sp>
      <p:sp>
        <p:nvSpPr>
          <p:cNvPr id="1024" name="Oval 1023"/>
          <p:cNvSpPr/>
          <p:nvPr/>
        </p:nvSpPr>
        <p:spPr>
          <a:xfrm>
            <a:off x="516258" y="4634909"/>
            <a:ext cx="829688" cy="829688"/>
          </a:xfrm>
          <a:prstGeom prst="ellipse">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025" name="Freeform 1024"/>
          <p:cNvSpPr/>
          <p:nvPr/>
        </p:nvSpPr>
        <p:spPr>
          <a:xfrm>
            <a:off x="931102" y="5712264"/>
            <a:ext cx="2873120"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3291" tIns="76201" rIns="142241" bIns="76200" numCol="1" spcCol="1270" anchor="ctr" anchorCtr="0">
            <a:noAutofit/>
          </a:bodyPr>
          <a:lstStyle/>
          <a:p>
            <a:pPr lvl="0" algn="ctr" defTabSz="889000">
              <a:lnSpc>
                <a:spcPct val="90000"/>
              </a:lnSpc>
              <a:spcBef>
                <a:spcPct val="0"/>
              </a:spcBef>
              <a:spcAft>
                <a:spcPct val="35000"/>
              </a:spcAft>
            </a:pPr>
            <a:r>
              <a:rPr lang="en-CA" sz="2000" kern="1200" dirty="0" smtClean="0"/>
              <a:t>-4.3.%   -5.3%</a:t>
            </a:r>
          </a:p>
        </p:txBody>
      </p:sp>
      <p:sp>
        <p:nvSpPr>
          <p:cNvPr id="1028" name="Oval 1027"/>
          <p:cNvSpPr/>
          <p:nvPr/>
        </p:nvSpPr>
        <p:spPr>
          <a:xfrm>
            <a:off x="516258" y="5712265"/>
            <a:ext cx="829688" cy="829688"/>
          </a:xfrm>
          <a:prstGeom prst="ellipse">
            <a:avLst/>
          </a:prstGeom>
          <a:blipFill>
            <a:blip r:embed="rId3">
              <a:extLst>
                <a:ext uri="{28A0092B-C50C-407E-A947-70E740481C1C}">
                  <a14:useLocalDpi xmlns:a14="http://schemas.microsoft.com/office/drawing/2010/main" val="0"/>
                </a:ext>
              </a:extLst>
            </a:blip>
            <a:srcRect/>
            <a:stretch>
              <a:fillRect l="-4000" r="-4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pic>
        <p:nvPicPr>
          <p:cNvPr id="8" name="Picture 7" descr="C:\Users\ntamburello\Dropbox (ESSA Technologies)\CRFM Fishery-Related SEIA and Monitoring System\Graphic Design\CRFM_Portal_Panels-32.png"/>
          <p:cNvPicPr/>
          <p:nvPr/>
        </p:nvPicPr>
        <p:blipFill rotWithShape="1">
          <a:blip r:embed="rId4"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06301" y="692696"/>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DCB7BFA-4450-A749-A2C3-FF8D38D7C1BD}"/>
              </a:ext>
            </a:extLst>
          </p:cNvPr>
          <p:cNvSpPr txBox="1"/>
          <p:nvPr/>
        </p:nvSpPr>
        <p:spPr>
          <a:xfrm>
            <a:off x="1584176" y="1903011"/>
            <a:ext cx="992579" cy="369332"/>
          </a:xfrm>
          <a:prstGeom prst="rect">
            <a:avLst/>
          </a:prstGeom>
          <a:noFill/>
        </p:spPr>
        <p:txBody>
          <a:bodyPr wrap="none" rtlCol="0">
            <a:spAutoFit/>
          </a:bodyPr>
          <a:lstStyle/>
          <a:p>
            <a:r>
              <a:rPr lang="en-US" sz="1800" u="sng" dirty="0">
                <a:latin typeface="+mn-lt"/>
              </a:rPr>
              <a:t>RCP2.6</a:t>
            </a:r>
            <a:endParaRPr lang="en-US" sz="1800" i="1" u="sng" baseline="-25000" dirty="0">
              <a:latin typeface="+mn-lt"/>
            </a:endParaRPr>
          </a:p>
        </p:txBody>
      </p:sp>
      <p:sp>
        <p:nvSpPr>
          <p:cNvPr id="11" name="TextBox 10">
            <a:extLst>
              <a:ext uri="{FF2B5EF4-FFF2-40B4-BE49-F238E27FC236}">
                <a16:creationId xmlns:a16="http://schemas.microsoft.com/office/drawing/2014/main" xmlns="" id="{F19B1ECF-C195-3E45-8D63-A0390F409CE5}"/>
              </a:ext>
            </a:extLst>
          </p:cNvPr>
          <p:cNvSpPr txBox="1"/>
          <p:nvPr/>
        </p:nvSpPr>
        <p:spPr>
          <a:xfrm>
            <a:off x="2576755" y="1903011"/>
            <a:ext cx="992579" cy="369332"/>
          </a:xfrm>
          <a:prstGeom prst="rect">
            <a:avLst/>
          </a:prstGeom>
          <a:noFill/>
        </p:spPr>
        <p:txBody>
          <a:bodyPr wrap="none" rtlCol="0">
            <a:spAutoFit/>
          </a:bodyPr>
          <a:lstStyle/>
          <a:p>
            <a:r>
              <a:rPr lang="en-US" sz="1800" u="sng" dirty="0">
                <a:latin typeface="+mn-lt"/>
              </a:rPr>
              <a:t>RCP8.5</a:t>
            </a:r>
            <a:endParaRPr lang="en-US" sz="1800" i="1" u="sng" baseline="-25000" dirty="0">
              <a:latin typeface="+mn-lt"/>
            </a:endParaRPr>
          </a:p>
        </p:txBody>
      </p:sp>
      <p:grpSp>
        <p:nvGrpSpPr>
          <p:cNvPr id="1029" name="Group 1028"/>
          <p:cNvGrpSpPr/>
          <p:nvPr/>
        </p:nvGrpSpPr>
        <p:grpSpPr>
          <a:xfrm>
            <a:off x="464709" y="3573016"/>
            <a:ext cx="8588205" cy="829690"/>
            <a:chOff x="516258" y="2480195"/>
            <a:chExt cx="8588205" cy="829690"/>
          </a:xfrm>
        </p:grpSpPr>
        <p:sp>
          <p:nvSpPr>
            <p:cNvPr id="27" name="Freeform 26"/>
            <p:cNvSpPr/>
            <p:nvPr/>
          </p:nvSpPr>
          <p:spPr>
            <a:xfrm>
              <a:off x="931102" y="2480195"/>
              <a:ext cx="2873119" cy="829690"/>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3291" tIns="76201" rIns="142240" bIns="76201" numCol="1" spcCol="1270" anchor="ctr" anchorCtr="0">
              <a:noAutofit/>
            </a:bodyPr>
            <a:lstStyle/>
            <a:p>
              <a:pPr lvl="0" algn="ctr" defTabSz="889000">
                <a:lnSpc>
                  <a:spcPct val="90000"/>
                </a:lnSpc>
                <a:spcBef>
                  <a:spcPct val="0"/>
                </a:spcBef>
                <a:spcAft>
                  <a:spcPct val="35000"/>
                </a:spcAft>
              </a:pPr>
              <a:r>
                <a:rPr lang="en-CA" sz="2000" kern="1200" dirty="0" smtClean="0"/>
                <a:t>-4%   -5%</a:t>
              </a:r>
              <a:endParaRPr lang="en-CA" sz="2000" kern="1200" dirty="0"/>
            </a:p>
          </p:txBody>
        </p:sp>
        <p:sp>
          <p:nvSpPr>
            <p:cNvPr id="28" name="Oval 27"/>
            <p:cNvSpPr/>
            <p:nvPr/>
          </p:nvSpPr>
          <p:spPr>
            <a:xfrm>
              <a:off x="516258" y="2480196"/>
              <a:ext cx="829688" cy="829688"/>
            </a:xfrm>
            <a:prstGeom prst="ellipse">
              <a:avLst/>
            </a:prstGeom>
            <a:blipFill>
              <a:blip r:embed="rId6">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6" name="TextBox 5"/>
            <p:cNvSpPr txBox="1"/>
            <p:nvPr/>
          </p:nvSpPr>
          <p:spPr>
            <a:xfrm>
              <a:off x="3794432" y="2564904"/>
              <a:ext cx="5310031" cy="707886"/>
            </a:xfrm>
            <a:prstGeom prst="rect">
              <a:avLst/>
            </a:prstGeom>
            <a:noFill/>
          </p:spPr>
          <p:txBody>
            <a:bodyPr wrap="square" rtlCol="0">
              <a:spAutoFit/>
            </a:bodyPr>
            <a:lstStyle/>
            <a:p>
              <a:r>
                <a:rPr lang="en-CA" sz="2000" dirty="0" smtClean="0">
                  <a:latin typeface="+mn-lt"/>
                </a:rPr>
                <a:t>Yearly drop in total fish consumption</a:t>
              </a:r>
            </a:p>
            <a:p>
              <a:r>
                <a:rPr lang="en-CA" sz="2000" dirty="0" smtClean="0">
                  <a:latin typeface="Agency FB" panose="020B0503020202020204" pitchFamily="34" charset="0"/>
                </a:rPr>
                <a:t>Relative to 48,167 tonnes</a:t>
              </a:r>
            </a:p>
          </p:txBody>
        </p:sp>
      </p:grpSp>
      <p:grpSp>
        <p:nvGrpSpPr>
          <p:cNvPr id="1030" name="Group 1029"/>
          <p:cNvGrpSpPr/>
          <p:nvPr/>
        </p:nvGrpSpPr>
        <p:grpSpPr>
          <a:xfrm>
            <a:off x="464709" y="2564904"/>
            <a:ext cx="8626861" cy="829689"/>
            <a:chOff x="516258" y="3557551"/>
            <a:chExt cx="8626861" cy="829689"/>
          </a:xfrm>
        </p:grpSpPr>
        <p:sp>
          <p:nvSpPr>
            <p:cNvPr id="29" name="Freeform 28"/>
            <p:cNvSpPr/>
            <p:nvPr/>
          </p:nvSpPr>
          <p:spPr>
            <a:xfrm>
              <a:off x="931102" y="3557551"/>
              <a:ext cx="2873119"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3291" tIns="76201" rIns="142240" bIns="76199" numCol="1" spcCol="1270" anchor="ctr" anchorCtr="0">
              <a:noAutofit/>
            </a:bodyPr>
            <a:lstStyle/>
            <a:p>
              <a:pPr lvl="0" algn="ctr" defTabSz="889000">
                <a:lnSpc>
                  <a:spcPct val="90000"/>
                </a:lnSpc>
                <a:spcBef>
                  <a:spcPct val="0"/>
                </a:spcBef>
                <a:spcAft>
                  <a:spcPct val="35000"/>
                </a:spcAft>
              </a:pPr>
              <a:r>
                <a:rPr lang="en-CA" sz="2000" kern="1200" dirty="0" smtClean="0"/>
                <a:t>+3%  + 4%</a:t>
              </a:r>
              <a:endParaRPr lang="en-CA" sz="2000" kern="1200" dirty="0"/>
            </a:p>
          </p:txBody>
        </p:sp>
        <p:sp>
          <p:nvSpPr>
            <p:cNvPr id="30" name="Oval 29"/>
            <p:cNvSpPr/>
            <p:nvPr/>
          </p:nvSpPr>
          <p:spPr>
            <a:xfrm>
              <a:off x="516258" y="3557552"/>
              <a:ext cx="829688" cy="829688"/>
            </a:xfrm>
            <a:prstGeom prst="ellipse">
              <a:avLst/>
            </a:prstGeom>
            <a:blipFill>
              <a:blip r:embed="rId7">
                <a:extLst>
                  <a:ext uri="{28A0092B-C50C-407E-A947-70E740481C1C}">
                    <a14:useLocalDpi xmlns:a14="http://schemas.microsoft.com/office/drawing/2010/main" val="0"/>
                  </a:ext>
                </a:extLst>
              </a:blip>
              <a:srcRect/>
              <a:stretch>
                <a:fillRect l="-12000" r="-12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3" name="TextBox 12"/>
            <p:cNvSpPr txBox="1"/>
            <p:nvPr/>
          </p:nvSpPr>
          <p:spPr>
            <a:xfrm>
              <a:off x="3794432" y="3614556"/>
              <a:ext cx="5348687" cy="707886"/>
            </a:xfrm>
            <a:prstGeom prst="rect">
              <a:avLst/>
            </a:prstGeom>
            <a:noFill/>
          </p:spPr>
          <p:txBody>
            <a:bodyPr wrap="square" rtlCol="0">
              <a:spAutoFit/>
            </a:bodyPr>
            <a:lstStyle/>
            <a:p>
              <a:r>
                <a:rPr lang="en-CA" sz="2000" dirty="0" smtClean="0">
                  <a:latin typeface="+mn-lt"/>
                </a:rPr>
                <a:t>Rise in aggregate fish prices</a:t>
              </a:r>
            </a:p>
            <a:p>
              <a:r>
                <a:rPr lang="en-CA" sz="2000" dirty="0" smtClean="0">
                  <a:latin typeface="Agency FB" panose="020B0503020202020204" pitchFamily="34" charset="0"/>
                </a:rPr>
                <a:t>Relative to US$2,097 per tonne</a:t>
              </a:r>
            </a:p>
          </p:txBody>
        </p:sp>
      </p:grpSp>
      <p:sp>
        <p:nvSpPr>
          <p:cNvPr id="14" name="TextBox 13"/>
          <p:cNvSpPr txBox="1"/>
          <p:nvPr/>
        </p:nvSpPr>
        <p:spPr>
          <a:xfrm>
            <a:off x="3794432" y="4725144"/>
            <a:ext cx="5334607" cy="707886"/>
          </a:xfrm>
          <a:prstGeom prst="rect">
            <a:avLst/>
          </a:prstGeom>
          <a:noFill/>
        </p:spPr>
        <p:txBody>
          <a:bodyPr wrap="square" rtlCol="0">
            <a:spAutoFit/>
          </a:bodyPr>
          <a:lstStyle/>
          <a:p>
            <a:r>
              <a:rPr lang="en-CA" sz="2000" dirty="0" smtClean="0">
                <a:latin typeface="+mn-lt"/>
              </a:rPr>
              <a:t>Loss in annual income / economic well-being</a:t>
            </a:r>
          </a:p>
          <a:p>
            <a:r>
              <a:rPr lang="en-CA" sz="2000" dirty="0" smtClean="0">
                <a:latin typeface="Agency FB" panose="020B0503020202020204" pitchFamily="34" charset="0"/>
              </a:rPr>
              <a:t>Relative to US$114 million</a:t>
            </a:r>
          </a:p>
        </p:txBody>
      </p:sp>
      <p:sp>
        <p:nvSpPr>
          <p:cNvPr id="15" name="TextBox 14"/>
          <p:cNvSpPr txBox="1"/>
          <p:nvPr/>
        </p:nvSpPr>
        <p:spPr>
          <a:xfrm>
            <a:off x="3767154" y="5733256"/>
            <a:ext cx="5334607" cy="707886"/>
          </a:xfrm>
          <a:prstGeom prst="rect">
            <a:avLst/>
          </a:prstGeom>
          <a:noFill/>
        </p:spPr>
        <p:txBody>
          <a:bodyPr wrap="square" rtlCol="0">
            <a:spAutoFit/>
          </a:bodyPr>
          <a:lstStyle/>
          <a:p>
            <a:r>
              <a:rPr lang="en-CA" sz="2000" dirty="0" smtClean="0">
                <a:latin typeface="+mn-lt"/>
              </a:rPr>
              <a:t>Drop in daily fish consumption by individuals</a:t>
            </a:r>
          </a:p>
          <a:p>
            <a:r>
              <a:rPr lang="en-CA" sz="2000" dirty="0" smtClean="0">
                <a:latin typeface="Agency FB" panose="020B0503020202020204" pitchFamily="34" charset="0"/>
              </a:rPr>
              <a:t>Relative to 92g per person per day</a:t>
            </a:r>
          </a:p>
        </p:txBody>
      </p:sp>
    </p:spTree>
    <p:extLst>
      <p:ext uri="{BB962C8B-B14F-4D97-AF65-F5344CB8AC3E}">
        <p14:creationId xmlns:p14="http://schemas.microsoft.com/office/powerpoint/2010/main" val="405909111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Projected </a:t>
            </a:r>
            <a:r>
              <a:rPr lang="en-CA" dirty="0" smtClean="0"/>
              <a:t>Market Changes Due to Lower Catches in 2050s (All species groups)</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36</a:t>
            </a:fld>
            <a:endParaRPr lang="en-US" dirty="0"/>
          </a:p>
        </p:txBody>
      </p:sp>
      <p:sp>
        <p:nvSpPr>
          <p:cNvPr id="31" name="Freeform 30"/>
          <p:cNvSpPr/>
          <p:nvPr/>
        </p:nvSpPr>
        <p:spPr>
          <a:xfrm>
            <a:off x="924695" y="4639305"/>
            <a:ext cx="2873120"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3291" tIns="76201" rIns="142241" bIns="76200" numCol="1" spcCol="1270" anchor="ctr" anchorCtr="0">
            <a:noAutofit/>
          </a:bodyPr>
          <a:lstStyle/>
          <a:p>
            <a:pPr lvl="0" algn="ctr" defTabSz="889000">
              <a:lnSpc>
                <a:spcPct val="90000"/>
              </a:lnSpc>
              <a:spcBef>
                <a:spcPct val="0"/>
              </a:spcBef>
              <a:spcAft>
                <a:spcPct val="35000"/>
              </a:spcAft>
            </a:pPr>
            <a:r>
              <a:rPr lang="en-CA" sz="2000" kern="1200" dirty="0" smtClean="0"/>
              <a:t>-4.3%   -5.2%</a:t>
            </a:r>
          </a:p>
        </p:txBody>
      </p:sp>
      <p:sp>
        <p:nvSpPr>
          <p:cNvPr id="1024" name="Oval 1023"/>
          <p:cNvSpPr/>
          <p:nvPr/>
        </p:nvSpPr>
        <p:spPr>
          <a:xfrm>
            <a:off x="516258" y="4634909"/>
            <a:ext cx="829688" cy="829688"/>
          </a:xfrm>
          <a:prstGeom prst="ellipse">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025" name="Freeform 1024"/>
          <p:cNvSpPr/>
          <p:nvPr/>
        </p:nvSpPr>
        <p:spPr>
          <a:xfrm>
            <a:off x="931102" y="5712264"/>
            <a:ext cx="2873120"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3291" tIns="76201" rIns="142241" bIns="76200" numCol="1" spcCol="1270" anchor="ctr" anchorCtr="0">
            <a:noAutofit/>
          </a:bodyPr>
          <a:lstStyle/>
          <a:p>
            <a:pPr lvl="0" algn="ctr" defTabSz="889000">
              <a:lnSpc>
                <a:spcPct val="90000"/>
              </a:lnSpc>
              <a:spcBef>
                <a:spcPct val="0"/>
              </a:spcBef>
              <a:spcAft>
                <a:spcPct val="35000"/>
              </a:spcAft>
            </a:pPr>
            <a:r>
              <a:rPr lang="en-CA" sz="2000" kern="1200" dirty="0" smtClean="0"/>
              <a:t>-4.3.%   -5.2%</a:t>
            </a:r>
          </a:p>
        </p:txBody>
      </p:sp>
      <p:sp>
        <p:nvSpPr>
          <p:cNvPr id="1028" name="Oval 1027"/>
          <p:cNvSpPr/>
          <p:nvPr/>
        </p:nvSpPr>
        <p:spPr>
          <a:xfrm>
            <a:off x="516258" y="5712265"/>
            <a:ext cx="829688" cy="829688"/>
          </a:xfrm>
          <a:prstGeom prst="ellipse">
            <a:avLst/>
          </a:prstGeom>
          <a:blipFill>
            <a:blip r:embed="rId3">
              <a:extLst>
                <a:ext uri="{28A0092B-C50C-407E-A947-70E740481C1C}">
                  <a14:useLocalDpi xmlns:a14="http://schemas.microsoft.com/office/drawing/2010/main" val="0"/>
                </a:ext>
              </a:extLst>
            </a:blip>
            <a:srcRect/>
            <a:stretch>
              <a:fillRect l="-4000" r="-4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pic>
        <p:nvPicPr>
          <p:cNvPr id="8" name="Picture 7" descr="C:\Users\ntamburello\Dropbox (ESSA Technologies)\CRFM Fishery-Related SEIA and Monitoring System\Graphic Design\CRFM_Portal_Panels-32.png"/>
          <p:cNvPicPr/>
          <p:nvPr/>
        </p:nvPicPr>
        <p:blipFill rotWithShape="1">
          <a:blip r:embed="rId4"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06301" y="692696"/>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DCB7BFA-4450-A749-A2C3-FF8D38D7C1BD}"/>
              </a:ext>
            </a:extLst>
          </p:cNvPr>
          <p:cNvSpPr txBox="1"/>
          <p:nvPr/>
        </p:nvSpPr>
        <p:spPr>
          <a:xfrm>
            <a:off x="1584176" y="1903011"/>
            <a:ext cx="992579" cy="369332"/>
          </a:xfrm>
          <a:prstGeom prst="rect">
            <a:avLst/>
          </a:prstGeom>
          <a:noFill/>
        </p:spPr>
        <p:txBody>
          <a:bodyPr wrap="none" rtlCol="0">
            <a:spAutoFit/>
          </a:bodyPr>
          <a:lstStyle/>
          <a:p>
            <a:r>
              <a:rPr lang="en-US" sz="1800" u="sng" dirty="0">
                <a:latin typeface="+mn-lt"/>
              </a:rPr>
              <a:t>RCP2.6</a:t>
            </a:r>
            <a:endParaRPr lang="en-US" sz="1800" i="1" u="sng" baseline="-25000" dirty="0">
              <a:latin typeface="+mn-lt"/>
            </a:endParaRPr>
          </a:p>
        </p:txBody>
      </p:sp>
      <p:sp>
        <p:nvSpPr>
          <p:cNvPr id="11" name="TextBox 10">
            <a:extLst>
              <a:ext uri="{FF2B5EF4-FFF2-40B4-BE49-F238E27FC236}">
                <a16:creationId xmlns:a16="http://schemas.microsoft.com/office/drawing/2014/main" xmlns="" id="{F19B1ECF-C195-3E45-8D63-A0390F409CE5}"/>
              </a:ext>
            </a:extLst>
          </p:cNvPr>
          <p:cNvSpPr txBox="1"/>
          <p:nvPr/>
        </p:nvSpPr>
        <p:spPr>
          <a:xfrm>
            <a:off x="2576755" y="1903011"/>
            <a:ext cx="992579" cy="369332"/>
          </a:xfrm>
          <a:prstGeom prst="rect">
            <a:avLst/>
          </a:prstGeom>
          <a:noFill/>
        </p:spPr>
        <p:txBody>
          <a:bodyPr wrap="none" rtlCol="0">
            <a:spAutoFit/>
          </a:bodyPr>
          <a:lstStyle/>
          <a:p>
            <a:r>
              <a:rPr lang="en-US" sz="1800" u="sng" dirty="0">
                <a:latin typeface="+mn-lt"/>
              </a:rPr>
              <a:t>RCP8.5</a:t>
            </a:r>
            <a:endParaRPr lang="en-US" sz="1800" i="1" u="sng" baseline="-25000" dirty="0">
              <a:latin typeface="+mn-lt"/>
            </a:endParaRPr>
          </a:p>
        </p:txBody>
      </p:sp>
      <p:grpSp>
        <p:nvGrpSpPr>
          <p:cNvPr id="1029" name="Group 1028"/>
          <p:cNvGrpSpPr/>
          <p:nvPr/>
        </p:nvGrpSpPr>
        <p:grpSpPr>
          <a:xfrm>
            <a:off x="464709" y="3573016"/>
            <a:ext cx="8588205" cy="829690"/>
            <a:chOff x="516258" y="2480195"/>
            <a:chExt cx="8588205" cy="829690"/>
          </a:xfrm>
        </p:grpSpPr>
        <p:sp>
          <p:nvSpPr>
            <p:cNvPr id="27" name="Freeform 26"/>
            <p:cNvSpPr/>
            <p:nvPr/>
          </p:nvSpPr>
          <p:spPr>
            <a:xfrm>
              <a:off x="931102" y="2480195"/>
              <a:ext cx="2873119" cy="829690"/>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3291" tIns="76201" rIns="142240" bIns="76201" numCol="1" spcCol="1270" anchor="ctr" anchorCtr="0">
              <a:noAutofit/>
            </a:bodyPr>
            <a:lstStyle/>
            <a:p>
              <a:pPr lvl="0" algn="ctr" defTabSz="889000">
                <a:lnSpc>
                  <a:spcPct val="90000"/>
                </a:lnSpc>
                <a:spcBef>
                  <a:spcPct val="0"/>
                </a:spcBef>
                <a:spcAft>
                  <a:spcPct val="35000"/>
                </a:spcAft>
              </a:pPr>
              <a:r>
                <a:rPr lang="en-CA" sz="2000" kern="1200" dirty="0" smtClean="0"/>
                <a:t>-4%   -5%</a:t>
              </a:r>
              <a:endParaRPr lang="en-CA" sz="2000" kern="1200" dirty="0"/>
            </a:p>
          </p:txBody>
        </p:sp>
        <p:sp>
          <p:nvSpPr>
            <p:cNvPr id="28" name="Oval 27"/>
            <p:cNvSpPr/>
            <p:nvPr/>
          </p:nvSpPr>
          <p:spPr>
            <a:xfrm>
              <a:off x="516258" y="2480196"/>
              <a:ext cx="829688" cy="829688"/>
            </a:xfrm>
            <a:prstGeom prst="ellipse">
              <a:avLst/>
            </a:prstGeom>
            <a:blipFill>
              <a:blip r:embed="rId6">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6" name="TextBox 5"/>
            <p:cNvSpPr txBox="1"/>
            <p:nvPr/>
          </p:nvSpPr>
          <p:spPr>
            <a:xfrm>
              <a:off x="3794432" y="2564904"/>
              <a:ext cx="5310031" cy="707886"/>
            </a:xfrm>
            <a:prstGeom prst="rect">
              <a:avLst/>
            </a:prstGeom>
            <a:noFill/>
          </p:spPr>
          <p:txBody>
            <a:bodyPr wrap="square" rtlCol="0">
              <a:spAutoFit/>
            </a:bodyPr>
            <a:lstStyle/>
            <a:p>
              <a:r>
                <a:rPr lang="en-CA" sz="2000" dirty="0" smtClean="0">
                  <a:latin typeface="+mn-lt"/>
                </a:rPr>
                <a:t>Yearly drop in total fish consumption</a:t>
              </a:r>
            </a:p>
            <a:p>
              <a:r>
                <a:rPr lang="en-CA" sz="2000" dirty="0" smtClean="0">
                  <a:latin typeface="Agency FB" panose="020B0503020202020204" pitchFamily="34" charset="0"/>
                </a:rPr>
                <a:t>Relative to 90,607 tonnes</a:t>
              </a:r>
            </a:p>
          </p:txBody>
        </p:sp>
      </p:grpSp>
      <p:grpSp>
        <p:nvGrpSpPr>
          <p:cNvPr id="1030" name="Group 1029"/>
          <p:cNvGrpSpPr/>
          <p:nvPr/>
        </p:nvGrpSpPr>
        <p:grpSpPr>
          <a:xfrm>
            <a:off x="464709" y="2564904"/>
            <a:ext cx="8626861" cy="829689"/>
            <a:chOff x="516258" y="3557551"/>
            <a:chExt cx="8626861" cy="829689"/>
          </a:xfrm>
        </p:grpSpPr>
        <p:sp>
          <p:nvSpPr>
            <p:cNvPr id="29" name="Freeform 28"/>
            <p:cNvSpPr/>
            <p:nvPr/>
          </p:nvSpPr>
          <p:spPr>
            <a:xfrm>
              <a:off x="931102" y="3557551"/>
              <a:ext cx="2873119"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3291" tIns="76201" rIns="142240" bIns="76199" numCol="1" spcCol="1270" anchor="ctr" anchorCtr="0">
              <a:noAutofit/>
            </a:bodyPr>
            <a:lstStyle/>
            <a:p>
              <a:pPr lvl="0" algn="ctr" defTabSz="889000">
                <a:lnSpc>
                  <a:spcPct val="90000"/>
                </a:lnSpc>
                <a:spcBef>
                  <a:spcPct val="0"/>
                </a:spcBef>
                <a:spcAft>
                  <a:spcPct val="35000"/>
                </a:spcAft>
              </a:pPr>
              <a:r>
                <a:rPr lang="en-CA" sz="2000" kern="1200" dirty="0" smtClean="0"/>
                <a:t>+5%  + 6%</a:t>
              </a:r>
              <a:endParaRPr lang="en-CA" sz="2000" kern="1200" dirty="0"/>
            </a:p>
          </p:txBody>
        </p:sp>
        <p:sp>
          <p:nvSpPr>
            <p:cNvPr id="30" name="Oval 29"/>
            <p:cNvSpPr/>
            <p:nvPr/>
          </p:nvSpPr>
          <p:spPr>
            <a:xfrm>
              <a:off x="516258" y="3557552"/>
              <a:ext cx="829688" cy="829688"/>
            </a:xfrm>
            <a:prstGeom prst="ellipse">
              <a:avLst/>
            </a:prstGeom>
            <a:blipFill>
              <a:blip r:embed="rId7">
                <a:extLst>
                  <a:ext uri="{28A0092B-C50C-407E-A947-70E740481C1C}">
                    <a14:useLocalDpi xmlns:a14="http://schemas.microsoft.com/office/drawing/2010/main" val="0"/>
                  </a:ext>
                </a:extLst>
              </a:blip>
              <a:srcRect/>
              <a:stretch>
                <a:fillRect l="-12000" r="-12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3" name="TextBox 12"/>
            <p:cNvSpPr txBox="1"/>
            <p:nvPr/>
          </p:nvSpPr>
          <p:spPr>
            <a:xfrm>
              <a:off x="3794432" y="3614556"/>
              <a:ext cx="5348687" cy="707886"/>
            </a:xfrm>
            <a:prstGeom prst="rect">
              <a:avLst/>
            </a:prstGeom>
            <a:noFill/>
          </p:spPr>
          <p:txBody>
            <a:bodyPr wrap="square" rtlCol="0">
              <a:spAutoFit/>
            </a:bodyPr>
            <a:lstStyle/>
            <a:p>
              <a:r>
                <a:rPr lang="en-CA" sz="2000" dirty="0" smtClean="0">
                  <a:latin typeface="+mn-lt"/>
                </a:rPr>
                <a:t>Rise in aggregate fish prices</a:t>
              </a:r>
            </a:p>
            <a:p>
              <a:r>
                <a:rPr lang="en-CA" sz="2000" dirty="0" smtClean="0">
                  <a:latin typeface="Agency FB" panose="020B0503020202020204" pitchFamily="34" charset="0"/>
                </a:rPr>
                <a:t>Relative to US$2,120 per tonne</a:t>
              </a:r>
            </a:p>
          </p:txBody>
        </p:sp>
      </p:grpSp>
      <p:sp>
        <p:nvSpPr>
          <p:cNvPr id="14" name="TextBox 13"/>
          <p:cNvSpPr txBox="1"/>
          <p:nvPr/>
        </p:nvSpPr>
        <p:spPr>
          <a:xfrm>
            <a:off x="3794432" y="4725144"/>
            <a:ext cx="5334607" cy="707886"/>
          </a:xfrm>
          <a:prstGeom prst="rect">
            <a:avLst/>
          </a:prstGeom>
          <a:noFill/>
        </p:spPr>
        <p:txBody>
          <a:bodyPr wrap="square" rtlCol="0">
            <a:spAutoFit/>
          </a:bodyPr>
          <a:lstStyle/>
          <a:p>
            <a:r>
              <a:rPr lang="en-CA" sz="2000" dirty="0" smtClean="0">
                <a:latin typeface="+mn-lt"/>
              </a:rPr>
              <a:t>Loss in annual income / economic well-being</a:t>
            </a:r>
          </a:p>
          <a:p>
            <a:r>
              <a:rPr lang="en-CA" sz="2000" dirty="0" smtClean="0">
                <a:latin typeface="Agency FB" panose="020B0503020202020204" pitchFamily="34" charset="0"/>
              </a:rPr>
              <a:t>Relative to US$253.6 million</a:t>
            </a:r>
          </a:p>
        </p:txBody>
      </p:sp>
      <p:sp>
        <p:nvSpPr>
          <p:cNvPr id="15" name="TextBox 14"/>
          <p:cNvSpPr txBox="1"/>
          <p:nvPr/>
        </p:nvSpPr>
        <p:spPr>
          <a:xfrm>
            <a:off x="3767154" y="5733256"/>
            <a:ext cx="5334607" cy="707886"/>
          </a:xfrm>
          <a:prstGeom prst="rect">
            <a:avLst/>
          </a:prstGeom>
          <a:noFill/>
        </p:spPr>
        <p:txBody>
          <a:bodyPr wrap="square" rtlCol="0">
            <a:spAutoFit/>
          </a:bodyPr>
          <a:lstStyle/>
          <a:p>
            <a:r>
              <a:rPr lang="en-CA" sz="2000" dirty="0" smtClean="0">
                <a:latin typeface="+mn-lt"/>
              </a:rPr>
              <a:t>Drop in daily fish consumption by individuals</a:t>
            </a:r>
          </a:p>
          <a:p>
            <a:r>
              <a:rPr lang="en-CA" sz="2000" dirty="0" smtClean="0">
                <a:latin typeface="Agency FB" panose="020B0503020202020204" pitchFamily="34" charset="0"/>
              </a:rPr>
              <a:t>Relative to 94.5g per person per day</a:t>
            </a:r>
          </a:p>
        </p:txBody>
      </p:sp>
    </p:spTree>
    <p:extLst>
      <p:ext uri="{BB962C8B-B14F-4D97-AF65-F5344CB8AC3E}">
        <p14:creationId xmlns:p14="http://schemas.microsoft.com/office/powerpoint/2010/main" val="367545304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Projected </a:t>
            </a:r>
            <a:r>
              <a:rPr lang="en-CA" dirty="0" smtClean="0"/>
              <a:t>Market Changes Due to Lower Catches in 2050s (All species groups)</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37</a:t>
            </a:fld>
            <a:endParaRPr lang="en-US" dirty="0"/>
          </a:p>
        </p:txBody>
      </p:sp>
      <p:sp>
        <p:nvSpPr>
          <p:cNvPr id="31" name="Freeform 30"/>
          <p:cNvSpPr/>
          <p:nvPr/>
        </p:nvSpPr>
        <p:spPr>
          <a:xfrm>
            <a:off x="924695" y="4639305"/>
            <a:ext cx="2873120"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3291" tIns="76201" rIns="142241" bIns="76200" numCol="1" spcCol="1270" anchor="ctr" anchorCtr="0">
            <a:noAutofit/>
          </a:bodyPr>
          <a:lstStyle/>
          <a:p>
            <a:pPr lvl="0" algn="ctr" defTabSz="889000">
              <a:lnSpc>
                <a:spcPct val="90000"/>
              </a:lnSpc>
              <a:spcBef>
                <a:spcPct val="0"/>
              </a:spcBef>
              <a:spcAft>
                <a:spcPct val="35000"/>
              </a:spcAft>
            </a:pPr>
            <a:r>
              <a:rPr lang="en-CA" sz="2000" kern="1200" dirty="0" smtClean="0"/>
              <a:t>-4.3%   -5.3%</a:t>
            </a:r>
          </a:p>
        </p:txBody>
      </p:sp>
      <p:sp>
        <p:nvSpPr>
          <p:cNvPr id="1024" name="Oval 1023"/>
          <p:cNvSpPr/>
          <p:nvPr/>
        </p:nvSpPr>
        <p:spPr>
          <a:xfrm>
            <a:off x="516258" y="4634909"/>
            <a:ext cx="829688" cy="829688"/>
          </a:xfrm>
          <a:prstGeom prst="ellipse">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025" name="Freeform 1024"/>
          <p:cNvSpPr/>
          <p:nvPr/>
        </p:nvSpPr>
        <p:spPr>
          <a:xfrm>
            <a:off x="931102" y="5712264"/>
            <a:ext cx="2873120"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3291" tIns="76201" rIns="142241" bIns="76200" numCol="1" spcCol="1270" anchor="ctr" anchorCtr="0">
            <a:noAutofit/>
          </a:bodyPr>
          <a:lstStyle/>
          <a:p>
            <a:pPr lvl="0" algn="ctr" defTabSz="889000">
              <a:lnSpc>
                <a:spcPct val="90000"/>
              </a:lnSpc>
              <a:spcBef>
                <a:spcPct val="0"/>
              </a:spcBef>
              <a:spcAft>
                <a:spcPct val="35000"/>
              </a:spcAft>
            </a:pPr>
            <a:r>
              <a:rPr lang="en-CA" sz="2000" kern="1200" dirty="0" smtClean="0"/>
              <a:t>-3.8.%   -4.9%</a:t>
            </a:r>
          </a:p>
        </p:txBody>
      </p:sp>
      <p:sp>
        <p:nvSpPr>
          <p:cNvPr id="1028" name="Oval 1027"/>
          <p:cNvSpPr/>
          <p:nvPr/>
        </p:nvSpPr>
        <p:spPr>
          <a:xfrm>
            <a:off x="516258" y="5712265"/>
            <a:ext cx="829688" cy="829688"/>
          </a:xfrm>
          <a:prstGeom prst="ellipse">
            <a:avLst/>
          </a:prstGeom>
          <a:blipFill>
            <a:blip r:embed="rId3">
              <a:extLst>
                <a:ext uri="{28A0092B-C50C-407E-A947-70E740481C1C}">
                  <a14:useLocalDpi xmlns:a14="http://schemas.microsoft.com/office/drawing/2010/main" val="0"/>
                </a:ext>
              </a:extLst>
            </a:blip>
            <a:srcRect/>
            <a:stretch>
              <a:fillRect l="-4000" r="-4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pic>
        <p:nvPicPr>
          <p:cNvPr id="8" name="Picture 7" descr="C:\Users\ntamburello\Dropbox (ESSA Technologies)\CRFM Fishery-Related SEIA and Monitoring System\Graphic Design\CRFM_Portal_Panels-32.png"/>
          <p:cNvPicPr/>
          <p:nvPr/>
        </p:nvPicPr>
        <p:blipFill rotWithShape="1">
          <a:blip r:embed="rId4"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06301" y="692696"/>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DCB7BFA-4450-A749-A2C3-FF8D38D7C1BD}"/>
              </a:ext>
            </a:extLst>
          </p:cNvPr>
          <p:cNvSpPr txBox="1"/>
          <p:nvPr/>
        </p:nvSpPr>
        <p:spPr>
          <a:xfrm>
            <a:off x="1584176" y="1903011"/>
            <a:ext cx="992579" cy="369332"/>
          </a:xfrm>
          <a:prstGeom prst="rect">
            <a:avLst/>
          </a:prstGeom>
          <a:noFill/>
        </p:spPr>
        <p:txBody>
          <a:bodyPr wrap="none" rtlCol="0">
            <a:spAutoFit/>
          </a:bodyPr>
          <a:lstStyle/>
          <a:p>
            <a:r>
              <a:rPr lang="en-US" sz="1800" u="sng" dirty="0">
                <a:latin typeface="+mn-lt"/>
              </a:rPr>
              <a:t>RCP2.6</a:t>
            </a:r>
            <a:endParaRPr lang="en-US" sz="1800" i="1" u="sng" baseline="-25000" dirty="0">
              <a:latin typeface="+mn-lt"/>
            </a:endParaRPr>
          </a:p>
        </p:txBody>
      </p:sp>
      <p:sp>
        <p:nvSpPr>
          <p:cNvPr id="11" name="TextBox 10">
            <a:extLst>
              <a:ext uri="{FF2B5EF4-FFF2-40B4-BE49-F238E27FC236}">
                <a16:creationId xmlns:a16="http://schemas.microsoft.com/office/drawing/2014/main" xmlns="" id="{F19B1ECF-C195-3E45-8D63-A0390F409CE5}"/>
              </a:ext>
            </a:extLst>
          </p:cNvPr>
          <p:cNvSpPr txBox="1"/>
          <p:nvPr/>
        </p:nvSpPr>
        <p:spPr>
          <a:xfrm>
            <a:off x="2576755" y="1903011"/>
            <a:ext cx="992579" cy="369332"/>
          </a:xfrm>
          <a:prstGeom prst="rect">
            <a:avLst/>
          </a:prstGeom>
          <a:noFill/>
        </p:spPr>
        <p:txBody>
          <a:bodyPr wrap="none" rtlCol="0">
            <a:spAutoFit/>
          </a:bodyPr>
          <a:lstStyle/>
          <a:p>
            <a:r>
              <a:rPr lang="en-US" sz="1800" u="sng" dirty="0">
                <a:latin typeface="+mn-lt"/>
              </a:rPr>
              <a:t>RCP8.5</a:t>
            </a:r>
            <a:endParaRPr lang="en-US" sz="1800" i="1" u="sng" baseline="-25000" dirty="0">
              <a:latin typeface="+mn-lt"/>
            </a:endParaRPr>
          </a:p>
        </p:txBody>
      </p:sp>
      <p:grpSp>
        <p:nvGrpSpPr>
          <p:cNvPr id="1029" name="Group 1028"/>
          <p:cNvGrpSpPr/>
          <p:nvPr/>
        </p:nvGrpSpPr>
        <p:grpSpPr>
          <a:xfrm>
            <a:off x="464709" y="3573016"/>
            <a:ext cx="8588205" cy="829690"/>
            <a:chOff x="516258" y="2480195"/>
            <a:chExt cx="8588205" cy="829690"/>
          </a:xfrm>
        </p:grpSpPr>
        <p:sp>
          <p:nvSpPr>
            <p:cNvPr id="27" name="Freeform 26"/>
            <p:cNvSpPr/>
            <p:nvPr/>
          </p:nvSpPr>
          <p:spPr>
            <a:xfrm>
              <a:off x="931102" y="2480195"/>
              <a:ext cx="2873119" cy="829690"/>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3291" tIns="76201" rIns="142240" bIns="76201" numCol="1" spcCol="1270" anchor="ctr" anchorCtr="0">
              <a:noAutofit/>
            </a:bodyPr>
            <a:lstStyle/>
            <a:p>
              <a:pPr lvl="0" algn="ctr" defTabSz="889000">
                <a:lnSpc>
                  <a:spcPct val="90000"/>
                </a:lnSpc>
                <a:spcBef>
                  <a:spcPct val="0"/>
                </a:spcBef>
                <a:spcAft>
                  <a:spcPct val="35000"/>
                </a:spcAft>
              </a:pPr>
              <a:r>
                <a:rPr lang="en-CA" sz="2000" kern="1200" dirty="0" smtClean="0"/>
                <a:t>-4%   -5%</a:t>
              </a:r>
              <a:endParaRPr lang="en-CA" sz="2000" kern="1200" dirty="0"/>
            </a:p>
          </p:txBody>
        </p:sp>
        <p:sp>
          <p:nvSpPr>
            <p:cNvPr id="28" name="Oval 27"/>
            <p:cNvSpPr/>
            <p:nvPr/>
          </p:nvSpPr>
          <p:spPr>
            <a:xfrm>
              <a:off x="516258" y="2480196"/>
              <a:ext cx="829688" cy="829688"/>
            </a:xfrm>
            <a:prstGeom prst="ellipse">
              <a:avLst/>
            </a:prstGeom>
            <a:blipFill>
              <a:blip r:embed="rId6">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6" name="TextBox 5"/>
            <p:cNvSpPr txBox="1"/>
            <p:nvPr/>
          </p:nvSpPr>
          <p:spPr>
            <a:xfrm>
              <a:off x="3794432" y="2564904"/>
              <a:ext cx="5310031" cy="707886"/>
            </a:xfrm>
            <a:prstGeom prst="rect">
              <a:avLst/>
            </a:prstGeom>
            <a:noFill/>
          </p:spPr>
          <p:txBody>
            <a:bodyPr wrap="square" rtlCol="0">
              <a:spAutoFit/>
            </a:bodyPr>
            <a:lstStyle/>
            <a:p>
              <a:r>
                <a:rPr lang="en-CA" sz="2000" dirty="0" smtClean="0">
                  <a:latin typeface="+mn-lt"/>
                </a:rPr>
                <a:t>Yearly drop in total fish consumption</a:t>
              </a:r>
            </a:p>
            <a:p>
              <a:r>
                <a:rPr lang="en-CA" sz="2000" dirty="0" smtClean="0">
                  <a:latin typeface="Agency FB" panose="020B0503020202020204" pitchFamily="34" charset="0"/>
                </a:rPr>
                <a:t>Relative to 5,098 tonnes</a:t>
              </a:r>
            </a:p>
          </p:txBody>
        </p:sp>
      </p:grpSp>
      <p:grpSp>
        <p:nvGrpSpPr>
          <p:cNvPr id="1030" name="Group 1029"/>
          <p:cNvGrpSpPr/>
          <p:nvPr/>
        </p:nvGrpSpPr>
        <p:grpSpPr>
          <a:xfrm>
            <a:off x="464709" y="2564904"/>
            <a:ext cx="8626861" cy="829689"/>
            <a:chOff x="516258" y="3557551"/>
            <a:chExt cx="8626861" cy="829689"/>
          </a:xfrm>
        </p:grpSpPr>
        <p:sp>
          <p:nvSpPr>
            <p:cNvPr id="29" name="Freeform 28"/>
            <p:cNvSpPr/>
            <p:nvPr/>
          </p:nvSpPr>
          <p:spPr>
            <a:xfrm>
              <a:off x="931102" y="3557551"/>
              <a:ext cx="2873119"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3291" tIns="76201" rIns="142240" bIns="76199" numCol="1" spcCol="1270" anchor="ctr" anchorCtr="0">
              <a:noAutofit/>
            </a:bodyPr>
            <a:lstStyle/>
            <a:p>
              <a:pPr lvl="0" algn="ctr" defTabSz="889000">
                <a:lnSpc>
                  <a:spcPct val="90000"/>
                </a:lnSpc>
                <a:spcBef>
                  <a:spcPct val="0"/>
                </a:spcBef>
                <a:spcAft>
                  <a:spcPct val="35000"/>
                </a:spcAft>
              </a:pPr>
              <a:r>
                <a:rPr lang="en-CA" sz="2000" kern="1200" dirty="0" smtClean="0"/>
                <a:t>+5%  + 7%</a:t>
              </a:r>
              <a:endParaRPr lang="en-CA" sz="2000" kern="1200" dirty="0"/>
            </a:p>
          </p:txBody>
        </p:sp>
        <p:sp>
          <p:nvSpPr>
            <p:cNvPr id="30" name="Oval 29"/>
            <p:cNvSpPr/>
            <p:nvPr/>
          </p:nvSpPr>
          <p:spPr>
            <a:xfrm>
              <a:off x="516258" y="3557552"/>
              <a:ext cx="829688" cy="829688"/>
            </a:xfrm>
            <a:prstGeom prst="ellipse">
              <a:avLst/>
            </a:prstGeom>
            <a:blipFill>
              <a:blip r:embed="rId7">
                <a:extLst>
                  <a:ext uri="{28A0092B-C50C-407E-A947-70E740481C1C}">
                    <a14:useLocalDpi xmlns:a14="http://schemas.microsoft.com/office/drawing/2010/main" val="0"/>
                  </a:ext>
                </a:extLst>
              </a:blip>
              <a:srcRect/>
              <a:stretch>
                <a:fillRect l="-12000" r="-12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3" name="TextBox 12"/>
            <p:cNvSpPr txBox="1"/>
            <p:nvPr/>
          </p:nvSpPr>
          <p:spPr>
            <a:xfrm>
              <a:off x="3794432" y="3614556"/>
              <a:ext cx="5348687" cy="707886"/>
            </a:xfrm>
            <a:prstGeom prst="rect">
              <a:avLst/>
            </a:prstGeom>
            <a:noFill/>
          </p:spPr>
          <p:txBody>
            <a:bodyPr wrap="square" rtlCol="0">
              <a:spAutoFit/>
            </a:bodyPr>
            <a:lstStyle/>
            <a:p>
              <a:r>
                <a:rPr lang="en-CA" sz="2000" dirty="0" smtClean="0">
                  <a:latin typeface="+mn-lt"/>
                </a:rPr>
                <a:t>Rise in aggregate fish prices</a:t>
              </a:r>
            </a:p>
            <a:p>
              <a:r>
                <a:rPr lang="en-CA" sz="2000" dirty="0" smtClean="0">
                  <a:latin typeface="Agency FB" panose="020B0503020202020204" pitchFamily="34" charset="0"/>
                </a:rPr>
                <a:t>Relative to US$7,560 per tonne</a:t>
              </a:r>
            </a:p>
          </p:txBody>
        </p:sp>
      </p:grpSp>
      <p:sp>
        <p:nvSpPr>
          <p:cNvPr id="14" name="TextBox 13"/>
          <p:cNvSpPr txBox="1"/>
          <p:nvPr/>
        </p:nvSpPr>
        <p:spPr>
          <a:xfrm>
            <a:off x="3794432" y="4725144"/>
            <a:ext cx="5334607" cy="707886"/>
          </a:xfrm>
          <a:prstGeom prst="rect">
            <a:avLst/>
          </a:prstGeom>
          <a:noFill/>
        </p:spPr>
        <p:txBody>
          <a:bodyPr wrap="square" rtlCol="0">
            <a:spAutoFit/>
          </a:bodyPr>
          <a:lstStyle/>
          <a:p>
            <a:r>
              <a:rPr lang="en-CA" sz="2000" dirty="0" smtClean="0">
                <a:latin typeface="+mn-lt"/>
              </a:rPr>
              <a:t>Loss in annual income / economic well-being</a:t>
            </a:r>
          </a:p>
          <a:p>
            <a:r>
              <a:rPr lang="en-CA" sz="2000" dirty="0" smtClean="0">
                <a:latin typeface="Agency FB" panose="020B0503020202020204" pitchFamily="34" charset="0"/>
              </a:rPr>
              <a:t>Relative to US$54.9 million</a:t>
            </a:r>
          </a:p>
        </p:txBody>
      </p:sp>
      <p:sp>
        <p:nvSpPr>
          <p:cNvPr id="15" name="TextBox 14"/>
          <p:cNvSpPr txBox="1"/>
          <p:nvPr/>
        </p:nvSpPr>
        <p:spPr>
          <a:xfrm>
            <a:off x="3767154" y="5733256"/>
            <a:ext cx="5334607" cy="707886"/>
          </a:xfrm>
          <a:prstGeom prst="rect">
            <a:avLst/>
          </a:prstGeom>
          <a:noFill/>
        </p:spPr>
        <p:txBody>
          <a:bodyPr wrap="square" rtlCol="0">
            <a:spAutoFit/>
          </a:bodyPr>
          <a:lstStyle/>
          <a:p>
            <a:r>
              <a:rPr lang="en-CA" sz="2000" dirty="0" smtClean="0">
                <a:latin typeface="+mn-lt"/>
              </a:rPr>
              <a:t>Drop in daily fish consumption by individuals</a:t>
            </a:r>
          </a:p>
          <a:p>
            <a:r>
              <a:rPr lang="en-CA" sz="2000" dirty="0" smtClean="0">
                <a:latin typeface="Agency FB" panose="020B0503020202020204" pitchFamily="34" charset="0"/>
              </a:rPr>
              <a:t>Relative to 77.6g per person per day</a:t>
            </a:r>
          </a:p>
        </p:txBody>
      </p:sp>
    </p:spTree>
    <p:extLst>
      <p:ext uri="{BB962C8B-B14F-4D97-AF65-F5344CB8AC3E}">
        <p14:creationId xmlns:p14="http://schemas.microsoft.com/office/powerpoint/2010/main" val="141701761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Projected </a:t>
            </a:r>
            <a:r>
              <a:rPr lang="en-CA" dirty="0" smtClean="0"/>
              <a:t>Market Changes Due to Lower Catches in 2050s (All species groups)</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38</a:t>
            </a:fld>
            <a:endParaRPr lang="en-US" dirty="0"/>
          </a:p>
        </p:txBody>
      </p:sp>
      <p:sp>
        <p:nvSpPr>
          <p:cNvPr id="31" name="Freeform 30"/>
          <p:cNvSpPr/>
          <p:nvPr/>
        </p:nvSpPr>
        <p:spPr>
          <a:xfrm>
            <a:off x="924695" y="4639305"/>
            <a:ext cx="2873120"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3291" tIns="76201" rIns="142241" bIns="76200" numCol="1" spcCol="1270" anchor="ctr" anchorCtr="0">
            <a:noAutofit/>
          </a:bodyPr>
          <a:lstStyle/>
          <a:p>
            <a:pPr lvl="0" algn="ctr" defTabSz="889000">
              <a:lnSpc>
                <a:spcPct val="90000"/>
              </a:lnSpc>
              <a:spcBef>
                <a:spcPct val="0"/>
              </a:spcBef>
              <a:spcAft>
                <a:spcPct val="35000"/>
              </a:spcAft>
            </a:pPr>
            <a:r>
              <a:rPr lang="en-CA" sz="2000" kern="1200" dirty="0" smtClean="0"/>
              <a:t>-4.8%   -5.7%</a:t>
            </a:r>
          </a:p>
        </p:txBody>
      </p:sp>
      <p:sp>
        <p:nvSpPr>
          <p:cNvPr id="1024" name="Oval 1023"/>
          <p:cNvSpPr/>
          <p:nvPr/>
        </p:nvSpPr>
        <p:spPr>
          <a:xfrm>
            <a:off x="516258" y="4634909"/>
            <a:ext cx="829688" cy="829688"/>
          </a:xfrm>
          <a:prstGeom prst="ellipse">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025" name="Freeform 1024"/>
          <p:cNvSpPr/>
          <p:nvPr/>
        </p:nvSpPr>
        <p:spPr>
          <a:xfrm>
            <a:off x="931102" y="5712264"/>
            <a:ext cx="2873120"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73291" tIns="76201" rIns="142241" bIns="76200" numCol="1" spcCol="1270" anchor="ctr" anchorCtr="0">
            <a:noAutofit/>
          </a:bodyPr>
          <a:lstStyle/>
          <a:p>
            <a:pPr lvl="0" algn="ctr" defTabSz="889000">
              <a:lnSpc>
                <a:spcPct val="90000"/>
              </a:lnSpc>
              <a:spcBef>
                <a:spcPct val="0"/>
              </a:spcBef>
              <a:spcAft>
                <a:spcPct val="35000"/>
              </a:spcAft>
            </a:pPr>
            <a:r>
              <a:rPr lang="en-CA" sz="2000" kern="1200" dirty="0" smtClean="0"/>
              <a:t>-4.4.%   -5.1%</a:t>
            </a:r>
          </a:p>
        </p:txBody>
      </p:sp>
      <p:sp>
        <p:nvSpPr>
          <p:cNvPr id="1028" name="Oval 1027"/>
          <p:cNvSpPr/>
          <p:nvPr/>
        </p:nvSpPr>
        <p:spPr>
          <a:xfrm>
            <a:off x="516258" y="5712265"/>
            <a:ext cx="829688" cy="829688"/>
          </a:xfrm>
          <a:prstGeom prst="ellipse">
            <a:avLst/>
          </a:prstGeom>
          <a:blipFill>
            <a:blip r:embed="rId3">
              <a:extLst>
                <a:ext uri="{28A0092B-C50C-407E-A947-70E740481C1C}">
                  <a14:useLocalDpi xmlns:a14="http://schemas.microsoft.com/office/drawing/2010/main" val="0"/>
                </a:ext>
              </a:extLst>
            </a:blip>
            <a:srcRect/>
            <a:stretch>
              <a:fillRect l="-4000" r="-4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pic>
        <p:nvPicPr>
          <p:cNvPr id="8" name="Picture 7" descr="C:\Users\ntamburello\Dropbox (ESSA Technologies)\CRFM Fishery-Related SEIA and Monitoring System\Graphic Design\CRFM_Portal_Panels-32.png"/>
          <p:cNvPicPr/>
          <p:nvPr/>
        </p:nvPicPr>
        <p:blipFill rotWithShape="1">
          <a:blip r:embed="rId4"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06301" y="692696"/>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DCB7BFA-4450-A749-A2C3-FF8D38D7C1BD}"/>
              </a:ext>
            </a:extLst>
          </p:cNvPr>
          <p:cNvSpPr txBox="1"/>
          <p:nvPr/>
        </p:nvSpPr>
        <p:spPr>
          <a:xfrm>
            <a:off x="1584176" y="1903011"/>
            <a:ext cx="992579" cy="369332"/>
          </a:xfrm>
          <a:prstGeom prst="rect">
            <a:avLst/>
          </a:prstGeom>
          <a:noFill/>
        </p:spPr>
        <p:txBody>
          <a:bodyPr wrap="none" rtlCol="0">
            <a:spAutoFit/>
          </a:bodyPr>
          <a:lstStyle/>
          <a:p>
            <a:r>
              <a:rPr lang="en-US" sz="1800" u="sng" dirty="0">
                <a:latin typeface="+mn-lt"/>
              </a:rPr>
              <a:t>RCP2.6</a:t>
            </a:r>
            <a:endParaRPr lang="en-US" sz="1800" i="1" u="sng" baseline="-25000" dirty="0">
              <a:latin typeface="+mn-lt"/>
            </a:endParaRPr>
          </a:p>
        </p:txBody>
      </p:sp>
      <p:sp>
        <p:nvSpPr>
          <p:cNvPr id="11" name="TextBox 10">
            <a:extLst>
              <a:ext uri="{FF2B5EF4-FFF2-40B4-BE49-F238E27FC236}">
                <a16:creationId xmlns:a16="http://schemas.microsoft.com/office/drawing/2014/main" xmlns="" id="{F19B1ECF-C195-3E45-8D63-A0390F409CE5}"/>
              </a:ext>
            </a:extLst>
          </p:cNvPr>
          <p:cNvSpPr txBox="1"/>
          <p:nvPr/>
        </p:nvSpPr>
        <p:spPr>
          <a:xfrm>
            <a:off x="2576755" y="1903011"/>
            <a:ext cx="992579" cy="369332"/>
          </a:xfrm>
          <a:prstGeom prst="rect">
            <a:avLst/>
          </a:prstGeom>
          <a:noFill/>
        </p:spPr>
        <p:txBody>
          <a:bodyPr wrap="none" rtlCol="0">
            <a:spAutoFit/>
          </a:bodyPr>
          <a:lstStyle/>
          <a:p>
            <a:r>
              <a:rPr lang="en-US" sz="1800" u="sng" dirty="0">
                <a:latin typeface="+mn-lt"/>
              </a:rPr>
              <a:t>RCP8.5</a:t>
            </a:r>
            <a:endParaRPr lang="en-US" sz="1800" i="1" u="sng" baseline="-25000" dirty="0">
              <a:latin typeface="+mn-lt"/>
            </a:endParaRPr>
          </a:p>
        </p:txBody>
      </p:sp>
      <p:grpSp>
        <p:nvGrpSpPr>
          <p:cNvPr id="1029" name="Group 1028"/>
          <p:cNvGrpSpPr/>
          <p:nvPr/>
        </p:nvGrpSpPr>
        <p:grpSpPr>
          <a:xfrm>
            <a:off x="464709" y="3573016"/>
            <a:ext cx="8588205" cy="829690"/>
            <a:chOff x="516258" y="2480195"/>
            <a:chExt cx="8588205" cy="829690"/>
          </a:xfrm>
        </p:grpSpPr>
        <p:sp>
          <p:nvSpPr>
            <p:cNvPr id="27" name="Freeform 26"/>
            <p:cNvSpPr/>
            <p:nvPr/>
          </p:nvSpPr>
          <p:spPr>
            <a:xfrm>
              <a:off x="931102" y="2480195"/>
              <a:ext cx="2873119" cy="829690"/>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73291" tIns="76201" rIns="142240" bIns="76201" numCol="1" spcCol="1270" anchor="ctr" anchorCtr="0">
              <a:noAutofit/>
            </a:bodyPr>
            <a:lstStyle/>
            <a:p>
              <a:pPr lvl="0" algn="ctr" defTabSz="889000">
                <a:lnSpc>
                  <a:spcPct val="90000"/>
                </a:lnSpc>
                <a:spcBef>
                  <a:spcPct val="0"/>
                </a:spcBef>
                <a:spcAft>
                  <a:spcPct val="35000"/>
                </a:spcAft>
              </a:pPr>
              <a:r>
                <a:rPr lang="en-CA" sz="2000" kern="1200" dirty="0" smtClean="0"/>
                <a:t>-4%   -5%</a:t>
              </a:r>
              <a:endParaRPr lang="en-CA" sz="2000" kern="1200" dirty="0"/>
            </a:p>
          </p:txBody>
        </p:sp>
        <p:sp>
          <p:nvSpPr>
            <p:cNvPr id="28" name="Oval 27"/>
            <p:cNvSpPr/>
            <p:nvPr/>
          </p:nvSpPr>
          <p:spPr>
            <a:xfrm>
              <a:off x="516258" y="2480196"/>
              <a:ext cx="829688" cy="829688"/>
            </a:xfrm>
            <a:prstGeom prst="ellipse">
              <a:avLst/>
            </a:prstGeom>
            <a:blipFill>
              <a:blip r:embed="rId6">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6" name="TextBox 5"/>
            <p:cNvSpPr txBox="1"/>
            <p:nvPr/>
          </p:nvSpPr>
          <p:spPr>
            <a:xfrm>
              <a:off x="3794432" y="2564904"/>
              <a:ext cx="5310031" cy="707886"/>
            </a:xfrm>
            <a:prstGeom prst="rect">
              <a:avLst/>
            </a:prstGeom>
            <a:noFill/>
          </p:spPr>
          <p:txBody>
            <a:bodyPr wrap="square" rtlCol="0">
              <a:spAutoFit/>
            </a:bodyPr>
            <a:lstStyle/>
            <a:p>
              <a:r>
                <a:rPr lang="en-CA" sz="2000" dirty="0" smtClean="0">
                  <a:latin typeface="+mn-lt"/>
                </a:rPr>
                <a:t>Yearly drop in total fish consumption</a:t>
              </a:r>
            </a:p>
            <a:p>
              <a:r>
                <a:rPr lang="en-CA" sz="2000" dirty="0" smtClean="0">
                  <a:latin typeface="Agency FB" panose="020B0503020202020204" pitchFamily="34" charset="0"/>
                </a:rPr>
                <a:t>Relative to 2,062 tonnes</a:t>
              </a:r>
            </a:p>
          </p:txBody>
        </p:sp>
      </p:grpSp>
      <p:grpSp>
        <p:nvGrpSpPr>
          <p:cNvPr id="1030" name="Group 1029"/>
          <p:cNvGrpSpPr/>
          <p:nvPr/>
        </p:nvGrpSpPr>
        <p:grpSpPr>
          <a:xfrm>
            <a:off x="464709" y="2564904"/>
            <a:ext cx="8626861" cy="829689"/>
            <a:chOff x="516258" y="3557551"/>
            <a:chExt cx="8626861" cy="829689"/>
          </a:xfrm>
        </p:grpSpPr>
        <p:sp>
          <p:nvSpPr>
            <p:cNvPr id="29" name="Freeform 28"/>
            <p:cNvSpPr/>
            <p:nvPr/>
          </p:nvSpPr>
          <p:spPr>
            <a:xfrm>
              <a:off x="931102" y="3557551"/>
              <a:ext cx="2873119" cy="829689"/>
            </a:xfrm>
            <a:custGeom>
              <a:avLst/>
              <a:gdLst>
                <a:gd name="connsiteX0" fmla="*/ 0 w 2873119"/>
                <a:gd name="connsiteY0" fmla="*/ 0 h 829688"/>
                <a:gd name="connsiteX1" fmla="*/ 2458275 w 2873119"/>
                <a:gd name="connsiteY1" fmla="*/ 0 h 829688"/>
                <a:gd name="connsiteX2" fmla="*/ 2873119 w 2873119"/>
                <a:gd name="connsiteY2" fmla="*/ 414844 h 829688"/>
                <a:gd name="connsiteX3" fmla="*/ 2458275 w 2873119"/>
                <a:gd name="connsiteY3" fmla="*/ 829688 h 829688"/>
                <a:gd name="connsiteX4" fmla="*/ 0 w 2873119"/>
                <a:gd name="connsiteY4" fmla="*/ 829688 h 829688"/>
                <a:gd name="connsiteX5" fmla="*/ 0 w 2873119"/>
                <a:gd name="connsiteY5" fmla="*/ 0 h 82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3119" h="829688">
                  <a:moveTo>
                    <a:pt x="2873119" y="829687"/>
                  </a:moveTo>
                  <a:lnTo>
                    <a:pt x="414844" y="829687"/>
                  </a:lnTo>
                  <a:lnTo>
                    <a:pt x="0" y="414844"/>
                  </a:lnTo>
                  <a:lnTo>
                    <a:pt x="414844" y="1"/>
                  </a:lnTo>
                  <a:lnTo>
                    <a:pt x="2873119" y="1"/>
                  </a:lnTo>
                  <a:lnTo>
                    <a:pt x="2873119" y="829687"/>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3291" tIns="76201" rIns="142240" bIns="76199" numCol="1" spcCol="1270" anchor="ctr" anchorCtr="0">
              <a:noAutofit/>
            </a:bodyPr>
            <a:lstStyle/>
            <a:p>
              <a:pPr lvl="0" algn="ctr" defTabSz="889000">
                <a:lnSpc>
                  <a:spcPct val="90000"/>
                </a:lnSpc>
                <a:spcBef>
                  <a:spcPct val="0"/>
                </a:spcBef>
                <a:spcAft>
                  <a:spcPct val="35000"/>
                </a:spcAft>
              </a:pPr>
              <a:r>
                <a:rPr lang="en-CA" sz="2000" kern="1200" dirty="0" smtClean="0"/>
                <a:t>+6%  + 7%</a:t>
              </a:r>
              <a:endParaRPr lang="en-CA" sz="2000" kern="1200" dirty="0"/>
            </a:p>
          </p:txBody>
        </p:sp>
        <p:sp>
          <p:nvSpPr>
            <p:cNvPr id="30" name="Oval 29"/>
            <p:cNvSpPr/>
            <p:nvPr/>
          </p:nvSpPr>
          <p:spPr>
            <a:xfrm>
              <a:off x="516258" y="3557552"/>
              <a:ext cx="829688" cy="829688"/>
            </a:xfrm>
            <a:prstGeom prst="ellipse">
              <a:avLst/>
            </a:prstGeom>
            <a:blipFill>
              <a:blip r:embed="rId7">
                <a:extLst>
                  <a:ext uri="{28A0092B-C50C-407E-A947-70E740481C1C}">
                    <a14:useLocalDpi xmlns:a14="http://schemas.microsoft.com/office/drawing/2010/main" val="0"/>
                  </a:ext>
                </a:extLst>
              </a:blip>
              <a:srcRect/>
              <a:stretch>
                <a:fillRect l="-12000" r="-12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3" name="TextBox 12"/>
            <p:cNvSpPr txBox="1"/>
            <p:nvPr/>
          </p:nvSpPr>
          <p:spPr>
            <a:xfrm>
              <a:off x="3794432" y="3614556"/>
              <a:ext cx="5348687" cy="707886"/>
            </a:xfrm>
            <a:prstGeom prst="rect">
              <a:avLst/>
            </a:prstGeom>
            <a:noFill/>
          </p:spPr>
          <p:txBody>
            <a:bodyPr wrap="square" rtlCol="0">
              <a:spAutoFit/>
            </a:bodyPr>
            <a:lstStyle/>
            <a:p>
              <a:r>
                <a:rPr lang="en-CA" sz="2000" dirty="0" smtClean="0">
                  <a:latin typeface="+mn-lt"/>
                </a:rPr>
                <a:t>Rise in aggregate fish prices</a:t>
              </a:r>
            </a:p>
            <a:p>
              <a:r>
                <a:rPr lang="en-CA" sz="2000" dirty="0" smtClean="0">
                  <a:latin typeface="Agency FB" panose="020B0503020202020204" pitchFamily="34" charset="0"/>
                </a:rPr>
                <a:t>Relative to US$4,883 per tonne</a:t>
              </a:r>
            </a:p>
          </p:txBody>
        </p:sp>
      </p:grpSp>
      <p:sp>
        <p:nvSpPr>
          <p:cNvPr id="14" name="TextBox 13"/>
          <p:cNvSpPr txBox="1"/>
          <p:nvPr/>
        </p:nvSpPr>
        <p:spPr>
          <a:xfrm>
            <a:off x="3794432" y="4725144"/>
            <a:ext cx="5334607" cy="707886"/>
          </a:xfrm>
          <a:prstGeom prst="rect">
            <a:avLst/>
          </a:prstGeom>
          <a:noFill/>
        </p:spPr>
        <p:txBody>
          <a:bodyPr wrap="square" rtlCol="0">
            <a:spAutoFit/>
          </a:bodyPr>
          <a:lstStyle/>
          <a:p>
            <a:r>
              <a:rPr lang="en-CA" sz="2000" dirty="0" smtClean="0">
                <a:latin typeface="+mn-lt"/>
              </a:rPr>
              <a:t>Loss in annual income / economic well-being</a:t>
            </a:r>
          </a:p>
          <a:p>
            <a:r>
              <a:rPr lang="en-CA" sz="2000" dirty="0" smtClean="0">
                <a:latin typeface="Agency FB" panose="020B0503020202020204" pitchFamily="34" charset="0"/>
              </a:rPr>
              <a:t>Relative to US$14.8 million</a:t>
            </a:r>
          </a:p>
        </p:txBody>
      </p:sp>
      <p:sp>
        <p:nvSpPr>
          <p:cNvPr id="15" name="TextBox 14"/>
          <p:cNvSpPr txBox="1"/>
          <p:nvPr/>
        </p:nvSpPr>
        <p:spPr>
          <a:xfrm>
            <a:off x="3767154" y="5733256"/>
            <a:ext cx="5334607" cy="707886"/>
          </a:xfrm>
          <a:prstGeom prst="rect">
            <a:avLst/>
          </a:prstGeom>
          <a:noFill/>
        </p:spPr>
        <p:txBody>
          <a:bodyPr wrap="square" rtlCol="0">
            <a:spAutoFit/>
          </a:bodyPr>
          <a:lstStyle/>
          <a:p>
            <a:r>
              <a:rPr lang="en-CA" sz="2000" dirty="0" smtClean="0">
                <a:latin typeface="+mn-lt"/>
              </a:rPr>
              <a:t>Drop in daily fish consumption by individuals</a:t>
            </a:r>
          </a:p>
          <a:p>
            <a:r>
              <a:rPr lang="en-CA" sz="2000" dirty="0" smtClean="0">
                <a:latin typeface="Agency FB" panose="020B0503020202020204" pitchFamily="34" charset="0"/>
              </a:rPr>
              <a:t>Relative to 52.3g per person per day</a:t>
            </a:r>
          </a:p>
        </p:txBody>
      </p:sp>
    </p:spTree>
    <p:extLst>
      <p:ext uri="{BB962C8B-B14F-4D97-AF65-F5344CB8AC3E}">
        <p14:creationId xmlns:p14="http://schemas.microsoft.com/office/powerpoint/2010/main" val="286077034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3600" dirty="0" smtClean="0"/>
              <a:t>Economic Impacts: </a:t>
            </a:r>
            <a:r>
              <a:rPr lang="en-CA" sz="3600" dirty="0"/>
              <a:t>More Intense Tropical Cyclones under Climate Change</a:t>
            </a:r>
          </a:p>
        </p:txBody>
      </p:sp>
      <p:sp>
        <p:nvSpPr>
          <p:cNvPr id="3" name="Content Placeholder 2"/>
          <p:cNvSpPr>
            <a:spLocks noGrp="1"/>
          </p:cNvSpPr>
          <p:nvPr>
            <p:ph idx="1"/>
          </p:nvPr>
        </p:nvSpPr>
        <p:spPr>
          <a:xfrm>
            <a:off x="755576" y="1412776"/>
            <a:ext cx="7433914" cy="3816424"/>
          </a:xfrm>
        </p:spPr>
        <p:txBody>
          <a:bodyPr>
            <a:normAutofit fontScale="62500" lnSpcReduction="20000"/>
          </a:bodyPr>
          <a:lstStyle/>
          <a:p>
            <a:r>
              <a:rPr lang="en-CA" dirty="0" smtClean="0"/>
              <a:t>Use historical storm data (1950-2013) to estimate </a:t>
            </a:r>
            <a:r>
              <a:rPr lang="en-CA" dirty="0"/>
              <a:t>a </a:t>
            </a:r>
            <a:r>
              <a:rPr lang="en-CA" dirty="0" smtClean="0"/>
              <a:t>“damage-intensity function”</a:t>
            </a:r>
          </a:p>
          <a:p>
            <a:pPr lvl="1"/>
            <a:r>
              <a:rPr lang="en-CA" dirty="0" smtClean="0"/>
              <a:t>Quantitative link between </a:t>
            </a:r>
            <a:r>
              <a:rPr lang="en-CA" dirty="0"/>
              <a:t>fishery output </a:t>
            </a:r>
            <a:r>
              <a:rPr lang="en-CA" dirty="0" smtClean="0"/>
              <a:t>(tonnage) as a function of tropical </a:t>
            </a:r>
            <a:r>
              <a:rPr lang="en-CA" dirty="0"/>
              <a:t>cyclone intensity </a:t>
            </a:r>
            <a:r>
              <a:rPr lang="en-CA" dirty="0" smtClean="0"/>
              <a:t>(max </a:t>
            </a:r>
            <a:r>
              <a:rPr lang="en-CA" dirty="0"/>
              <a:t>sustained wind speeds) </a:t>
            </a:r>
            <a:r>
              <a:rPr lang="en-CA" dirty="0" smtClean="0"/>
              <a:t>among </a:t>
            </a:r>
            <a:r>
              <a:rPr lang="en-CA" dirty="0"/>
              <a:t>other </a:t>
            </a:r>
            <a:r>
              <a:rPr lang="en-CA" dirty="0" smtClean="0"/>
              <a:t>factors</a:t>
            </a:r>
            <a:endParaRPr lang="en-CA" dirty="0"/>
          </a:p>
          <a:p>
            <a:r>
              <a:rPr lang="en-CA" dirty="0" smtClean="0"/>
              <a:t>Modify key metric to reflect </a:t>
            </a:r>
            <a:r>
              <a:rPr lang="en-CA" dirty="0"/>
              <a:t>the impact of projected climate </a:t>
            </a:r>
            <a:r>
              <a:rPr lang="en-CA" dirty="0" smtClean="0"/>
              <a:t>change</a:t>
            </a:r>
          </a:p>
          <a:p>
            <a:pPr lvl="1"/>
            <a:r>
              <a:rPr lang="en-CA" dirty="0" smtClean="0"/>
              <a:t>% damage as a function of changes </a:t>
            </a:r>
            <a:r>
              <a:rPr lang="en-CA" dirty="0"/>
              <a:t>in maximum sustained wind </a:t>
            </a:r>
            <a:r>
              <a:rPr lang="en-CA" dirty="0" smtClean="0"/>
              <a:t>speeds</a:t>
            </a:r>
          </a:p>
          <a:p>
            <a:r>
              <a:rPr lang="en-CA" dirty="0" smtClean="0"/>
              <a:t>Integrate modified metric into estimated </a:t>
            </a:r>
            <a:r>
              <a:rPr lang="en-CA" dirty="0"/>
              <a:t>damage-intensity </a:t>
            </a:r>
            <a:r>
              <a:rPr lang="en-CA" dirty="0" smtClean="0"/>
              <a:t>function to simulate </a:t>
            </a:r>
            <a:r>
              <a:rPr lang="en-CA" dirty="0"/>
              <a:t>fishery </a:t>
            </a:r>
            <a:r>
              <a:rPr lang="en-CA" dirty="0" smtClean="0"/>
              <a:t>losses due </a:t>
            </a:r>
            <a:r>
              <a:rPr lang="en-CA" dirty="0"/>
              <a:t>to climate </a:t>
            </a:r>
            <a:r>
              <a:rPr lang="en-CA" dirty="0" smtClean="0"/>
              <a:t>change </a:t>
            </a:r>
          </a:p>
          <a:p>
            <a:r>
              <a:rPr lang="en-CA" dirty="0" smtClean="0"/>
              <a:t>Compare losses without and with climate change</a:t>
            </a:r>
          </a:p>
          <a:p>
            <a:r>
              <a:rPr lang="en-CA" dirty="0" smtClean="0"/>
              <a:t>Present results for two emissions scenarios and two time slices</a:t>
            </a:r>
          </a:p>
          <a:p>
            <a:pPr lvl="1"/>
            <a:r>
              <a:rPr lang="en-CA" dirty="0" smtClean="0"/>
              <a:t>Emissions scenarios (low - RCP2.6; high - RCP8.5)</a:t>
            </a:r>
          </a:p>
          <a:p>
            <a:pPr lvl="1"/>
            <a:r>
              <a:rPr lang="en-CA" dirty="0" smtClean="0"/>
              <a:t>2050s, 2080s</a:t>
            </a:r>
          </a:p>
        </p:txBody>
      </p:sp>
      <p:sp>
        <p:nvSpPr>
          <p:cNvPr id="4" name="Slide Number Placeholder 3"/>
          <p:cNvSpPr>
            <a:spLocks noGrp="1"/>
          </p:cNvSpPr>
          <p:nvPr>
            <p:ph type="sldNum" sz="quarter" idx="10"/>
          </p:nvPr>
        </p:nvSpPr>
        <p:spPr/>
        <p:txBody>
          <a:bodyPr/>
          <a:lstStyle/>
          <a:p>
            <a:fld id="{B4D8B4AB-CD72-480D-AE1B-333A4B71A934}" type="slidenum">
              <a:rPr lang="en-US" smtClean="0"/>
              <a:pPr/>
              <a:t>39</a:t>
            </a:fld>
            <a:endParaRPr lang="en-US" dirty="0"/>
          </a:p>
        </p:txBody>
      </p:sp>
      <p:pic>
        <p:nvPicPr>
          <p:cNvPr id="5" name="Picture 4" descr="C:\Users\ntamburello\Dropbox (ESSA Technologies)\CRFM Fishery-Related SEIA and Monitoring System\Graphic Design\CRFM_Portal_Panels-30.png"/>
          <p:cNvPicPr/>
          <p:nvPr/>
        </p:nvPicPr>
        <p:blipFill rotWithShape="1">
          <a:blip r:embed="rId3" cstate="print">
            <a:extLst>
              <a:ext uri="{28A0092B-C50C-407E-A947-70E740481C1C}">
                <a14:useLocalDpi xmlns:a14="http://schemas.microsoft.com/office/drawing/2010/main" val="0"/>
              </a:ext>
            </a:extLst>
          </a:blip>
          <a:srcRect l="3374"/>
          <a:stretch/>
        </p:blipFill>
        <p:spPr bwMode="auto">
          <a:xfrm>
            <a:off x="7524328" y="93276"/>
            <a:ext cx="1330325" cy="360045"/>
          </a:xfrm>
          <a:prstGeom prst="rect">
            <a:avLst/>
          </a:prstGeom>
          <a:solidFill>
            <a:schemeClr val="tx1"/>
          </a:solidFill>
          <a:ln>
            <a:noFill/>
          </a:ln>
          <a:extLst>
            <a:ext uri="{53640926-AAD7-44D8-BBD7-CCE9431645EC}">
              <a14:shadowObscured xmlns:a14="http://schemas.microsoft.com/office/drawing/2010/main"/>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06301" y="692696"/>
            <a:ext cx="898354" cy="8983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0630" y="4895834"/>
            <a:ext cx="5017263" cy="164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rot="16200000">
            <a:off x="3612905" y="3129038"/>
            <a:ext cx="2042898" cy="4947078"/>
          </a:xfrm>
          <a:prstGeom prst="roundRect">
            <a:avLst>
              <a:gd name="adj" fmla="val 10151"/>
            </a:avLst>
          </a:prstGeom>
          <a:solidFill>
            <a:srgbClr val="B8DD51">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412011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t>Objective</a:t>
            </a:r>
          </a:p>
        </p:txBody>
      </p:sp>
      <p:sp>
        <p:nvSpPr>
          <p:cNvPr id="3" name="Content Placeholder 2"/>
          <p:cNvSpPr>
            <a:spLocks noGrp="1"/>
          </p:cNvSpPr>
          <p:nvPr>
            <p:ph idx="1"/>
          </p:nvPr>
        </p:nvSpPr>
        <p:spPr>
          <a:xfrm>
            <a:off x="990600" y="1397000"/>
            <a:ext cx="7353300" cy="735856"/>
          </a:xfrm>
        </p:spPr>
        <p:txBody>
          <a:bodyPr>
            <a:normAutofit fontScale="92500" lnSpcReduction="20000"/>
          </a:bodyPr>
          <a:lstStyle/>
          <a:p>
            <a:pPr marL="39688" indent="0">
              <a:buNone/>
            </a:pPr>
            <a:r>
              <a:rPr lang="en-CA" dirty="0"/>
              <a:t>To assess the ecological impacts of climate change </a:t>
            </a:r>
            <a:r>
              <a:rPr lang="en-CA" dirty="0" smtClean="0"/>
              <a:t>and variability on </a:t>
            </a:r>
            <a:r>
              <a:rPr lang="en-CA" dirty="0"/>
              <a:t>Caribbean fisheries</a:t>
            </a:r>
          </a:p>
          <a:p>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4</a:t>
            </a:fld>
            <a:endParaRPr lang="en-US" dirty="0"/>
          </a:p>
        </p:txBody>
      </p:sp>
      <p:pic>
        <p:nvPicPr>
          <p:cNvPr id="5" name="Picture 4">
            <a:extLst>
              <a:ext uri="{FF2B5EF4-FFF2-40B4-BE49-F238E27FC236}">
                <a16:creationId xmlns="" xmlns:a16="http://schemas.microsoft.com/office/drawing/2014/main" id="{3AE08E05-E947-C84C-A343-729ADAF4F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638" y="2276873"/>
            <a:ext cx="6516724" cy="3665658"/>
          </a:xfrm>
          <a:prstGeom prst="rect">
            <a:avLst/>
          </a:prstGeom>
        </p:spPr>
      </p:pic>
    </p:spTree>
    <p:extLst>
      <p:ext uri="{BB962C8B-B14F-4D97-AF65-F5344CB8AC3E}">
        <p14:creationId xmlns:p14="http://schemas.microsoft.com/office/powerpoint/2010/main" val="67378927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494" y="338051"/>
            <a:ext cx="7239000" cy="812800"/>
          </a:xfrm>
        </p:spPr>
        <p:txBody>
          <a:bodyPr>
            <a:noAutofit/>
          </a:bodyPr>
          <a:lstStyle/>
          <a:p>
            <a:r>
              <a:rPr lang="en-CA" sz="3600" dirty="0" smtClean="0"/>
              <a:t>Simulated Losses Due to More Intense Tropical Cyclones in 2050s (All species groups)</a:t>
            </a:r>
            <a:br>
              <a:rPr lang="en-CA" sz="3600" dirty="0" smtClean="0"/>
            </a:br>
            <a:r>
              <a:rPr lang="en-CA" sz="2400" dirty="0" smtClean="0"/>
              <a:t>Central estimates</a:t>
            </a:r>
            <a:endParaRPr lang="en-CA" sz="2400"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40</a:t>
            </a:fld>
            <a:endParaRPr lang="en-US" dirty="0"/>
          </a:p>
        </p:txBody>
      </p:sp>
      <p:pic>
        <p:nvPicPr>
          <p:cNvPr id="8" name="Picture 7"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9" name="Picture 4" descr="C:\Users\jeyzaguirre\Dropbox (ESSA Technologies)\CRFM Fishery-Related SEIA and Monitoring System\Templates\Graphic Elements PNGs\CRFM_Portal_Panels-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6301" y="692696"/>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DCB7BFA-4450-A749-A2C3-FF8D38D7C1BD}"/>
              </a:ext>
            </a:extLst>
          </p:cNvPr>
          <p:cNvSpPr txBox="1"/>
          <p:nvPr/>
        </p:nvSpPr>
        <p:spPr>
          <a:xfrm>
            <a:off x="1165998" y="1903011"/>
            <a:ext cx="992579" cy="369332"/>
          </a:xfrm>
          <a:prstGeom prst="rect">
            <a:avLst/>
          </a:prstGeom>
          <a:noFill/>
        </p:spPr>
        <p:txBody>
          <a:bodyPr wrap="none" rtlCol="0">
            <a:spAutoFit/>
          </a:bodyPr>
          <a:lstStyle/>
          <a:p>
            <a:r>
              <a:rPr lang="en-US" sz="1800" u="sng" dirty="0">
                <a:latin typeface="+mn-lt"/>
              </a:rPr>
              <a:t>RCP2.6</a:t>
            </a:r>
            <a:endParaRPr lang="en-US" sz="1800" i="1" u="sng" baseline="-25000" dirty="0">
              <a:latin typeface="+mn-lt"/>
            </a:endParaRPr>
          </a:p>
        </p:txBody>
      </p:sp>
      <p:sp>
        <p:nvSpPr>
          <p:cNvPr id="11" name="TextBox 10">
            <a:extLst>
              <a:ext uri="{FF2B5EF4-FFF2-40B4-BE49-F238E27FC236}">
                <a16:creationId xmlns:a16="http://schemas.microsoft.com/office/drawing/2014/main" xmlns="" id="{F19B1ECF-C195-3E45-8D63-A0390F409CE5}"/>
              </a:ext>
            </a:extLst>
          </p:cNvPr>
          <p:cNvSpPr txBox="1"/>
          <p:nvPr/>
        </p:nvSpPr>
        <p:spPr>
          <a:xfrm>
            <a:off x="2576755" y="1903011"/>
            <a:ext cx="992579" cy="369332"/>
          </a:xfrm>
          <a:prstGeom prst="rect">
            <a:avLst/>
          </a:prstGeom>
          <a:noFill/>
        </p:spPr>
        <p:txBody>
          <a:bodyPr wrap="none" rtlCol="0">
            <a:spAutoFit/>
          </a:bodyPr>
          <a:lstStyle/>
          <a:p>
            <a:r>
              <a:rPr lang="en-US" sz="1800" u="sng" dirty="0">
                <a:latin typeface="+mn-lt"/>
              </a:rPr>
              <a:t>RCP8.5</a:t>
            </a:r>
            <a:endParaRPr lang="en-US" sz="1800" i="1" u="sng" baseline="-25000" dirty="0">
              <a:latin typeface="+mn-lt"/>
            </a:endParaRPr>
          </a:p>
        </p:txBody>
      </p:sp>
      <p:sp>
        <p:nvSpPr>
          <p:cNvPr id="6" name="TextBox 5"/>
          <p:cNvSpPr txBox="1"/>
          <p:nvPr/>
        </p:nvSpPr>
        <p:spPr>
          <a:xfrm>
            <a:off x="3742883" y="3732658"/>
            <a:ext cx="5310031" cy="707886"/>
          </a:xfrm>
          <a:prstGeom prst="rect">
            <a:avLst/>
          </a:prstGeom>
          <a:noFill/>
        </p:spPr>
        <p:txBody>
          <a:bodyPr wrap="square" rtlCol="0">
            <a:spAutoFit/>
          </a:bodyPr>
          <a:lstStyle/>
          <a:p>
            <a:r>
              <a:rPr lang="en-CA" sz="2000" dirty="0" smtClean="0">
                <a:latin typeface="+mn-lt"/>
              </a:rPr>
              <a:t>Total loss in economic output</a:t>
            </a:r>
          </a:p>
          <a:p>
            <a:r>
              <a:rPr lang="en-CA" sz="2000" dirty="0">
                <a:latin typeface="Agency FB" panose="020B0503020202020204" pitchFamily="34" charset="0"/>
              </a:rPr>
              <a:t>US$ </a:t>
            </a:r>
            <a:r>
              <a:rPr lang="en-CA" sz="2000" dirty="0" smtClean="0">
                <a:latin typeface="Agency FB" panose="020B0503020202020204" pitchFamily="34" charset="0"/>
              </a:rPr>
              <a:t>thousand</a:t>
            </a:r>
            <a:endParaRPr lang="en-CA" sz="2000" dirty="0">
              <a:latin typeface="Agency FB" panose="020B0503020202020204" pitchFamily="34" charset="0"/>
            </a:endParaRPr>
          </a:p>
        </p:txBody>
      </p:sp>
      <p:sp>
        <p:nvSpPr>
          <p:cNvPr id="13" name="TextBox 12"/>
          <p:cNvSpPr txBox="1"/>
          <p:nvPr/>
        </p:nvSpPr>
        <p:spPr>
          <a:xfrm>
            <a:off x="3742883" y="2655381"/>
            <a:ext cx="5348687" cy="707886"/>
          </a:xfrm>
          <a:prstGeom prst="rect">
            <a:avLst/>
          </a:prstGeom>
          <a:noFill/>
        </p:spPr>
        <p:txBody>
          <a:bodyPr wrap="square" rtlCol="0">
            <a:spAutoFit/>
          </a:bodyPr>
          <a:lstStyle/>
          <a:p>
            <a:r>
              <a:rPr lang="en-CA" sz="2000" dirty="0" smtClean="0">
                <a:latin typeface="+mn-lt"/>
              </a:rPr>
              <a:t>Loss in landed value</a:t>
            </a:r>
          </a:p>
          <a:p>
            <a:r>
              <a:rPr lang="en-CA" sz="2000" dirty="0" smtClean="0">
                <a:latin typeface="Agency FB" panose="020B0503020202020204" pitchFamily="34" charset="0"/>
              </a:rPr>
              <a:t>US$ thousand</a:t>
            </a:r>
          </a:p>
        </p:txBody>
      </p:sp>
      <p:sp>
        <p:nvSpPr>
          <p:cNvPr id="14" name="TextBox 13"/>
          <p:cNvSpPr txBox="1"/>
          <p:nvPr/>
        </p:nvSpPr>
        <p:spPr>
          <a:xfrm>
            <a:off x="3794432" y="4810214"/>
            <a:ext cx="5334607" cy="707886"/>
          </a:xfrm>
          <a:prstGeom prst="rect">
            <a:avLst/>
          </a:prstGeom>
          <a:noFill/>
        </p:spPr>
        <p:txBody>
          <a:bodyPr wrap="square" rtlCol="0">
            <a:spAutoFit/>
          </a:bodyPr>
          <a:lstStyle/>
          <a:p>
            <a:r>
              <a:rPr lang="en-CA" sz="2000" dirty="0" smtClean="0">
                <a:latin typeface="+mn-lt"/>
              </a:rPr>
              <a:t>Total loss in household income</a:t>
            </a:r>
          </a:p>
          <a:p>
            <a:r>
              <a:rPr lang="en-CA" sz="2000" dirty="0">
                <a:latin typeface="Agency FB" panose="020B0503020202020204" pitchFamily="34" charset="0"/>
              </a:rPr>
              <a:t>US$ </a:t>
            </a:r>
            <a:r>
              <a:rPr lang="en-CA" sz="2000" dirty="0" smtClean="0">
                <a:latin typeface="Agency FB" panose="020B0503020202020204" pitchFamily="34" charset="0"/>
              </a:rPr>
              <a:t>thousand</a:t>
            </a:r>
            <a:endParaRPr lang="en-CA" sz="2000" dirty="0">
              <a:latin typeface="Agency FB" panose="020B0503020202020204" pitchFamily="34" charset="0"/>
            </a:endParaRPr>
          </a:p>
        </p:txBody>
      </p:sp>
      <p:sp>
        <p:nvSpPr>
          <p:cNvPr id="15" name="TextBox 14"/>
          <p:cNvSpPr txBox="1"/>
          <p:nvPr/>
        </p:nvSpPr>
        <p:spPr>
          <a:xfrm>
            <a:off x="3767154" y="5826343"/>
            <a:ext cx="5334607" cy="707886"/>
          </a:xfrm>
          <a:prstGeom prst="rect">
            <a:avLst/>
          </a:prstGeom>
          <a:noFill/>
        </p:spPr>
        <p:txBody>
          <a:bodyPr wrap="square" rtlCol="0">
            <a:spAutoFit/>
          </a:bodyPr>
          <a:lstStyle/>
          <a:p>
            <a:r>
              <a:rPr lang="en-CA" sz="2000" dirty="0" smtClean="0">
                <a:latin typeface="+mn-lt"/>
              </a:rPr>
              <a:t>Drop in daily food supply as fish</a:t>
            </a:r>
          </a:p>
          <a:p>
            <a:r>
              <a:rPr lang="en-CA" sz="2000" dirty="0" smtClean="0">
                <a:latin typeface="Agency FB" panose="020B0503020202020204" pitchFamily="34" charset="0"/>
              </a:rPr>
              <a:t>Per person, relative to 2009-2013 average</a:t>
            </a:r>
          </a:p>
        </p:txBody>
      </p:sp>
      <p:grpSp>
        <p:nvGrpSpPr>
          <p:cNvPr id="24" name="Group 23"/>
          <p:cNvGrpSpPr/>
          <p:nvPr/>
        </p:nvGrpSpPr>
        <p:grpSpPr>
          <a:xfrm>
            <a:off x="129019" y="2594510"/>
            <a:ext cx="3665413" cy="4061460"/>
            <a:chOff x="2337673" y="1398269"/>
            <a:chExt cx="3665413" cy="4061460"/>
          </a:xfrm>
        </p:grpSpPr>
        <p:sp>
          <p:nvSpPr>
            <p:cNvPr id="25" name="Freeform 24"/>
            <p:cNvSpPr/>
            <p:nvPr/>
          </p:nvSpPr>
          <p:spPr>
            <a:xfrm>
              <a:off x="2752486" y="1398269"/>
              <a:ext cx="3250600"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3250" tIns="148591" rIns="277368" bIns="148591"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26" name="Oval 25"/>
            <p:cNvSpPr/>
            <p:nvPr/>
          </p:nvSpPr>
          <p:spPr>
            <a:xfrm>
              <a:off x="2337673" y="1398270"/>
              <a:ext cx="829627" cy="829627"/>
            </a:xfrm>
            <a:prstGeom prst="ellipse">
              <a:avLst/>
            </a:prstGeom>
            <a:blipFill>
              <a:blip r:embed="rId5">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32" name="Freeform 31"/>
            <p:cNvSpPr/>
            <p:nvPr/>
          </p:nvSpPr>
          <p:spPr>
            <a:xfrm>
              <a:off x="2752486" y="2475546"/>
              <a:ext cx="3250600"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2896528"/>
                <a:satOff val="1763"/>
                <a:lumOff val="11699"/>
                <a:alphaOff val="0"/>
              </a:schemeClr>
            </a:fillRef>
            <a:effectRef idx="0">
              <a:schemeClr val="accent3">
                <a:hueOff val="-2896528"/>
                <a:satOff val="1763"/>
                <a:lumOff val="11699"/>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3" name="Oval 32"/>
            <p:cNvSpPr/>
            <p:nvPr/>
          </p:nvSpPr>
          <p:spPr>
            <a:xfrm>
              <a:off x="2337673" y="2475547"/>
              <a:ext cx="829627" cy="829627"/>
            </a:xfrm>
            <a:prstGeom prst="ellipse">
              <a:avLst/>
            </a:prstGeom>
            <a:blipFill>
              <a:blip r:embed="rId6">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3">
                <a:tint val="50000"/>
                <a:hueOff val="-3263028"/>
                <a:satOff val="31892"/>
                <a:lumOff val="4039"/>
                <a:alphaOff val="0"/>
              </a:schemeClr>
            </a:effectRef>
            <a:fontRef idx="minor">
              <a:schemeClr val="lt1">
                <a:hueOff val="0"/>
                <a:satOff val="0"/>
                <a:lumOff val="0"/>
                <a:alphaOff val="0"/>
              </a:schemeClr>
            </a:fontRef>
          </p:style>
        </p:sp>
        <p:sp>
          <p:nvSpPr>
            <p:cNvPr id="34" name="Freeform 33"/>
            <p:cNvSpPr/>
            <p:nvPr/>
          </p:nvSpPr>
          <p:spPr>
            <a:xfrm>
              <a:off x="2752486" y="3552824"/>
              <a:ext cx="3250600" cy="829628"/>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5793056"/>
                <a:satOff val="3525"/>
                <a:lumOff val="23397"/>
                <a:alphaOff val="0"/>
              </a:schemeClr>
            </a:fillRef>
            <a:effectRef idx="0">
              <a:schemeClr val="accent3">
                <a:hueOff val="-5793056"/>
                <a:satOff val="3525"/>
                <a:lumOff val="23397"/>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5" name="Oval 34"/>
            <p:cNvSpPr/>
            <p:nvPr/>
          </p:nvSpPr>
          <p:spPr>
            <a:xfrm>
              <a:off x="2337673" y="3552825"/>
              <a:ext cx="829627" cy="829627"/>
            </a:xfrm>
            <a:prstGeom prst="ellipse">
              <a:avLst/>
            </a:prstGeom>
            <a:blipFill>
              <a:blip r:embed="rId7">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3">
                <a:tint val="50000"/>
                <a:hueOff val="-6526057"/>
                <a:satOff val="63784"/>
                <a:lumOff val="8078"/>
                <a:alphaOff val="0"/>
              </a:schemeClr>
            </a:effectRef>
            <a:fontRef idx="minor">
              <a:schemeClr val="lt1">
                <a:hueOff val="0"/>
                <a:satOff val="0"/>
                <a:lumOff val="0"/>
                <a:alphaOff val="0"/>
              </a:schemeClr>
            </a:fontRef>
          </p:style>
        </p:sp>
        <p:sp>
          <p:nvSpPr>
            <p:cNvPr id="36" name="Freeform 35"/>
            <p:cNvSpPr/>
            <p:nvPr/>
          </p:nvSpPr>
          <p:spPr>
            <a:xfrm>
              <a:off x="2752486" y="4630101"/>
              <a:ext cx="3250600" cy="829628"/>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8689583"/>
                <a:satOff val="5288"/>
                <a:lumOff val="35096"/>
                <a:alphaOff val="0"/>
              </a:schemeClr>
            </a:fillRef>
            <a:effectRef idx="0">
              <a:schemeClr val="accent3">
                <a:hueOff val="-8689583"/>
                <a:satOff val="5288"/>
                <a:lumOff val="35096"/>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7" name="Oval 36"/>
            <p:cNvSpPr/>
            <p:nvPr/>
          </p:nvSpPr>
          <p:spPr>
            <a:xfrm>
              <a:off x="2337673" y="4630102"/>
              <a:ext cx="829627" cy="829627"/>
            </a:xfrm>
            <a:prstGeom prst="ellipse">
              <a:avLst/>
            </a:prstGeom>
            <a:blipFill>
              <a:blip r:embed="rId8">
                <a:extLst>
                  <a:ext uri="{28A0092B-C50C-407E-A947-70E740481C1C}">
                    <a14:useLocalDpi xmlns:a14="http://schemas.microsoft.com/office/drawing/2010/main" val="0"/>
                  </a:ext>
                </a:extLst>
              </a:blip>
              <a:srcRect/>
              <a:stretch>
                <a:fillRect l="-4000" r="-4000"/>
              </a:stretch>
            </a:blipFill>
          </p:spPr>
          <p:style>
            <a:lnRef idx="2">
              <a:schemeClr val="lt1">
                <a:hueOff val="0"/>
                <a:satOff val="0"/>
                <a:lumOff val="0"/>
                <a:alphaOff val="0"/>
              </a:schemeClr>
            </a:lnRef>
            <a:fillRef idx="1">
              <a:scrgbClr r="0" g="0" b="0"/>
            </a:fillRef>
            <a:effectRef idx="0">
              <a:schemeClr val="accent3">
                <a:tint val="50000"/>
                <a:hueOff val="-9789085"/>
                <a:satOff val="95676"/>
                <a:lumOff val="12117"/>
                <a:alphaOff val="0"/>
              </a:schemeClr>
            </a:effectRef>
            <a:fontRef idx="minor">
              <a:schemeClr val="lt1">
                <a:hueOff val="0"/>
                <a:satOff val="0"/>
                <a:lumOff val="0"/>
                <a:alphaOff val="0"/>
              </a:schemeClr>
            </a:fontRef>
          </p:style>
        </p:sp>
      </p:grpSp>
      <p:sp>
        <p:nvSpPr>
          <p:cNvPr id="5" name="TextBox 4"/>
          <p:cNvSpPr txBox="1"/>
          <p:nvPr/>
        </p:nvSpPr>
        <p:spPr>
          <a:xfrm>
            <a:off x="1008514" y="2791186"/>
            <a:ext cx="1331238" cy="369332"/>
          </a:xfrm>
          <a:prstGeom prst="rect">
            <a:avLst/>
          </a:prstGeom>
          <a:noFill/>
        </p:spPr>
        <p:txBody>
          <a:bodyPr wrap="square" rtlCol="0">
            <a:spAutoFit/>
          </a:bodyPr>
          <a:lstStyle/>
          <a:p>
            <a:r>
              <a:rPr lang="en-CA" sz="1800" dirty="0" smtClean="0">
                <a:solidFill>
                  <a:schemeClr val="tx1"/>
                </a:solidFill>
                <a:latin typeface="+mn-lt"/>
              </a:rPr>
              <a:t>-50 to -170</a:t>
            </a:r>
          </a:p>
        </p:txBody>
      </p:sp>
      <p:sp>
        <p:nvSpPr>
          <p:cNvPr id="38" name="TextBox 37"/>
          <p:cNvSpPr txBox="1"/>
          <p:nvPr/>
        </p:nvSpPr>
        <p:spPr>
          <a:xfrm>
            <a:off x="2435916" y="2791464"/>
            <a:ext cx="1331238" cy="369332"/>
          </a:xfrm>
          <a:prstGeom prst="rect">
            <a:avLst/>
          </a:prstGeom>
          <a:noFill/>
        </p:spPr>
        <p:txBody>
          <a:bodyPr wrap="square" rtlCol="0">
            <a:spAutoFit/>
          </a:bodyPr>
          <a:lstStyle/>
          <a:p>
            <a:r>
              <a:rPr lang="en-CA" sz="1800" dirty="0" smtClean="0">
                <a:solidFill>
                  <a:schemeClr val="tx1"/>
                </a:solidFill>
                <a:latin typeface="+mn-lt"/>
              </a:rPr>
              <a:t>-90 to -300</a:t>
            </a:r>
          </a:p>
        </p:txBody>
      </p:sp>
      <p:sp>
        <p:nvSpPr>
          <p:cNvPr id="39" name="TextBox 38"/>
          <p:cNvSpPr txBox="1"/>
          <p:nvPr/>
        </p:nvSpPr>
        <p:spPr>
          <a:xfrm>
            <a:off x="996668" y="3901935"/>
            <a:ext cx="1331238" cy="338554"/>
          </a:xfrm>
          <a:prstGeom prst="rect">
            <a:avLst/>
          </a:prstGeom>
          <a:noFill/>
        </p:spPr>
        <p:txBody>
          <a:bodyPr wrap="square" rtlCol="0">
            <a:spAutoFit/>
          </a:bodyPr>
          <a:lstStyle/>
          <a:p>
            <a:r>
              <a:rPr lang="en-CA" sz="1600" dirty="0" smtClean="0">
                <a:solidFill>
                  <a:schemeClr val="tx1"/>
                </a:solidFill>
                <a:latin typeface="+mn-lt"/>
              </a:rPr>
              <a:t>-61 to -207</a:t>
            </a:r>
          </a:p>
        </p:txBody>
      </p:sp>
      <p:sp>
        <p:nvSpPr>
          <p:cNvPr id="41" name="TextBox 40"/>
          <p:cNvSpPr txBox="1"/>
          <p:nvPr/>
        </p:nvSpPr>
        <p:spPr>
          <a:xfrm>
            <a:off x="2424070" y="3902213"/>
            <a:ext cx="1331238" cy="338554"/>
          </a:xfrm>
          <a:prstGeom prst="rect">
            <a:avLst/>
          </a:prstGeom>
          <a:noFill/>
        </p:spPr>
        <p:txBody>
          <a:bodyPr wrap="square" rtlCol="0">
            <a:spAutoFit/>
          </a:bodyPr>
          <a:lstStyle/>
          <a:p>
            <a:r>
              <a:rPr lang="en-CA" sz="1600" dirty="0" smtClean="0">
                <a:solidFill>
                  <a:schemeClr val="tx1"/>
                </a:solidFill>
                <a:latin typeface="+mn-lt"/>
              </a:rPr>
              <a:t>-109 to -365</a:t>
            </a:r>
          </a:p>
        </p:txBody>
      </p:sp>
      <p:sp>
        <p:nvSpPr>
          <p:cNvPr id="55" name="TextBox 54"/>
          <p:cNvSpPr txBox="1"/>
          <p:nvPr/>
        </p:nvSpPr>
        <p:spPr>
          <a:xfrm>
            <a:off x="996668" y="4979213"/>
            <a:ext cx="1331238" cy="369332"/>
          </a:xfrm>
          <a:prstGeom prst="rect">
            <a:avLst/>
          </a:prstGeom>
          <a:noFill/>
        </p:spPr>
        <p:txBody>
          <a:bodyPr wrap="square" rtlCol="0">
            <a:spAutoFit/>
          </a:bodyPr>
          <a:lstStyle/>
          <a:p>
            <a:r>
              <a:rPr lang="en-CA" sz="1800" dirty="0" smtClean="0">
                <a:solidFill>
                  <a:schemeClr val="tx1"/>
                </a:solidFill>
                <a:latin typeface="+mn-lt"/>
              </a:rPr>
              <a:t>-14 to -49</a:t>
            </a:r>
          </a:p>
        </p:txBody>
      </p:sp>
      <p:sp>
        <p:nvSpPr>
          <p:cNvPr id="56" name="TextBox 55"/>
          <p:cNvSpPr txBox="1"/>
          <p:nvPr/>
        </p:nvSpPr>
        <p:spPr>
          <a:xfrm>
            <a:off x="2424070" y="4979491"/>
            <a:ext cx="1331238" cy="369332"/>
          </a:xfrm>
          <a:prstGeom prst="rect">
            <a:avLst/>
          </a:prstGeom>
          <a:noFill/>
        </p:spPr>
        <p:txBody>
          <a:bodyPr wrap="square" rtlCol="0">
            <a:spAutoFit/>
          </a:bodyPr>
          <a:lstStyle/>
          <a:p>
            <a:r>
              <a:rPr lang="en-CA" sz="1800" dirty="0" smtClean="0">
                <a:solidFill>
                  <a:schemeClr val="tx1"/>
                </a:solidFill>
                <a:latin typeface="+mn-lt"/>
              </a:rPr>
              <a:t>-26 to -86</a:t>
            </a:r>
          </a:p>
        </p:txBody>
      </p:sp>
      <p:sp>
        <p:nvSpPr>
          <p:cNvPr id="59" name="TextBox 58"/>
          <p:cNvSpPr txBox="1"/>
          <p:nvPr/>
        </p:nvSpPr>
        <p:spPr>
          <a:xfrm>
            <a:off x="996668" y="6056490"/>
            <a:ext cx="1331238" cy="338554"/>
          </a:xfrm>
          <a:prstGeom prst="rect">
            <a:avLst/>
          </a:prstGeom>
          <a:noFill/>
        </p:spPr>
        <p:txBody>
          <a:bodyPr wrap="square" rtlCol="0">
            <a:spAutoFit/>
          </a:bodyPr>
          <a:lstStyle/>
          <a:p>
            <a:r>
              <a:rPr lang="en-CA" sz="1600" dirty="0" smtClean="0">
                <a:solidFill>
                  <a:schemeClr val="tx1"/>
                </a:solidFill>
                <a:latin typeface="+mn-lt"/>
              </a:rPr>
              <a:t>0% to -0.8%</a:t>
            </a:r>
          </a:p>
        </p:txBody>
      </p:sp>
      <p:sp>
        <p:nvSpPr>
          <p:cNvPr id="60" name="TextBox 59"/>
          <p:cNvSpPr txBox="1"/>
          <p:nvPr/>
        </p:nvSpPr>
        <p:spPr>
          <a:xfrm>
            <a:off x="2254469" y="6056768"/>
            <a:ext cx="1539963" cy="338554"/>
          </a:xfrm>
          <a:prstGeom prst="rect">
            <a:avLst/>
          </a:prstGeom>
          <a:noFill/>
        </p:spPr>
        <p:txBody>
          <a:bodyPr wrap="square" rtlCol="0">
            <a:spAutoFit/>
          </a:bodyPr>
          <a:lstStyle/>
          <a:p>
            <a:r>
              <a:rPr lang="en-CA" sz="1600" dirty="0" smtClean="0">
                <a:solidFill>
                  <a:schemeClr val="tx1"/>
                </a:solidFill>
                <a:latin typeface="+mn-lt"/>
              </a:rPr>
              <a:t>-0.1% to -1.5%</a:t>
            </a:r>
          </a:p>
        </p:txBody>
      </p:sp>
    </p:spTree>
    <p:extLst>
      <p:ext uri="{BB962C8B-B14F-4D97-AF65-F5344CB8AC3E}">
        <p14:creationId xmlns:p14="http://schemas.microsoft.com/office/powerpoint/2010/main" val="421718648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494" y="338051"/>
            <a:ext cx="7239000" cy="812800"/>
          </a:xfrm>
        </p:spPr>
        <p:txBody>
          <a:bodyPr>
            <a:noAutofit/>
          </a:bodyPr>
          <a:lstStyle/>
          <a:p>
            <a:r>
              <a:rPr lang="en-CA" sz="3600" dirty="0" smtClean="0"/>
              <a:t>Simulated Losses Due to More Intense Tropical Cyclones in 2050s (All species groups)</a:t>
            </a:r>
            <a:br>
              <a:rPr lang="en-CA" sz="3600" dirty="0" smtClean="0"/>
            </a:br>
            <a:r>
              <a:rPr lang="en-CA" sz="2400" dirty="0" smtClean="0"/>
              <a:t>Central estimates</a:t>
            </a:r>
            <a:endParaRPr lang="en-CA" sz="2400"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41</a:t>
            </a:fld>
            <a:endParaRPr lang="en-US" dirty="0"/>
          </a:p>
        </p:txBody>
      </p:sp>
      <p:pic>
        <p:nvPicPr>
          <p:cNvPr id="8" name="Picture 7"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06301" y="692696"/>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DCB7BFA-4450-A749-A2C3-FF8D38D7C1BD}"/>
              </a:ext>
            </a:extLst>
          </p:cNvPr>
          <p:cNvSpPr txBox="1"/>
          <p:nvPr/>
        </p:nvSpPr>
        <p:spPr>
          <a:xfrm>
            <a:off x="1165998" y="1903011"/>
            <a:ext cx="992579" cy="369332"/>
          </a:xfrm>
          <a:prstGeom prst="rect">
            <a:avLst/>
          </a:prstGeom>
          <a:noFill/>
        </p:spPr>
        <p:txBody>
          <a:bodyPr wrap="none" rtlCol="0">
            <a:spAutoFit/>
          </a:bodyPr>
          <a:lstStyle/>
          <a:p>
            <a:r>
              <a:rPr lang="en-US" sz="1800" u="sng" dirty="0">
                <a:latin typeface="+mn-lt"/>
              </a:rPr>
              <a:t>RCP2.6</a:t>
            </a:r>
            <a:endParaRPr lang="en-US" sz="1800" i="1" u="sng" baseline="-25000" dirty="0">
              <a:latin typeface="+mn-lt"/>
            </a:endParaRPr>
          </a:p>
        </p:txBody>
      </p:sp>
      <p:sp>
        <p:nvSpPr>
          <p:cNvPr id="11" name="TextBox 10">
            <a:extLst>
              <a:ext uri="{FF2B5EF4-FFF2-40B4-BE49-F238E27FC236}">
                <a16:creationId xmlns:a16="http://schemas.microsoft.com/office/drawing/2014/main" xmlns="" id="{F19B1ECF-C195-3E45-8D63-A0390F409CE5}"/>
              </a:ext>
            </a:extLst>
          </p:cNvPr>
          <p:cNvSpPr txBox="1"/>
          <p:nvPr/>
        </p:nvSpPr>
        <p:spPr>
          <a:xfrm>
            <a:off x="2576755" y="1903011"/>
            <a:ext cx="992579" cy="369332"/>
          </a:xfrm>
          <a:prstGeom prst="rect">
            <a:avLst/>
          </a:prstGeom>
          <a:noFill/>
        </p:spPr>
        <p:txBody>
          <a:bodyPr wrap="none" rtlCol="0">
            <a:spAutoFit/>
          </a:bodyPr>
          <a:lstStyle/>
          <a:p>
            <a:r>
              <a:rPr lang="en-US" sz="1800" u="sng" dirty="0">
                <a:latin typeface="+mn-lt"/>
              </a:rPr>
              <a:t>RCP8.5</a:t>
            </a:r>
            <a:endParaRPr lang="en-US" sz="1800" i="1" u="sng" baseline="-25000" dirty="0">
              <a:latin typeface="+mn-lt"/>
            </a:endParaRPr>
          </a:p>
        </p:txBody>
      </p:sp>
      <p:sp>
        <p:nvSpPr>
          <p:cNvPr id="6" name="TextBox 5"/>
          <p:cNvSpPr txBox="1"/>
          <p:nvPr/>
        </p:nvSpPr>
        <p:spPr>
          <a:xfrm>
            <a:off x="3742883" y="3732658"/>
            <a:ext cx="5310031" cy="707886"/>
          </a:xfrm>
          <a:prstGeom prst="rect">
            <a:avLst/>
          </a:prstGeom>
          <a:noFill/>
        </p:spPr>
        <p:txBody>
          <a:bodyPr wrap="square" rtlCol="0">
            <a:spAutoFit/>
          </a:bodyPr>
          <a:lstStyle/>
          <a:p>
            <a:r>
              <a:rPr lang="en-CA" sz="2000" dirty="0" smtClean="0">
                <a:latin typeface="+mn-lt"/>
              </a:rPr>
              <a:t>Total loss in economic output</a:t>
            </a:r>
          </a:p>
          <a:p>
            <a:r>
              <a:rPr lang="en-CA" sz="2000" dirty="0">
                <a:latin typeface="Agency FB" panose="020B0503020202020204" pitchFamily="34" charset="0"/>
              </a:rPr>
              <a:t>US$ </a:t>
            </a:r>
            <a:r>
              <a:rPr lang="en-CA" sz="2000" dirty="0" smtClean="0">
                <a:latin typeface="Agency FB" panose="020B0503020202020204" pitchFamily="34" charset="0"/>
              </a:rPr>
              <a:t>thousand</a:t>
            </a:r>
            <a:endParaRPr lang="en-CA" sz="2000" dirty="0">
              <a:latin typeface="Agency FB" panose="020B0503020202020204" pitchFamily="34" charset="0"/>
            </a:endParaRPr>
          </a:p>
        </p:txBody>
      </p:sp>
      <p:sp>
        <p:nvSpPr>
          <p:cNvPr id="13" name="TextBox 12"/>
          <p:cNvSpPr txBox="1"/>
          <p:nvPr/>
        </p:nvSpPr>
        <p:spPr>
          <a:xfrm>
            <a:off x="3742883" y="2655381"/>
            <a:ext cx="5348687" cy="707886"/>
          </a:xfrm>
          <a:prstGeom prst="rect">
            <a:avLst/>
          </a:prstGeom>
          <a:noFill/>
        </p:spPr>
        <p:txBody>
          <a:bodyPr wrap="square" rtlCol="0">
            <a:spAutoFit/>
          </a:bodyPr>
          <a:lstStyle/>
          <a:p>
            <a:r>
              <a:rPr lang="en-CA" sz="2000" dirty="0" smtClean="0">
                <a:latin typeface="+mn-lt"/>
              </a:rPr>
              <a:t>Loss in landed value</a:t>
            </a:r>
          </a:p>
          <a:p>
            <a:r>
              <a:rPr lang="en-CA" sz="2000" dirty="0" smtClean="0">
                <a:latin typeface="Agency FB" panose="020B0503020202020204" pitchFamily="34" charset="0"/>
              </a:rPr>
              <a:t>US$ thousand</a:t>
            </a:r>
          </a:p>
        </p:txBody>
      </p:sp>
      <p:sp>
        <p:nvSpPr>
          <p:cNvPr id="14" name="TextBox 13"/>
          <p:cNvSpPr txBox="1"/>
          <p:nvPr/>
        </p:nvSpPr>
        <p:spPr>
          <a:xfrm>
            <a:off x="3794432" y="4810214"/>
            <a:ext cx="5334607" cy="707886"/>
          </a:xfrm>
          <a:prstGeom prst="rect">
            <a:avLst/>
          </a:prstGeom>
          <a:noFill/>
        </p:spPr>
        <p:txBody>
          <a:bodyPr wrap="square" rtlCol="0">
            <a:spAutoFit/>
          </a:bodyPr>
          <a:lstStyle/>
          <a:p>
            <a:r>
              <a:rPr lang="en-CA" sz="2000" dirty="0" smtClean="0">
                <a:latin typeface="+mn-lt"/>
              </a:rPr>
              <a:t>Total loss in household income</a:t>
            </a:r>
          </a:p>
          <a:p>
            <a:r>
              <a:rPr lang="en-CA" sz="2000" dirty="0">
                <a:latin typeface="Agency FB" panose="020B0503020202020204" pitchFamily="34" charset="0"/>
              </a:rPr>
              <a:t>US$ </a:t>
            </a:r>
            <a:r>
              <a:rPr lang="en-CA" sz="2000" dirty="0" smtClean="0">
                <a:latin typeface="Agency FB" panose="020B0503020202020204" pitchFamily="34" charset="0"/>
              </a:rPr>
              <a:t>thousand</a:t>
            </a:r>
            <a:endParaRPr lang="en-CA" sz="2000" dirty="0">
              <a:latin typeface="Agency FB" panose="020B0503020202020204" pitchFamily="34" charset="0"/>
            </a:endParaRPr>
          </a:p>
        </p:txBody>
      </p:sp>
      <p:sp>
        <p:nvSpPr>
          <p:cNvPr id="15" name="TextBox 14"/>
          <p:cNvSpPr txBox="1"/>
          <p:nvPr/>
        </p:nvSpPr>
        <p:spPr>
          <a:xfrm>
            <a:off x="3767154" y="5826343"/>
            <a:ext cx="5334607" cy="707886"/>
          </a:xfrm>
          <a:prstGeom prst="rect">
            <a:avLst/>
          </a:prstGeom>
          <a:noFill/>
        </p:spPr>
        <p:txBody>
          <a:bodyPr wrap="square" rtlCol="0">
            <a:spAutoFit/>
          </a:bodyPr>
          <a:lstStyle/>
          <a:p>
            <a:r>
              <a:rPr lang="en-CA" sz="2000" dirty="0" smtClean="0">
                <a:latin typeface="+mn-lt"/>
              </a:rPr>
              <a:t>Drop in daily food supply as fish</a:t>
            </a:r>
          </a:p>
          <a:p>
            <a:r>
              <a:rPr lang="en-CA" sz="2000" dirty="0">
                <a:latin typeface="Agency FB" panose="020B0503020202020204" pitchFamily="34" charset="0"/>
              </a:rPr>
              <a:t>Per person, relative to 2009-2013 average</a:t>
            </a:r>
          </a:p>
        </p:txBody>
      </p:sp>
      <p:grpSp>
        <p:nvGrpSpPr>
          <p:cNvPr id="24" name="Group 23"/>
          <p:cNvGrpSpPr/>
          <p:nvPr/>
        </p:nvGrpSpPr>
        <p:grpSpPr>
          <a:xfrm>
            <a:off x="129019" y="2594510"/>
            <a:ext cx="3665413" cy="4061460"/>
            <a:chOff x="2337673" y="1398269"/>
            <a:chExt cx="3665413" cy="4061460"/>
          </a:xfrm>
        </p:grpSpPr>
        <p:sp>
          <p:nvSpPr>
            <p:cNvPr id="25" name="Freeform 24"/>
            <p:cNvSpPr/>
            <p:nvPr/>
          </p:nvSpPr>
          <p:spPr>
            <a:xfrm>
              <a:off x="2752486" y="1398269"/>
              <a:ext cx="3250600"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3250" tIns="148591" rIns="277368" bIns="148591"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26" name="Oval 25"/>
            <p:cNvSpPr/>
            <p:nvPr/>
          </p:nvSpPr>
          <p:spPr>
            <a:xfrm>
              <a:off x="2337673" y="1398270"/>
              <a:ext cx="829627" cy="829627"/>
            </a:xfrm>
            <a:prstGeom prst="ellipse">
              <a:avLst/>
            </a:prstGeom>
            <a:blipFill>
              <a:blip r:embed="rId5">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32" name="Freeform 31"/>
            <p:cNvSpPr/>
            <p:nvPr/>
          </p:nvSpPr>
          <p:spPr>
            <a:xfrm>
              <a:off x="2752486" y="2475546"/>
              <a:ext cx="3250600"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2896528"/>
                <a:satOff val="1763"/>
                <a:lumOff val="11699"/>
                <a:alphaOff val="0"/>
              </a:schemeClr>
            </a:fillRef>
            <a:effectRef idx="0">
              <a:schemeClr val="accent3">
                <a:hueOff val="-2896528"/>
                <a:satOff val="1763"/>
                <a:lumOff val="11699"/>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3" name="Oval 32"/>
            <p:cNvSpPr/>
            <p:nvPr/>
          </p:nvSpPr>
          <p:spPr>
            <a:xfrm>
              <a:off x="2337673" y="2475547"/>
              <a:ext cx="829627" cy="829627"/>
            </a:xfrm>
            <a:prstGeom prst="ellipse">
              <a:avLst/>
            </a:prstGeom>
            <a:blipFill>
              <a:blip r:embed="rId6">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3">
                <a:tint val="50000"/>
                <a:hueOff val="-3263028"/>
                <a:satOff val="31892"/>
                <a:lumOff val="4039"/>
                <a:alphaOff val="0"/>
              </a:schemeClr>
            </a:effectRef>
            <a:fontRef idx="minor">
              <a:schemeClr val="lt1">
                <a:hueOff val="0"/>
                <a:satOff val="0"/>
                <a:lumOff val="0"/>
                <a:alphaOff val="0"/>
              </a:schemeClr>
            </a:fontRef>
          </p:style>
        </p:sp>
        <p:sp>
          <p:nvSpPr>
            <p:cNvPr id="34" name="Freeform 33"/>
            <p:cNvSpPr/>
            <p:nvPr/>
          </p:nvSpPr>
          <p:spPr>
            <a:xfrm>
              <a:off x="2752486" y="3552824"/>
              <a:ext cx="3250600" cy="829628"/>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5793056"/>
                <a:satOff val="3525"/>
                <a:lumOff val="23397"/>
                <a:alphaOff val="0"/>
              </a:schemeClr>
            </a:fillRef>
            <a:effectRef idx="0">
              <a:schemeClr val="accent3">
                <a:hueOff val="-5793056"/>
                <a:satOff val="3525"/>
                <a:lumOff val="23397"/>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5" name="Oval 34"/>
            <p:cNvSpPr/>
            <p:nvPr/>
          </p:nvSpPr>
          <p:spPr>
            <a:xfrm>
              <a:off x="2337673" y="3552825"/>
              <a:ext cx="829627" cy="829627"/>
            </a:xfrm>
            <a:prstGeom prst="ellipse">
              <a:avLst/>
            </a:prstGeom>
            <a:blipFill>
              <a:blip r:embed="rId7">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3">
                <a:tint val="50000"/>
                <a:hueOff val="-6526057"/>
                <a:satOff val="63784"/>
                <a:lumOff val="8078"/>
                <a:alphaOff val="0"/>
              </a:schemeClr>
            </a:effectRef>
            <a:fontRef idx="minor">
              <a:schemeClr val="lt1">
                <a:hueOff val="0"/>
                <a:satOff val="0"/>
                <a:lumOff val="0"/>
                <a:alphaOff val="0"/>
              </a:schemeClr>
            </a:fontRef>
          </p:style>
        </p:sp>
        <p:sp>
          <p:nvSpPr>
            <p:cNvPr id="36" name="Freeform 35"/>
            <p:cNvSpPr/>
            <p:nvPr/>
          </p:nvSpPr>
          <p:spPr>
            <a:xfrm>
              <a:off x="2752486" y="4630101"/>
              <a:ext cx="3250600" cy="829628"/>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8689583"/>
                <a:satOff val="5288"/>
                <a:lumOff val="35096"/>
                <a:alphaOff val="0"/>
              </a:schemeClr>
            </a:fillRef>
            <a:effectRef idx="0">
              <a:schemeClr val="accent3">
                <a:hueOff val="-8689583"/>
                <a:satOff val="5288"/>
                <a:lumOff val="35096"/>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7" name="Oval 36"/>
            <p:cNvSpPr/>
            <p:nvPr/>
          </p:nvSpPr>
          <p:spPr>
            <a:xfrm>
              <a:off x="2337673" y="4630102"/>
              <a:ext cx="829627" cy="829627"/>
            </a:xfrm>
            <a:prstGeom prst="ellipse">
              <a:avLst/>
            </a:prstGeom>
            <a:blipFill>
              <a:blip r:embed="rId8">
                <a:extLst>
                  <a:ext uri="{28A0092B-C50C-407E-A947-70E740481C1C}">
                    <a14:useLocalDpi xmlns:a14="http://schemas.microsoft.com/office/drawing/2010/main" val="0"/>
                  </a:ext>
                </a:extLst>
              </a:blip>
              <a:srcRect/>
              <a:stretch>
                <a:fillRect l="-4000" r="-4000"/>
              </a:stretch>
            </a:blipFill>
          </p:spPr>
          <p:style>
            <a:lnRef idx="2">
              <a:schemeClr val="lt1">
                <a:hueOff val="0"/>
                <a:satOff val="0"/>
                <a:lumOff val="0"/>
                <a:alphaOff val="0"/>
              </a:schemeClr>
            </a:lnRef>
            <a:fillRef idx="1">
              <a:scrgbClr r="0" g="0" b="0"/>
            </a:fillRef>
            <a:effectRef idx="0">
              <a:schemeClr val="accent3">
                <a:tint val="50000"/>
                <a:hueOff val="-9789085"/>
                <a:satOff val="95676"/>
                <a:lumOff val="12117"/>
                <a:alphaOff val="0"/>
              </a:schemeClr>
            </a:effectRef>
            <a:fontRef idx="minor">
              <a:schemeClr val="lt1">
                <a:hueOff val="0"/>
                <a:satOff val="0"/>
                <a:lumOff val="0"/>
                <a:alphaOff val="0"/>
              </a:schemeClr>
            </a:fontRef>
          </p:style>
        </p:sp>
      </p:grpSp>
      <p:sp>
        <p:nvSpPr>
          <p:cNvPr id="5" name="TextBox 4"/>
          <p:cNvSpPr txBox="1"/>
          <p:nvPr/>
        </p:nvSpPr>
        <p:spPr>
          <a:xfrm>
            <a:off x="1008514" y="2791186"/>
            <a:ext cx="1331238" cy="369332"/>
          </a:xfrm>
          <a:prstGeom prst="rect">
            <a:avLst/>
          </a:prstGeom>
          <a:noFill/>
        </p:spPr>
        <p:txBody>
          <a:bodyPr wrap="square" rtlCol="0">
            <a:spAutoFit/>
          </a:bodyPr>
          <a:lstStyle/>
          <a:p>
            <a:r>
              <a:rPr lang="en-CA" sz="1800" dirty="0" smtClean="0">
                <a:solidFill>
                  <a:schemeClr val="tx1"/>
                </a:solidFill>
                <a:latin typeface="+mn-lt"/>
              </a:rPr>
              <a:t>-40 to -150</a:t>
            </a:r>
          </a:p>
        </p:txBody>
      </p:sp>
      <p:sp>
        <p:nvSpPr>
          <p:cNvPr id="38" name="TextBox 37"/>
          <p:cNvSpPr txBox="1"/>
          <p:nvPr/>
        </p:nvSpPr>
        <p:spPr>
          <a:xfrm>
            <a:off x="2435916" y="2791464"/>
            <a:ext cx="1331238" cy="369332"/>
          </a:xfrm>
          <a:prstGeom prst="rect">
            <a:avLst/>
          </a:prstGeom>
          <a:noFill/>
        </p:spPr>
        <p:txBody>
          <a:bodyPr wrap="square" rtlCol="0">
            <a:spAutoFit/>
          </a:bodyPr>
          <a:lstStyle/>
          <a:p>
            <a:r>
              <a:rPr lang="en-CA" sz="1800" dirty="0" smtClean="0">
                <a:solidFill>
                  <a:schemeClr val="tx1"/>
                </a:solidFill>
                <a:latin typeface="+mn-lt"/>
              </a:rPr>
              <a:t>-77 to -255</a:t>
            </a:r>
          </a:p>
        </p:txBody>
      </p:sp>
      <p:sp>
        <p:nvSpPr>
          <p:cNvPr id="39" name="TextBox 38"/>
          <p:cNvSpPr txBox="1"/>
          <p:nvPr/>
        </p:nvSpPr>
        <p:spPr>
          <a:xfrm>
            <a:off x="996668" y="3901935"/>
            <a:ext cx="1331238" cy="338554"/>
          </a:xfrm>
          <a:prstGeom prst="rect">
            <a:avLst/>
          </a:prstGeom>
          <a:noFill/>
        </p:spPr>
        <p:txBody>
          <a:bodyPr wrap="square" rtlCol="0">
            <a:spAutoFit/>
          </a:bodyPr>
          <a:lstStyle/>
          <a:p>
            <a:r>
              <a:rPr lang="en-CA" sz="1600" dirty="0" smtClean="0">
                <a:solidFill>
                  <a:schemeClr val="tx1"/>
                </a:solidFill>
                <a:latin typeface="+mn-lt"/>
              </a:rPr>
              <a:t>-49 to -183</a:t>
            </a:r>
          </a:p>
        </p:txBody>
      </p:sp>
      <p:sp>
        <p:nvSpPr>
          <p:cNvPr id="41" name="TextBox 40"/>
          <p:cNvSpPr txBox="1"/>
          <p:nvPr/>
        </p:nvSpPr>
        <p:spPr>
          <a:xfrm>
            <a:off x="2424070" y="3902213"/>
            <a:ext cx="1331238" cy="338554"/>
          </a:xfrm>
          <a:prstGeom prst="rect">
            <a:avLst/>
          </a:prstGeom>
          <a:noFill/>
        </p:spPr>
        <p:txBody>
          <a:bodyPr wrap="square" rtlCol="0">
            <a:spAutoFit/>
          </a:bodyPr>
          <a:lstStyle/>
          <a:p>
            <a:r>
              <a:rPr lang="en-CA" sz="1600" dirty="0" smtClean="0">
                <a:solidFill>
                  <a:schemeClr val="tx1"/>
                </a:solidFill>
                <a:latin typeface="+mn-lt"/>
              </a:rPr>
              <a:t>-97 to -317</a:t>
            </a:r>
          </a:p>
        </p:txBody>
      </p:sp>
      <p:sp>
        <p:nvSpPr>
          <p:cNvPr id="55" name="TextBox 54"/>
          <p:cNvSpPr txBox="1"/>
          <p:nvPr/>
        </p:nvSpPr>
        <p:spPr>
          <a:xfrm>
            <a:off x="996668" y="4979213"/>
            <a:ext cx="1331238" cy="369332"/>
          </a:xfrm>
          <a:prstGeom prst="rect">
            <a:avLst/>
          </a:prstGeom>
          <a:noFill/>
        </p:spPr>
        <p:txBody>
          <a:bodyPr wrap="square" rtlCol="0">
            <a:spAutoFit/>
          </a:bodyPr>
          <a:lstStyle/>
          <a:p>
            <a:r>
              <a:rPr lang="en-CA" sz="1800" dirty="0" smtClean="0">
                <a:solidFill>
                  <a:schemeClr val="tx1"/>
                </a:solidFill>
                <a:latin typeface="+mn-lt"/>
              </a:rPr>
              <a:t>-11 to -43</a:t>
            </a:r>
          </a:p>
        </p:txBody>
      </p:sp>
      <p:sp>
        <p:nvSpPr>
          <p:cNvPr id="56" name="TextBox 55"/>
          <p:cNvSpPr txBox="1"/>
          <p:nvPr/>
        </p:nvSpPr>
        <p:spPr>
          <a:xfrm>
            <a:off x="2424070" y="4979491"/>
            <a:ext cx="1331238" cy="369332"/>
          </a:xfrm>
          <a:prstGeom prst="rect">
            <a:avLst/>
          </a:prstGeom>
          <a:noFill/>
        </p:spPr>
        <p:txBody>
          <a:bodyPr wrap="square" rtlCol="0">
            <a:spAutoFit/>
          </a:bodyPr>
          <a:lstStyle/>
          <a:p>
            <a:r>
              <a:rPr lang="en-CA" sz="1800" dirty="0" smtClean="0">
                <a:solidFill>
                  <a:schemeClr val="tx1"/>
                </a:solidFill>
                <a:latin typeface="+mn-lt"/>
              </a:rPr>
              <a:t>-23 to -74</a:t>
            </a:r>
          </a:p>
        </p:txBody>
      </p:sp>
      <p:sp>
        <p:nvSpPr>
          <p:cNvPr id="59" name="TextBox 58"/>
          <p:cNvSpPr txBox="1"/>
          <p:nvPr/>
        </p:nvSpPr>
        <p:spPr>
          <a:xfrm>
            <a:off x="996668" y="6056490"/>
            <a:ext cx="1331238" cy="338554"/>
          </a:xfrm>
          <a:prstGeom prst="rect">
            <a:avLst/>
          </a:prstGeom>
          <a:noFill/>
        </p:spPr>
        <p:txBody>
          <a:bodyPr wrap="square" rtlCol="0">
            <a:spAutoFit/>
          </a:bodyPr>
          <a:lstStyle/>
          <a:p>
            <a:r>
              <a:rPr lang="en-CA" sz="1600" dirty="0" smtClean="0">
                <a:solidFill>
                  <a:schemeClr val="tx1"/>
                </a:solidFill>
                <a:latin typeface="+mn-lt"/>
              </a:rPr>
              <a:t>0% to -0.5%</a:t>
            </a:r>
          </a:p>
        </p:txBody>
      </p:sp>
      <p:sp>
        <p:nvSpPr>
          <p:cNvPr id="60" name="TextBox 59"/>
          <p:cNvSpPr txBox="1"/>
          <p:nvPr/>
        </p:nvSpPr>
        <p:spPr>
          <a:xfrm>
            <a:off x="2254469" y="6056768"/>
            <a:ext cx="1539963" cy="338554"/>
          </a:xfrm>
          <a:prstGeom prst="rect">
            <a:avLst/>
          </a:prstGeom>
          <a:noFill/>
        </p:spPr>
        <p:txBody>
          <a:bodyPr wrap="square" rtlCol="0">
            <a:spAutoFit/>
          </a:bodyPr>
          <a:lstStyle/>
          <a:p>
            <a:r>
              <a:rPr lang="en-CA" sz="1600" dirty="0" smtClean="0">
                <a:solidFill>
                  <a:schemeClr val="tx1"/>
                </a:solidFill>
                <a:latin typeface="+mn-lt"/>
              </a:rPr>
              <a:t>0% to -0.8%</a:t>
            </a:r>
          </a:p>
        </p:txBody>
      </p:sp>
    </p:spTree>
    <p:extLst>
      <p:ext uri="{BB962C8B-B14F-4D97-AF65-F5344CB8AC3E}">
        <p14:creationId xmlns:p14="http://schemas.microsoft.com/office/powerpoint/2010/main" val="349462211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494" y="338051"/>
            <a:ext cx="7239000" cy="812800"/>
          </a:xfrm>
        </p:spPr>
        <p:txBody>
          <a:bodyPr>
            <a:noAutofit/>
          </a:bodyPr>
          <a:lstStyle/>
          <a:p>
            <a:r>
              <a:rPr lang="en-CA" sz="3600" dirty="0" smtClean="0"/>
              <a:t>Simulated Losses Due to More Intense Tropical Cyclones in 2050s (All species groups)</a:t>
            </a:r>
            <a:br>
              <a:rPr lang="en-CA" sz="3600" dirty="0" smtClean="0"/>
            </a:br>
            <a:r>
              <a:rPr lang="en-CA" sz="2400" dirty="0" smtClean="0"/>
              <a:t>Central estimates</a:t>
            </a:r>
            <a:endParaRPr lang="en-CA" sz="2400"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42</a:t>
            </a:fld>
            <a:endParaRPr lang="en-US" dirty="0"/>
          </a:p>
        </p:txBody>
      </p:sp>
      <p:pic>
        <p:nvPicPr>
          <p:cNvPr id="8" name="Picture 7"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06301" y="692696"/>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DCB7BFA-4450-A749-A2C3-FF8D38D7C1BD}"/>
              </a:ext>
            </a:extLst>
          </p:cNvPr>
          <p:cNvSpPr txBox="1"/>
          <p:nvPr/>
        </p:nvSpPr>
        <p:spPr>
          <a:xfrm>
            <a:off x="1165998" y="1903011"/>
            <a:ext cx="992579" cy="369332"/>
          </a:xfrm>
          <a:prstGeom prst="rect">
            <a:avLst/>
          </a:prstGeom>
          <a:noFill/>
        </p:spPr>
        <p:txBody>
          <a:bodyPr wrap="none" rtlCol="0">
            <a:spAutoFit/>
          </a:bodyPr>
          <a:lstStyle/>
          <a:p>
            <a:r>
              <a:rPr lang="en-US" sz="1800" u="sng" dirty="0">
                <a:latin typeface="+mn-lt"/>
              </a:rPr>
              <a:t>RCP2.6</a:t>
            </a:r>
            <a:endParaRPr lang="en-US" sz="1800" i="1" u="sng" baseline="-25000" dirty="0">
              <a:latin typeface="+mn-lt"/>
            </a:endParaRPr>
          </a:p>
        </p:txBody>
      </p:sp>
      <p:sp>
        <p:nvSpPr>
          <p:cNvPr id="11" name="TextBox 10">
            <a:extLst>
              <a:ext uri="{FF2B5EF4-FFF2-40B4-BE49-F238E27FC236}">
                <a16:creationId xmlns:a16="http://schemas.microsoft.com/office/drawing/2014/main" xmlns="" id="{F19B1ECF-C195-3E45-8D63-A0390F409CE5}"/>
              </a:ext>
            </a:extLst>
          </p:cNvPr>
          <p:cNvSpPr txBox="1"/>
          <p:nvPr/>
        </p:nvSpPr>
        <p:spPr>
          <a:xfrm>
            <a:off x="2576755" y="1903011"/>
            <a:ext cx="992579" cy="369332"/>
          </a:xfrm>
          <a:prstGeom prst="rect">
            <a:avLst/>
          </a:prstGeom>
          <a:noFill/>
        </p:spPr>
        <p:txBody>
          <a:bodyPr wrap="none" rtlCol="0">
            <a:spAutoFit/>
          </a:bodyPr>
          <a:lstStyle/>
          <a:p>
            <a:r>
              <a:rPr lang="en-US" sz="1800" u="sng" dirty="0">
                <a:latin typeface="+mn-lt"/>
              </a:rPr>
              <a:t>RCP8.5</a:t>
            </a:r>
            <a:endParaRPr lang="en-US" sz="1800" i="1" u="sng" baseline="-25000" dirty="0">
              <a:latin typeface="+mn-lt"/>
            </a:endParaRPr>
          </a:p>
        </p:txBody>
      </p:sp>
      <p:sp>
        <p:nvSpPr>
          <p:cNvPr id="6" name="TextBox 5"/>
          <p:cNvSpPr txBox="1"/>
          <p:nvPr/>
        </p:nvSpPr>
        <p:spPr>
          <a:xfrm>
            <a:off x="3742883" y="3732658"/>
            <a:ext cx="5310031" cy="707886"/>
          </a:xfrm>
          <a:prstGeom prst="rect">
            <a:avLst/>
          </a:prstGeom>
          <a:noFill/>
        </p:spPr>
        <p:txBody>
          <a:bodyPr wrap="square" rtlCol="0">
            <a:spAutoFit/>
          </a:bodyPr>
          <a:lstStyle/>
          <a:p>
            <a:r>
              <a:rPr lang="en-CA" sz="2000" dirty="0" smtClean="0">
                <a:latin typeface="+mn-lt"/>
              </a:rPr>
              <a:t>Total loss in economic output</a:t>
            </a:r>
          </a:p>
          <a:p>
            <a:r>
              <a:rPr lang="en-CA" sz="2000" dirty="0">
                <a:latin typeface="Agency FB" panose="020B0503020202020204" pitchFamily="34" charset="0"/>
              </a:rPr>
              <a:t>US$ </a:t>
            </a:r>
            <a:r>
              <a:rPr lang="en-CA" sz="2000" dirty="0" smtClean="0">
                <a:latin typeface="Agency FB" panose="020B0503020202020204" pitchFamily="34" charset="0"/>
              </a:rPr>
              <a:t>million </a:t>
            </a:r>
            <a:endParaRPr lang="en-CA" sz="2000" dirty="0">
              <a:latin typeface="Agency FB" panose="020B0503020202020204" pitchFamily="34" charset="0"/>
            </a:endParaRPr>
          </a:p>
        </p:txBody>
      </p:sp>
      <p:sp>
        <p:nvSpPr>
          <p:cNvPr id="13" name="TextBox 12"/>
          <p:cNvSpPr txBox="1"/>
          <p:nvPr/>
        </p:nvSpPr>
        <p:spPr>
          <a:xfrm>
            <a:off x="3742883" y="2655381"/>
            <a:ext cx="5348687" cy="707886"/>
          </a:xfrm>
          <a:prstGeom prst="rect">
            <a:avLst/>
          </a:prstGeom>
          <a:noFill/>
        </p:spPr>
        <p:txBody>
          <a:bodyPr wrap="square" rtlCol="0">
            <a:spAutoFit/>
          </a:bodyPr>
          <a:lstStyle/>
          <a:p>
            <a:r>
              <a:rPr lang="en-CA" sz="2000" dirty="0" smtClean="0">
                <a:latin typeface="+mn-lt"/>
              </a:rPr>
              <a:t>Loss in landed value</a:t>
            </a:r>
          </a:p>
          <a:p>
            <a:r>
              <a:rPr lang="en-CA" sz="2000" dirty="0" smtClean="0">
                <a:latin typeface="Agency FB" panose="020B0503020202020204" pitchFamily="34" charset="0"/>
              </a:rPr>
              <a:t>US$ million t</a:t>
            </a:r>
          </a:p>
        </p:txBody>
      </p:sp>
      <p:sp>
        <p:nvSpPr>
          <p:cNvPr id="14" name="TextBox 13"/>
          <p:cNvSpPr txBox="1"/>
          <p:nvPr/>
        </p:nvSpPr>
        <p:spPr>
          <a:xfrm>
            <a:off x="3794432" y="4810214"/>
            <a:ext cx="5334607" cy="707886"/>
          </a:xfrm>
          <a:prstGeom prst="rect">
            <a:avLst/>
          </a:prstGeom>
          <a:noFill/>
        </p:spPr>
        <p:txBody>
          <a:bodyPr wrap="square" rtlCol="0">
            <a:spAutoFit/>
          </a:bodyPr>
          <a:lstStyle/>
          <a:p>
            <a:r>
              <a:rPr lang="en-CA" sz="2000" dirty="0" smtClean="0">
                <a:latin typeface="+mn-lt"/>
              </a:rPr>
              <a:t>Total loss in household income</a:t>
            </a:r>
          </a:p>
          <a:p>
            <a:r>
              <a:rPr lang="en-CA" sz="2000" dirty="0">
                <a:latin typeface="Agency FB" panose="020B0503020202020204" pitchFamily="34" charset="0"/>
              </a:rPr>
              <a:t>US$ </a:t>
            </a:r>
            <a:r>
              <a:rPr lang="en-CA" sz="2000" dirty="0" smtClean="0">
                <a:latin typeface="Agency FB" panose="020B0503020202020204" pitchFamily="34" charset="0"/>
              </a:rPr>
              <a:t>million </a:t>
            </a:r>
            <a:endParaRPr lang="en-CA" sz="2000" dirty="0">
              <a:latin typeface="Agency FB" panose="020B0503020202020204" pitchFamily="34" charset="0"/>
            </a:endParaRPr>
          </a:p>
        </p:txBody>
      </p:sp>
      <p:sp>
        <p:nvSpPr>
          <p:cNvPr id="15" name="TextBox 14"/>
          <p:cNvSpPr txBox="1"/>
          <p:nvPr/>
        </p:nvSpPr>
        <p:spPr>
          <a:xfrm>
            <a:off x="3767154" y="5826343"/>
            <a:ext cx="5334607" cy="707886"/>
          </a:xfrm>
          <a:prstGeom prst="rect">
            <a:avLst/>
          </a:prstGeom>
          <a:noFill/>
        </p:spPr>
        <p:txBody>
          <a:bodyPr wrap="square" rtlCol="0">
            <a:spAutoFit/>
          </a:bodyPr>
          <a:lstStyle/>
          <a:p>
            <a:r>
              <a:rPr lang="en-CA" sz="2000" dirty="0" smtClean="0">
                <a:latin typeface="+mn-lt"/>
              </a:rPr>
              <a:t>Drop in daily food supply as fish</a:t>
            </a:r>
          </a:p>
          <a:p>
            <a:r>
              <a:rPr lang="en-CA" sz="2000" dirty="0">
                <a:latin typeface="Agency FB" panose="020B0503020202020204" pitchFamily="34" charset="0"/>
              </a:rPr>
              <a:t>Per person, relative to 2009-2013 average</a:t>
            </a:r>
          </a:p>
        </p:txBody>
      </p:sp>
      <p:grpSp>
        <p:nvGrpSpPr>
          <p:cNvPr id="24" name="Group 23"/>
          <p:cNvGrpSpPr/>
          <p:nvPr/>
        </p:nvGrpSpPr>
        <p:grpSpPr>
          <a:xfrm>
            <a:off x="129019" y="2594510"/>
            <a:ext cx="3665413" cy="4061460"/>
            <a:chOff x="2337673" y="1398269"/>
            <a:chExt cx="3665413" cy="4061460"/>
          </a:xfrm>
        </p:grpSpPr>
        <p:sp>
          <p:nvSpPr>
            <p:cNvPr id="25" name="Freeform 24"/>
            <p:cNvSpPr/>
            <p:nvPr/>
          </p:nvSpPr>
          <p:spPr>
            <a:xfrm>
              <a:off x="2752486" y="1398269"/>
              <a:ext cx="3250600"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3250" tIns="148591" rIns="277368" bIns="148591"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26" name="Oval 25"/>
            <p:cNvSpPr/>
            <p:nvPr/>
          </p:nvSpPr>
          <p:spPr>
            <a:xfrm>
              <a:off x="2337673" y="1398270"/>
              <a:ext cx="829627" cy="829627"/>
            </a:xfrm>
            <a:prstGeom prst="ellipse">
              <a:avLst/>
            </a:prstGeom>
            <a:blipFill>
              <a:blip r:embed="rId5">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32" name="Freeform 31"/>
            <p:cNvSpPr/>
            <p:nvPr/>
          </p:nvSpPr>
          <p:spPr>
            <a:xfrm>
              <a:off x="2752486" y="2475546"/>
              <a:ext cx="3250600"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2896528"/>
                <a:satOff val="1763"/>
                <a:lumOff val="11699"/>
                <a:alphaOff val="0"/>
              </a:schemeClr>
            </a:fillRef>
            <a:effectRef idx="0">
              <a:schemeClr val="accent3">
                <a:hueOff val="-2896528"/>
                <a:satOff val="1763"/>
                <a:lumOff val="11699"/>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3" name="Oval 32"/>
            <p:cNvSpPr/>
            <p:nvPr/>
          </p:nvSpPr>
          <p:spPr>
            <a:xfrm>
              <a:off x="2337673" y="2475547"/>
              <a:ext cx="829627" cy="829627"/>
            </a:xfrm>
            <a:prstGeom prst="ellipse">
              <a:avLst/>
            </a:prstGeom>
            <a:blipFill>
              <a:blip r:embed="rId6">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3">
                <a:tint val="50000"/>
                <a:hueOff val="-3263028"/>
                <a:satOff val="31892"/>
                <a:lumOff val="4039"/>
                <a:alphaOff val="0"/>
              </a:schemeClr>
            </a:effectRef>
            <a:fontRef idx="minor">
              <a:schemeClr val="lt1">
                <a:hueOff val="0"/>
                <a:satOff val="0"/>
                <a:lumOff val="0"/>
                <a:alphaOff val="0"/>
              </a:schemeClr>
            </a:fontRef>
          </p:style>
        </p:sp>
        <p:sp>
          <p:nvSpPr>
            <p:cNvPr id="34" name="Freeform 33"/>
            <p:cNvSpPr/>
            <p:nvPr/>
          </p:nvSpPr>
          <p:spPr>
            <a:xfrm>
              <a:off x="2752486" y="3552824"/>
              <a:ext cx="3250600" cy="829628"/>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5793056"/>
                <a:satOff val="3525"/>
                <a:lumOff val="23397"/>
                <a:alphaOff val="0"/>
              </a:schemeClr>
            </a:fillRef>
            <a:effectRef idx="0">
              <a:schemeClr val="accent3">
                <a:hueOff val="-5793056"/>
                <a:satOff val="3525"/>
                <a:lumOff val="23397"/>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5" name="Oval 34"/>
            <p:cNvSpPr/>
            <p:nvPr/>
          </p:nvSpPr>
          <p:spPr>
            <a:xfrm>
              <a:off x="2337673" y="3552825"/>
              <a:ext cx="829627" cy="829627"/>
            </a:xfrm>
            <a:prstGeom prst="ellipse">
              <a:avLst/>
            </a:prstGeom>
            <a:blipFill>
              <a:blip r:embed="rId7">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3">
                <a:tint val="50000"/>
                <a:hueOff val="-6526057"/>
                <a:satOff val="63784"/>
                <a:lumOff val="8078"/>
                <a:alphaOff val="0"/>
              </a:schemeClr>
            </a:effectRef>
            <a:fontRef idx="minor">
              <a:schemeClr val="lt1">
                <a:hueOff val="0"/>
                <a:satOff val="0"/>
                <a:lumOff val="0"/>
                <a:alphaOff val="0"/>
              </a:schemeClr>
            </a:fontRef>
          </p:style>
        </p:sp>
        <p:sp>
          <p:nvSpPr>
            <p:cNvPr id="36" name="Freeform 35"/>
            <p:cNvSpPr/>
            <p:nvPr/>
          </p:nvSpPr>
          <p:spPr>
            <a:xfrm>
              <a:off x="2752486" y="4630101"/>
              <a:ext cx="3250600" cy="829628"/>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8689583"/>
                <a:satOff val="5288"/>
                <a:lumOff val="35096"/>
                <a:alphaOff val="0"/>
              </a:schemeClr>
            </a:fillRef>
            <a:effectRef idx="0">
              <a:schemeClr val="accent3">
                <a:hueOff val="-8689583"/>
                <a:satOff val="5288"/>
                <a:lumOff val="35096"/>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7" name="Oval 36"/>
            <p:cNvSpPr/>
            <p:nvPr/>
          </p:nvSpPr>
          <p:spPr>
            <a:xfrm>
              <a:off x="2337673" y="4630102"/>
              <a:ext cx="829627" cy="829627"/>
            </a:xfrm>
            <a:prstGeom prst="ellipse">
              <a:avLst/>
            </a:prstGeom>
            <a:blipFill>
              <a:blip r:embed="rId8">
                <a:extLst>
                  <a:ext uri="{28A0092B-C50C-407E-A947-70E740481C1C}">
                    <a14:useLocalDpi xmlns:a14="http://schemas.microsoft.com/office/drawing/2010/main" val="0"/>
                  </a:ext>
                </a:extLst>
              </a:blip>
              <a:srcRect/>
              <a:stretch>
                <a:fillRect l="-4000" r="-4000"/>
              </a:stretch>
            </a:blipFill>
          </p:spPr>
          <p:style>
            <a:lnRef idx="2">
              <a:schemeClr val="lt1">
                <a:hueOff val="0"/>
                <a:satOff val="0"/>
                <a:lumOff val="0"/>
                <a:alphaOff val="0"/>
              </a:schemeClr>
            </a:lnRef>
            <a:fillRef idx="1">
              <a:scrgbClr r="0" g="0" b="0"/>
            </a:fillRef>
            <a:effectRef idx="0">
              <a:schemeClr val="accent3">
                <a:tint val="50000"/>
                <a:hueOff val="-9789085"/>
                <a:satOff val="95676"/>
                <a:lumOff val="12117"/>
                <a:alphaOff val="0"/>
              </a:schemeClr>
            </a:effectRef>
            <a:fontRef idx="minor">
              <a:schemeClr val="lt1">
                <a:hueOff val="0"/>
                <a:satOff val="0"/>
                <a:lumOff val="0"/>
                <a:alphaOff val="0"/>
              </a:schemeClr>
            </a:fontRef>
          </p:style>
        </p:sp>
      </p:grpSp>
      <p:sp>
        <p:nvSpPr>
          <p:cNvPr id="5" name="TextBox 4"/>
          <p:cNvSpPr txBox="1"/>
          <p:nvPr/>
        </p:nvSpPr>
        <p:spPr>
          <a:xfrm>
            <a:off x="1008514" y="2791186"/>
            <a:ext cx="1358516" cy="338554"/>
          </a:xfrm>
          <a:prstGeom prst="rect">
            <a:avLst/>
          </a:prstGeom>
          <a:noFill/>
        </p:spPr>
        <p:txBody>
          <a:bodyPr wrap="square" rtlCol="0">
            <a:spAutoFit/>
          </a:bodyPr>
          <a:lstStyle/>
          <a:p>
            <a:r>
              <a:rPr lang="en-CA" sz="1600" dirty="0" smtClean="0">
                <a:solidFill>
                  <a:schemeClr val="tx1"/>
                </a:solidFill>
                <a:latin typeface="+mn-lt"/>
              </a:rPr>
              <a:t>-0.42 to -1.4</a:t>
            </a:r>
          </a:p>
        </p:txBody>
      </p:sp>
      <p:sp>
        <p:nvSpPr>
          <p:cNvPr id="38" name="TextBox 37"/>
          <p:cNvSpPr txBox="1"/>
          <p:nvPr/>
        </p:nvSpPr>
        <p:spPr>
          <a:xfrm>
            <a:off x="2435916" y="2791464"/>
            <a:ext cx="1488012" cy="338554"/>
          </a:xfrm>
          <a:prstGeom prst="rect">
            <a:avLst/>
          </a:prstGeom>
          <a:noFill/>
        </p:spPr>
        <p:txBody>
          <a:bodyPr wrap="square" rtlCol="0">
            <a:spAutoFit/>
          </a:bodyPr>
          <a:lstStyle/>
          <a:p>
            <a:r>
              <a:rPr lang="en-CA" sz="1600" dirty="0" smtClean="0">
                <a:solidFill>
                  <a:schemeClr val="tx1"/>
                </a:solidFill>
                <a:latin typeface="+mn-lt"/>
              </a:rPr>
              <a:t>-0.73 to -2.45</a:t>
            </a:r>
          </a:p>
        </p:txBody>
      </p:sp>
      <p:sp>
        <p:nvSpPr>
          <p:cNvPr id="39" name="TextBox 38"/>
          <p:cNvSpPr txBox="1"/>
          <p:nvPr/>
        </p:nvSpPr>
        <p:spPr>
          <a:xfrm>
            <a:off x="996668" y="3901935"/>
            <a:ext cx="1331238" cy="338554"/>
          </a:xfrm>
          <a:prstGeom prst="rect">
            <a:avLst/>
          </a:prstGeom>
          <a:noFill/>
        </p:spPr>
        <p:txBody>
          <a:bodyPr wrap="square" rtlCol="0">
            <a:spAutoFit/>
          </a:bodyPr>
          <a:lstStyle/>
          <a:p>
            <a:r>
              <a:rPr lang="en-CA" sz="1600" dirty="0" smtClean="0">
                <a:solidFill>
                  <a:schemeClr val="tx1"/>
                </a:solidFill>
                <a:latin typeface="+mn-lt"/>
              </a:rPr>
              <a:t>-0.51 to -1.7</a:t>
            </a:r>
          </a:p>
        </p:txBody>
      </p:sp>
      <p:sp>
        <p:nvSpPr>
          <p:cNvPr id="41" name="TextBox 40"/>
          <p:cNvSpPr txBox="1"/>
          <p:nvPr/>
        </p:nvSpPr>
        <p:spPr>
          <a:xfrm>
            <a:off x="2424070" y="3902213"/>
            <a:ext cx="1331238" cy="338554"/>
          </a:xfrm>
          <a:prstGeom prst="rect">
            <a:avLst/>
          </a:prstGeom>
          <a:noFill/>
        </p:spPr>
        <p:txBody>
          <a:bodyPr wrap="square" rtlCol="0">
            <a:spAutoFit/>
          </a:bodyPr>
          <a:lstStyle/>
          <a:p>
            <a:r>
              <a:rPr lang="en-CA" sz="1600" dirty="0" smtClean="0">
                <a:solidFill>
                  <a:schemeClr val="tx1"/>
                </a:solidFill>
                <a:latin typeface="+mn-lt"/>
              </a:rPr>
              <a:t>-0.89 to -3</a:t>
            </a:r>
          </a:p>
        </p:txBody>
      </p:sp>
      <p:sp>
        <p:nvSpPr>
          <p:cNvPr id="55" name="TextBox 54"/>
          <p:cNvSpPr txBox="1"/>
          <p:nvPr/>
        </p:nvSpPr>
        <p:spPr>
          <a:xfrm>
            <a:off x="996668" y="4979213"/>
            <a:ext cx="1331238" cy="338554"/>
          </a:xfrm>
          <a:prstGeom prst="rect">
            <a:avLst/>
          </a:prstGeom>
          <a:noFill/>
        </p:spPr>
        <p:txBody>
          <a:bodyPr wrap="square" rtlCol="0">
            <a:spAutoFit/>
          </a:bodyPr>
          <a:lstStyle/>
          <a:p>
            <a:r>
              <a:rPr lang="en-CA" sz="1600" dirty="0" smtClean="0">
                <a:solidFill>
                  <a:schemeClr val="tx1"/>
                </a:solidFill>
                <a:latin typeface="+mn-lt"/>
              </a:rPr>
              <a:t>-0.12 to -0.4</a:t>
            </a:r>
          </a:p>
        </p:txBody>
      </p:sp>
      <p:sp>
        <p:nvSpPr>
          <p:cNvPr id="56" name="TextBox 55"/>
          <p:cNvSpPr txBox="1"/>
          <p:nvPr/>
        </p:nvSpPr>
        <p:spPr>
          <a:xfrm>
            <a:off x="2424070" y="4979491"/>
            <a:ext cx="1331238" cy="338554"/>
          </a:xfrm>
          <a:prstGeom prst="rect">
            <a:avLst/>
          </a:prstGeom>
          <a:noFill/>
        </p:spPr>
        <p:txBody>
          <a:bodyPr wrap="square" rtlCol="0">
            <a:spAutoFit/>
          </a:bodyPr>
          <a:lstStyle/>
          <a:p>
            <a:r>
              <a:rPr lang="en-CA" sz="1600" dirty="0" smtClean="0">
                <a:solidFill>
                  <a:schemeClr val="tx1"/>
                </a:solidFill>
                <a:latin typeface="+mn-lt"/>
              </a:rPr>
              <a:t>-0.21 to -0.7</a:t>
            </a:r>
          </a:p>
        </p:txBody>
      </p:sp>
      <p:sp>
        <p:nvSpPr>
          <p:cNvPr id="59" name="TextBox 58"/>
          <p:cNvSpPr txBox="1"/>
          <p:nvPr/>
        </p:nvSpPr>
        <p:spPr>
          <a:xfrm>
            <a:off x="996668" y="6056490"/>
            <a:ext cx="1331238" cy="338554"/>
          </a:xfrm>
          <a:prstGeom prst="rect">
            <a:avLst/>
          </a:prstGeom>
          <a:noFill/>
        </p:spPr>
        <p:txBody>
          <a:bodyPr wrap="square" rtlCol="0">
            <a:spAutoFit/>
          </a:bodyPr>
          <a:lstStyle/>
          <a:p>
            <a:r>
              <a:rPr lang="en-CA" sz="1600" dirty="0" smtClean="0">
                <a:solidFill>
                  <a:schemeClr val="tx1"/>
                </a:solidFill>
                <a:latin typeface="+mn-lt"/>
              </a:rPr>
              <a:t>0% to -0.7%</a:t>
            </a:r>
          </a:p>
        </p:txBody>
      </p:sp>
      <p:sp>
        <p:nvSpPr>
          <p:cNvPr id="60" name="TextBox 59"/>
          <p:cNvSpPr txBox="1"/>
          <p:nvPr/>
        </p:nvSpPr>
        <p:spPr>
          <a:xfrm>
            <a:off x="2254469" y="6056768"/>
            <a:ext cx="1539963" cy="338554"/>
          </a:xfrm>
          <a:prstGeom prst="rect">
            <a:avLst/>
          </a:prstGeom>
          <a:noFill/>
        </p:spPr>
        <p:txBody>
          <a:bodyPr wrap="square" rtlCol="0">
            <a:spAutoFit/>
          </a:bodyPr>
          <a:lstStyle/>
          <a:p>
            <a:r>
              <a:rPr lang="en-CA" sz="1600" dirty="0" smtClean="0">
                <a:solidFill>
                  <a:schemeClr val="tx1"/>
                </a:solidFill>
                <a:latin typeface="+mn-lt"/>
              </a:rPr>
              <a:t>-0.1% to -1.1%</a:t>
            </a:r>
          </a:p>
        </p:txBody>
      </p:sp>
    </p:spTree>
    <p:extLst>
      <p:ext uri="{BB962C8B-B14F-4D97-AF65-F5344CB8AC3E}">
        <p14:creationId xmlns:p14="http://schemas.microsoft.com/office/powerpoint/2010/main" val="36885147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494" y="338051"/>
            <a:ext cx="7239000" cy="812800"/>
          </a:xfrm>
        </p:spPr>
        <p:txBody>
          <a:bodyPr>
            <a:noAutofit/>
          </a:bodyPr>
          <a:lstStyle/>
          <a:p>
            <a:r>
              <a:rPr lang="en-CA" sz="3600" dirty="0" smtClean="0"/>
              <a:t>Simulated Losses Due to More Intense Tropical Cyclones in 2050s (All species groups)</a:t>
            </a:r>
            <a:br>
              <a:rPr lang="en-CA" sz="3600" dirty="0" smtClean="0"/>
            </a:br>
            <a:r>
              <a:rPr lang="en-CA" sz="2400" dirty="0" smtClean="0"/>
              <a:t>Central estimates</a:t>
            </a:r>
            <a:endParaRPr lang="en-CA" sz="2400"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43</a:t>
            </a:fld>
            <a:endParaRPr lang="en-US" dirty="0"/>
          </a:p>
        </p:txBody>
      </p:sp>
      <p:pic>
        <p:nvPicPr>
          <p:cNvPr id="8" name="Picture 7"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06301" y="692696"/>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DCB7BFA-4450-A749-A2C3-FF8D38D7C1BD}"/>
              </a:ext>
            </a:extLst>
          </p:cNvPr>
          <p:cNvSpPr txBox="1"/>
          <p:nvPr/>
        </p:nvSpPr>
        <p:spPr>
          <a:xfrm>
            <a:off x="1165998" y="1903011"/>
            <a:ext cx="992579" cy="369332"/>
          </a:xfrm>
          <a:prstGeom prst="rect">
            <a:avLst/>
          </a:prstGeom>
          <a:noFill/>
        </p:spPr>
        <p:txBody>
          <a:bodyPr wrap="none" rtlCol="0">
            <a:spAutoFit/>
          </a:bodyPr>
          <a:lstStyle/>
          <a:p>
            <a:r>
              <a:rPr lang="en-US" sz="1800" u="sng" dirty="0">
                <a:latin typeface="+mn-lt"/>
              </a:rPr>
              <a:t>RCP2.6</a:t>
            </a:r>
            <a:endParaRPr lang="en-US" sz="1800" i="1" u="sng" baseline="-25000" dirty="0">
              <a:latin typeface="+mn-lt"/>
            </a:endParaRPr>
          </a:p>
        </p:txBody>
      </p:sp>
      <p:sp>
        <p:nvSpPr>
          <p:cNvPr id="11" name="TextBox 10">
            <a:extLst>
              <a:ext uri="{FF2B5EF4-FFF2-40B4-BE49-F238E27FC236}">
                <a16:creationId xmlns:a16="http://schemas.microsoft.com/office/drawing/2014/main" xmlns="" id="{F19B1ECF-C195-3E45-8D63-A0390F409CE5}"/>
              </a:ext>
            </a:extLst>
          </p:cNvPr>
          <p:cNvSpPr txBox="1"/>
          <p:nvPr/>
        </p:nvSpPr>
        <p:spPr>
          <a:xfrm>
            <a:off x="2576755" y="1903011"/>
            <a:ext cx="992579" cy="369332"/>
          </a:xfrm>
          <a:prstGeom prst="rect">
            <a:avLst/>
          </a:prstGeom>
          <a:noFill/>
        </p:spPr>
        <p:txBody>
          <a:bodyPr wrap="none" rtlCol="0">
            <a:spAutoFit/>
          </a:bodyPr>
          <a:lstStyle/>
          <a:p>
            <a:r>
              <a:rPr lang="en-US" sz="1800" u="sng" dirty="0">
                <a:latin typeface="+mn-lt"/>
              </a:rPr>
              <a:t>RCP8.5</a:t>
            </a:r>
            <a:endParaRPr lang="en-US" sz="1800" i="1" u="sng" baseline="-25000" dirty="0">
              <a:latin typeface="+mn-lt"/>
            </a:endParaRPr>
          </a:p>
        </p:txBody>
      </p:sp>
      <p:sp>
        <p:nvSpPr>
          <p:cNvPr id="6" name="TextBox 5"/>
          <p:cNvSpPr txBox="1"/>
          <p:nvPr/>
        </p:nvSpPr>
        <p:spPr>
          <a:xfrm>
            <a:off x="3742883" y="3732658"/>
            <a:ext cx="5310031" cy="707886"/>
          </a:xfrm>
          <a:prstGeom prst="rect">
            <a:avLst/>
          </a:prstGeom>
          <a:noFill/>
        </p:spPr>
        <p:txBody>
          <a:bodyPr wrap="square" rtlCol="0">
            <a:spAutoFit/>
          </a:bodyPr>
          <a:lstStyle/>
          <a:p>
            <a:r>
              <a:rPr lang="en-CA" sz="2000" dirty="0" smtClean="0">
                <a:latin typeface="+mn-lt"/>
              </a:rPr>
              <a:t>Total loss in economic output</a:t>
            </a:r>
          </a:p>
          <a:p>
            <a:r>
              <a:rPr lang="en-CA" sz="2000" dirty="0">
                <a:latin typeface="Agency FB" panose="020B0503020202020204" pitchFamily="34" charset="0"/>
              </a:rPr>
              <a:t>US$ </a:t>
            </a:r>
            <a:r>
              <a:rPr lang="en-CA" sz="2000" dirty="0" smtClean="0">
                <a:latin typeface="Agency FB" panose="020B0503020202020204" pitchFamily="34" charset="0"/>
              </a:rPr>
              <a:t>million </a:t>
            </a:r>
            <a:endParaRPr lang="en-CA" sz="2000" dirty="0">
              <a:latin typeface="Agency FB" panose="020B0503020202020204" pitchFamily="34" charset="0"/>
            </a:endParaRPr>
          </a:p>
        </p:txBody>
      </p:sp>
      <p:sp>
        <p:nvSpPr>
          <p:cNvPr id="13" name="TextBox 12"/>
          <p:cNvSpPr txBox="1"/>
          <p:nvPr/>
        </p:nvSpPr>
        <p:spPr>
          <a:xfrm>
            <a:off x="3742883" y="2655381"/>
            <a:ext cx="5348687" cy="707886"/>
          </a:xfrm>
          <a:prstGeom prst="rect">
            <a:avLst/>
          </a:prstGeom>
          <a:noFill/>
        </p:spPr>
        <p:txBody>
          <a:bodyPr wrap="square" rtlCol="0">
            <a:spAutoFit/>
          </a:bodyPr>
          <a:lstStyle/>
          <a:p>
            <a:r>
              <a:rPr lang="en-CA" sz="2000" dirty="0" smtClean="0">
                <a:latin typeface="+mn-lt"/>
              </a:rPr>
              <a:t>Loss in landed value</a:t>
            </a:r>
          </a:p>
          <a:p>
            <a:r>
              <a:rPr lang="en-CA" sz="2000" dirty="0" smtClean="0">
                <a:latin typeface="Agency FB" panose="020B0503020202020204" pitchFamily="34" charset="0"/>
              </a:rPr>
              <a:t>US$ million </a:t>
            </a:r>
          </a:p>
        </p:txBody>
      </p:sp>
      <p:sp>
        <p:nvSpPr>
          <p:cNvPr id="14" name="TextBox 13"/>
          <p:cNvSpPr txBox="1"/>
          <p:nvPr/>
        </p:nvSpPr>
        <p:spPr>
          <a:xfrm>
            <a:off x="3794432" y="4810214"/>
            <a:ext cx="5334607" cy="707886"/>
          </a:xfrm>
          <a:prstGeom prst="rect">
            <a:avLst/>
          </a:prstGeom>
          <a:noFill/>
        </p:spPr>
        <p:txBody>
          <a:bodyPr wrap="square" rtlCol="0">
            <a:spAutoFit/>
          </a:bodyPr>
          <a:lstStyle/>
          <a:p>
            <a:r>
              <a:rPr lang="en-CA" sz="2000" dirty="0" smtClean="0">
                <a:latin typeface="+mn-lt"/>
              </a:rPr>
              <a:t>Total loss in household income</a:t>
            </a:r>
          </a:p>
          <a:p>
            <a:r>
              <a:rPr lang="en-CA" sz="2000" dirty="0">
                <a:latin typeface="Agency FB" panose="020B0503020202020204" pitchFamily="34" charset="0"/>
              </a:rPr>
              <a:t>US$ </a:t>
            </a:r>
            <a:r>
              <a:rPr lang="en-CA" sz="2000" dirty="0" smtClean="0">
                <a:latin typeface="Agency FB" panose="020B0503020202020204" pitchFamily="34" charset="0"/>
              </a:rPr>
              <a:t>million </a:t>
            </a:r>
            <a:endParaRPr lang="en-CA" sz="2000" dirty="0">
              <a:latin typeface="Agency FB" panose="020B0503020202020204" pitchFamily="34" charset="0"/>
            </a:endParaRPr>
          </a:p>
        </p:txBody>
      </p:sp>
      <p:sp>
        <p:nvSpPr>
          <p:cNvPr id="15" name="TextBox 14"/>
          <p:cNvSpPr txBox="1"/>
          <p:nvPr/>
        </p:nvSpPr>
        <p:spPr>
          <a:xfrm>
            <a:off x="3767154" y="5826343"/>
            <a:ext cx="5334607" cy="707886"/>
          </a:xfrm>
          <a:prstGeom prst="rect">
            <a:avLst/>
          </a:prstGeom>
          <a:noFill/>
        </p:spPr>
        <p:txBody>
          <a:bodyPr wrap="square" rtlCol="0">
            <a:spAutoFit/>
          </a:bodyPr>
          <a:lstStyle/>
          <a:p>
            <a:r>
              <a:rPr lang="en-CA" sz="2000" dirty="0" smtClean="0">
                <a:latin typeface="+mn-lt"/>
              </a:rPr>
              <a:t>Drop in daily food supply as fish</a:t>
            </a:r>
          </a:p>
          <a:p>
            <a:r>
              <a:rPr lang="en-CA" sz="2000" dirty="0">
                <a:latin typeface="Agency FB" panose="020B0503020202020204" pitchFamily="34" charset="0"/>
              </a:rPr>
              <a:t>Per person, relative to 2009-2013 average</a:t>
            </a:r>
          </a:p>
        </p:txBody>
      </p:sp>
      <p:grpSp>
        <p:nvGrpSpPr>
          <p:cNvPr id="24" name="Group 23"/>
          <p:cNvGrpSpPr/>
          <p:nvPr/>
        </p:nvGrpSpPr>
        <p:grpSpPr>
          <a:xfrm>
            <a:off x="129019" y="2594510"/>
            <a:ext cx="3665413" cy="4061460"/>
            <a:chOff x="2337673" y="1398269"/>
            <a:chExt cx="3665413" cy="4061460"/>
          </a:xfrm>
        </p:grpSpPr>
        <p:sp>
          <p:nvSpPr>
            <p:cNvPr id="25" name="Freeform 24"/>
            <p:cNvSpPr/>
            <p:nvPr/>
          </p:nvSpPr>
          <p:spPr>
            <a:xfrm>
              <a:off x="2752486" y="1398269"/>
              <a:ext cx="3250600"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3250" tIns="148591" rIns="277368" bIns="148591"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26" name="Oval 25"/>
            <p:cNvSpPr/>
            <p:nvPr/>
          </p:nvSpPr>
          <p:spPr>
            <a:xfrm>
              <a:off x="2337673" y="1398270"/>
              <a:ext cx="829627" cy="829627"/>
            </a:xfrm>
            <a:prstGeom prst="ellipse">
              <a:avLst/>
            </a:prstGeom>
            <a:blipFill>
              <a:blip r:embed="rId5">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32" name="Freeform 31"/>
            <p:cNvSpPr/>
            <p:nvPr/>
          </p:nvSpPr>
          <p:spPr>
            <a:xfrm>
              <a:off x="2752486" y="2475546"/>
              <a:ext cx="3250600"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2896528"/>
                <a:satOff val="1763"/>
                <a:lumOff val="11699"/>
                <a:alphaOff val="0"/>
              </a:schemeClr>
            </a:fillRef>
            <a:effectRef idx="0">
              <a:schemeClr val="accent3">
                <a:hueOff val="-2896528"/>
                <a:satOff val="1763"/>
                <a:lumOff val="11699"/>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3" name="Oval 32"/>
            <p:cNvSpPr/>
            <p:nvPr/>
          </p:nvSpPr>
          <p:spPr>
            <a:xfrm>
              <a:off x="2337673" y="2475547"/>
              <a:ext cx="829627" cy="829627"/>
            </a:xfrm>
            <a:prstGeom prst="ellipse">
              <a:avLst/>
            </a:prstGeom>
            <a:blipFill>
              <a:blip r:embed="rId6">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3">
                <a:tint val="50000"/>
                <a:hueOff val="-3263028"/>
                <a:satOff val="31892"/>
                <a:lumOff val="4039"/>
                <a:alphaOff val="0"/>
              </a:schemeClr>
            </a:effectRef>
            <a:fontRef idx="minor">
              <a:schemeClr val="lt1">
                <a:hueOff val="0"/>
                <a:satOff val="0"/>
                <a:lumOff val="0"/>
                <a:alphaOff val="0"/>
              </a:schemeClr>
            </a:fontRef>
          </p:style>
        </p:sp>
        <p:sp>
          <p:nvSpPr>
            <p:cNvPr id="34" name="Freeform 33"/>
            <p:cNvSpPr/>
            <p:nvPr/>
          </p:nvSpPr>
          <p:spPr>
            <a:xfrm>
              <a:off x="2752486" y="3552824"/>
              <a:ext cx="3250600" cy="829628"/>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5793056"/>
                <a:satOff val="3525"/>
                <a:lumOff val="23397"/>
                <a:alphaOff val="0"/>
              </a:schemeClr>
            </a:fillRef>
            <a:effectRef idx="0">
              <a:schemeClr val="accent3">
                <a:hueOff val="-5793056"/>
                <a:satOff val="3525"/>
                <a:lumOff val="23397"/>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5" name="Oval 34"/>
            <p:cNvSpPr/>
            <p:nvPr/>
          </p:nvSpPr>
          <p:spPr>
            <a:xfrm>
              <a:off x="2337673" y="3552825"/>
              <a:ext cx="829627" cy="829627"/>
            </a:xfrm>
            <a:prstGeom prst="ellipse">
              <a:avLst/>
            </a:prstGeom>
            <a:blipFill>
              <a:blip r:embed="rId7">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3">
                <a:tint val="50000"/>
                <a:hueOff val="-6526057"/>
                <a:satOff val="63784"/>
                <a:lumOff val="8078"/>
                <a:alphaOff val="0"/>
              </a:schemeClr>
            </a:effectRef>
            <a:fontRef idx="minor">
              <a:schemeClr val="lt1">
                <a:hueOff val="0"/>
                <a:satOff val="0"/>
                <a:lumOff val="0"/>
                <a:alphaOff val="0"/>
              </a:schemeClr>
            </a:fontRef>
          </p:style>
        </p:sp>
        <p:sp>
          <p:nvSpPr>
            <p:cNvPr id="36" name="Freeform 35"/>
            <p:cNvSpPr/>
            <p:nvPr/>
          </p:nvSpPr>
          <p:spPr>
            <a:xfrm>
              <a:off x="2752486" y="4630101"/>
              <a:ext cx="3250600" cy="829628"/>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8689583"/>
                <a:satOff val="5288"/>
                <a:lumOff val="35096"/>
                <a:alphaOff val="0"/>
              </a:schemeClr>
            </a:fillRef>
            <a:effectRef idx="0">
              <a:schemeClr val="accent3">
                <a:hueOff val="-8689583"/>
                <a:satOff val="5288"/>
                <a:lumOff val="35096"/>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7" name="Oval 36"/>
            <p:cNvSpPr/>
            <p:nvPr/>
          </p:nvSpPr>
          <p:spPr>
            <a:xfrm>
              <a:off x="2337673" y="4630102"/>
              <a:ext cx="829627" cy="829627"/>
            </a:xfrm>
            <a:prstGeom prst="ellipse">
              <a:avLst/>
            </a:prstGeom>
            <a:blipFill>
              <a:blip r:embed="rId8">
                <a:extLst>
                  <a:ext uri="{28A0092B-C50C-407E-A947-70E740481C1C}">
                    <a14:useLocalDpi xmlns:a14="http://schemas.microsoft.com/office/drawing/2010/main" val="0"/>
                  </a:ext>
                </a:extLst>
              </a:blip>
              <a:srcRect/>
              <a:stretch>
                <a:fillRect l="-4000" r="-4000"/>
              </a:stretch>
            </a:blipFill>
          </p:spPr>
          <p:style>
            <a:lnRef idx="2">
              <a:schemeClr val="lt1">
                <a:hueOff val="0"/>
                <a:satOff val="0"/>
                <a:lumOff val="0"/>
                <a:alphaOff val="0"/>
              </a:schemeClr>
            </a:lnRef>
            <a:fillRef idx="1">
              <a:scrgbClr r="0" g="0" b="0"/>
            </a:fillRef>
            <a:effectRef idx="0">
              <a:schemeClr val="accent3">
                <a:tint val="50000"/>
                <a:hueOff val="-9789085"/>
                <a:satOff val="95676"/>
                <a:lumOff val="12117"/>
                <a:alphaOff val="0"/>
              </a:schemeClr>
            </a:effectRef>
            <a:fontRef idx="minor">
              <a:schemeClr val="lt1">
                <a:hueOff val="0"/>
                <a:satOff val="0"/>
                <a:lumOff val="0"/>
                <a:alphaOff val="0"/>
              </a:schemeClr>
            </a:fontRef>
          </p:style>
        </p:sp>
      </p:grpSp>
      <p:sp>
        <p:nvSpPr>
          <p:cNvPr id="5" name="TextBox 4"/>
          <p:cNvSpPr txBox="1"/>
          <p:nvPr/>
        </p:nvSpPr>
        <p:spPr>
          <a:xfrm>
            <a:off x="1008514" y="2791186"/>
            <a:ext cx="1358516" cy="338554"/>
          </a:xfrm>
          <a:prstGeom prst="rect">
            <a:avLst/>
          </a:prstGeom>
          <a:noFill/>
        </p:spPr>
        <p:txBody>
          <a:bodyPr wrap="square" rtlCol="0">
            <a:spAutoFit/>
          </a:bodyPr>
          <a:lstStyle/>
          <a:p>
            <a:r>
              <a:rPr lang="en-CA" sz="1600" dirty="0" smtClean="0">
                <a:solidFill>
                  <a:schemeClr val="tx1"/>
                </a:solidFill>
                <a:latin typeface="+mn-lt"/>
              </a:rPr>
              <a:t>-1.7 to -5.5</a:t>
            </a:r>
          </a:p>
        </p:txBody>
      </p:sp>
      <p:sp>
        <p:nvSpPr>
          <p:cNvPr id="38" name="TextBox 37"/>
          <p:cNvSpPr txBox="1"/>
          <p:nvPr/>
        </p:nvSpPr>
        <p:spPr>
          <a:xfrm>
            <a:off x="2435916" y="2791464"/>
            <a:ext cx="1488012" cy="338554"/>
          </a:xfrm>
          <a:prstGeom prst="rect">
            <a:avLst/>
          </a:prstGeom>
          <a:noFill/>
        </p:spPr>
        <p:txBody>
          <a:bodyPr wrap="square" rtlCol="0">
            <a:spAutoFit/>
          </a:bodyPr>
          <a:lstStyle/>
          <a:p>
            <a:r>
              <a:rPr lang="en-CA" sz="1600" dirty="0" smtClean="0">
                <a:solidFill>
                  <a:schemeClr val="tx1"/>
                </a:solidFill>
                <a:latin typeface="+mn-lt"/>
              </a:rPr>
              <a:t>-2.9 to -9.7</a:t>
            </a:r>
          </a:p>
        </p:txBody>
      </p:sp>
      <p:sp>
        <p:nvSpPr>
          <p:cNvPr id="39" name="TextBox 38"/>
          <p:cNvSpPr txBox="1"/>
          <p:nvPr/>
        </p:nvSpPr>
        <p:spPr>
          <a:xfrm>
            <a:off x="996668" y="3901935"/>
            <a:ext cx="1331238" cy="338554"/>
          </a:xfrm>
          <a:prstGeom prst="rect">
            <a:avLst/>
          </a:prstGeom>
          <a:noFill/>
        </p:spPr>
        <p:txBody>
          <a:bodyPr wrap="square" rtlCol="0">
            <a:spAutoFit/>
          </a:bodyPr>
          <a:lstStyle/>
          <a:p>
            <a:r>
              <a:rPr lang="en-CA" sz="1600" dirty="0" smtClean="0">
                <a:solidFill>
                  <a:schemeClr val="tx1"/>
                </a:solidFill>
                <a:latin typeface="+mn-lt"/>
              </a:rPr>
              <a:t>-2.0 to -6.7</a:t>
            </a:r>
          </a:p>
        </p:txBody>
      </p:sp>
      <p:sp>
        <p:nvSpPr>
          <p:cNvPr id="41" name="TextBox 40"/>
          <p:cNvSpPr txBox="1"/>
          <p:nvPr/>
        </p:nvSpPr>
        <p:spPr>
          <a:xfrm>
            <a:off x="2424070" y="3902213"/>
            <a:ext cx="1331238" cy="338554"/>
          </a:xfrm>
          <a:prstGeom prst="rect">
            <a:avLst/>
          </a:prstGeom>
          <a:noFill/>
        </p:spPr>
        <p:txBody>
          <a:bodyPr wrap="square" rtlCol="0">
            <a:spAutoFit/>
          </a:bodyPr>
          <a:lstStyle/>
          <a:p>
            <a:r>
              <a:rPr lang="en-CA" sz="1600" dirty="0" smtClean="0">
                <a:solidFill>
                  <a:schemeClr val="tx1"/>
                </a:solidFill>
                <a:latin typeface="+mn-lt"/>
              </a:rPr>
              <a:t>-3.5 to -11.8</a:t>
            </a:r>
          </a:p>
        </p:txBody>
      </p:sp>
      <p:sp>
        <p:nvSpPr>
          <p:cNvPr id="55" name="TextBox 54"/>
          <p:cNvSpPr txBox="1"/>
          <p:nvPr/>
        </p:nvSpPr>
        <p:spPr>
          <a:xfrm>
            <a:off x="996668" y="4979213"/>
            <a:ext cx="1331238" cy="338554"/>
          </a:xfrm>
          <a:prstGeom prst="rect">
            <a:avLst/>
          </a:prstGeom>
          <a:noFill/>
        </p:spPr>
        <p:txBody>
          <a:bodyPr wrap="square" rtlCol="0">
            <a:spAutoFit/>
          </a:bodyPr>
          <a:lstStyle/>
          <a:p>
            <a:r>
              <a:rPr lang="en-CA" sz="1600" dirty="0" smtClean="0">
                <a:solidFill>
                  <a:schemeClr val="tx1"/>
                </a:solidFill>
                <a:latin typeface="+mn-lt"/>
              </a:rPr>
              <a:t>-0.47 to -1.6</a:t>
            </a:r>
          </a:p>
        </p:txBody>
      </p:sp>
      <p:sp>
        <p:nvSpPr>
          <p:cNvPr id="56" name="TextBox 55"/>
          <p:cNvSpPr txBox="1"/>
          <p:nvPr/>
        </p:nvSpPr>
        <p:spPr>
          <a:xfrm>
            <a:off x="2424070" y="4979491"/>
            <a:ext cx="1331238" cy="338554"/>
          </a:xfrm>
          <a:prstGeom prst="rect">
            <a:avLst/>
          </a:prstGeom>
          <a:noFill/>
        </p:spPr>
        <p:txBody>
          <a:bodyPr wrap="square" rtlCol="0">
            <a:spAutoFit/>
          </a:bodyPr>
          <a:lstStyle/>
          <a:p>
            <a:r>
              <a:rPr lang="en-CA" sz="1600" dirty="0" smtClean="0">
                <a:solidFill>
                  <a:schemeClr val="tx1"/>
                </a:solidFill>
                <a:latin typeface="+mn-lt"/>
              </a:rPr>
              <a:t>-0.83 to -2.8</a:t>
            </a:r>
          </a:p>
        </p:txBody>
      </p:sp>
      <p:sp>
        <p:nvSpPr>
          <p:cNvPr id="59" name="TextBox 58"/>
          <p:cNvSpPr txBox="1"/>
          <p:nvPr/>
        </p:nvSpPr>
        <p:spPr>
          <a:xfrm>
            <a:off x="996667" y="6056490"/>
            <a:ext cx="1580087" cy="307777"/>
          </a:xfrm>
          <a:prstGeom prst="rect">
            <a:avLst/>
          </a:prstGeom>
          <a:noFill/>
        </p:spPr>
        <p:txBody>
          <a:bodyPr wrap="square" rtlCol="0">
            <a:spAutoFit/>
          </a:bodyPr>
          <a:lstStyle/>
          <a:p>
            <a:r>
              <a:rPr lang="en-CA" sz="1400" dirty="0" smtClean="0">
                <a:solidFill>
                  <a:schemeClr val="tx1"/>
                </a:solidFill>
                <a:latin typeface="+mn-lt"/>
              </a:rPr>
              <a:t>-0.1% to -0.7%</a:t>
            </a:r>
          </a:p>
        </p:txBody>
      </p:sp>
      <p:sp>
        <p:nvSpPr>
          <p:cNvPr id="60" name="TextBox 59"/>
          <p:cNvSpPr txBox="1"/>
          <p:nvPr/>
        </p:nvSpPr>
        <p:spPr>
          <a:xfrm>
            <a:off x="2432985" y="6056768"/>
            <a:ext cx="1539963" cy="307777"/>
          </a:xfrm>
          <a:prstGeom prst="rect">
            <a:avLst/>
          </a:prstGeom>
          <a:noFill/>
        </p:spPr>
        <p:txBody>
          <a:bodyPr wrap="square" rtlCol="0">
            <a:spAutoFit/>
          </a:bodyPr>
          <a:lstStyle/>
          <a:p>
            <a:r>
              <a:rPr lang="en-CA" sz="1400" dirty="0" smtClean="0">
                <a:solidFill>
                  <a:schemeClr val="tx1"/>
                </a:solidFill>
                <a:latin typeface="+mn-lt"/>
              </a:rPr>
              <a:t>-0.1% to -1.3%</a:t>
            </a:r>
          </a:p>
        </p:txBody>
      </p:sp>
    </p:spTree>
    <p:extLst>
      <p:ext uri="{BB962C8B-B14F-4D97-AF65-F5344CB8AC3E}">
        <p14:creationId xmlns:p14="http://schemas.microsoft.com/office/powerpoint/2010/main" val="2703085886"/>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494" y="338051"/>
            <a:ext cx="7239000" cy="812800"/>
          </a:xfrm>
        </p:spPr>
        <p:txBody>
          <a:bodyPr>
            <a:noAutofit/>
          </a:bodyPr>
          <a:lstStyle/>
          <a:p>
            <a:r>
              <a:rPr lang="en-CA" sz="3600" dirty="0" smtClean="0"/>
              <a:t>Simulated Losses Due to More Intense Tropical Cyclones in 2050s (All species groups)</a:t>
            </a:r>
            <a:br>
              <a:rPr lang="en-CA" sz="3600" dirty="0" smtClean="0"/>
            </a:br>
            <a:r>
              <a:rPr lang="en-CA" sz="2400" dirty="0" smtClean="0"/>
              <a:t>Central estimates</a:t>
            </a:r>
            <a:endParaRPr lang="en-CA" sz="2400"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44</a:t>
            </a:fld>
            <a:endParaRPr lang="en-US" dirty="0"/>
          </a:p>
        </p:txBody>
      </p:sp>
      <p:pic>
        <p:nvPicPr>
          <p:cNvPr id="8" name="Picture 7"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06301" y="692696"/>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DCB7BFA-4450-A749-A2C3-FF8D38D7C1BD}"/>
              </a:ext>
            </a:extLst>
          </p:cNvPr>
          <p:cNvSpPr txBox="1"/>
          <p:nvPr/>
        </p:nvSpPr>
        <p:spPr>
          <a:xfrm>
            <a:off x="1165998" y="1903011"/>
            <a:ext cx="992579" cy="369332"/>
          </a:xfrm>
          <a:prstGeom prst="rect">
            <a:avLst/>
          </a:prstGeom>
          <a:noFill/>
        </p:spPr>
        <p:txBody>
          <a:bodyPr wrap="none" rtlCol="0">
            <a:spAutoFit/>
          </a:bodyPr>
          <a:lstStyle/>
          <a:p>
            <a:r>
              <a:rPr lang="en-US" sz="1800" u="sng" dirty="0">
                <a:latin typeface="+mn-lt"/>
              </a:rPr>
              <a:t>RCP2.6</a:t>
            </a:r>
            <a:endParaRPr lang="en-US" sz="1800" i="1" u="sng" baseline="-25000" dirty="0">
              <a:latin typeface="+mn-lt"/>
            </a:endParaRPr>
          </a:p>
        </p:txBody>
      </p:sp>
      <p:sp>
        <p:nvSpPr>
          <p:cNvPr id="11" name="TextBox 10">
            <a:extLst>
              <a:ext uri="{FF2B5EF4-FFF2-40B4-BE49-F238E27FC236}">
                <a16:creationId xmlns:a16="http://schemas.microsoft.com/office/drawing/2014/main" xmlns="" id="{F19B1ECF-C195-3E45-8D63-A0390F409CE5}"/>
              </a:ext>
            </a:extLst>
          </p:cNvPr>
          <p:cNvSpPr txBox="1"/>
          <p:nvPr/>
        </p:nvSpPr>
        <p:spPr>
          <a:xfrm>
            <a:off x="2576755" y="1903011"/>
            <a:ext cx="992579" cy="369332"/>
          </a:xfrm>
          <a:prstGeom prst="rect">
            <a:avLst/>
          </a:prstGeom>
          <a:noFill/>
        </p:spPr>
        <p:txBody>
          <a:bodyPr wrap="none" rtlCol="0">
            <a:spAutoFit/>
          </a:bodyPr>
          <a:lstStyle/>
          <a:p>
            <a:r>
              <a:rPr lang="en-US" sz="1800" u="sng" dirty="0">
                <a:latin typeface="+mn-lt"/>
              </a:rPr>
              <a:t>RCP8.5</a:t>
            </a:r>
            <a:endParaRPr lang="en-US" sz="1800" i="1" u="sng" baseline="-25000" dirty="0">
              <a:latin typeface="+mn-lt"/>
            </a:endParaRPr>
          </a:p>
        </p:txBody>
      </p:sp>
      <p:sp>
        <p:nvSpPr>
          <p:cNvPr id="6" name="TextBox 5"/>
          <p:cNvSpPr txBox="1"/>
          <p:nvPr/>
        </p:nvSpPr>
        <p:spPr>
          <a:xfrm>
            <a:off x="3742883" y="3732658"/>
            <a:ext cx="5310031" cy="707886"/>
          </a:xfrm>
          <a:prstGeom prst="rect">
            <a:avLst/>
          </a:prstGeom>
          <a:noFill/>
        </p:spPr>
        <p:txBody>
          <a:bodyPr wrap="square" rtlCol="0">
            <a:spAutoFit/>
          </a:bodyPr>
          <a:lstStyle/>
          <a:p>
            <a:r>
              <a:rPr lang="en-CA" sz="2000" dirty="0" smtClean="0">
                <a:latin typeface="+mn-lt"/>
              </a:rPr>
              <a:t>Total loss in economic output</a:t>
            </a:r>
          </a:p>
          <a:p>
            <a:r>
              <a:rPr lang="en-CA" sz="2000" dirty="0">
                <a:latin typeface="Agency FB" panose="020B0503020202020204" pitchFamily="34" charset="0"/>
              </a:rPr>
              <a:t>US$ thousand </a:t>
            </a:r>
          </a:p>
        </p:txBody>
      </p:sp>
      <p:sp>
        <p:nvSpPr>
          <p:cNvPr id="13" name="TextBox 12"/>
          <p:cNvSpPr txBox="1"/>
          <p:nvPr/>
        </p:nvSpPr>
        <p:spPr>
          <a:xfrm>
            <a:off x="3742883" y="2655381"/>
            <a:ext cx="5348687" cy="707886"/>
          </a:xfrm>
          <a:prstGeom prst="rect">
            <a:avLst/>
          </a:prstGeom>
          <a:noFill/>
        </p:spPr>
        <p:txBody>
          <a:bodyPr wrap="square" rtlCol="0">
            <a:spAutoFit/>
          </a:bodyPr>
          <a:lstStyle/>
          <a:p>
            <a:r>
              <a:rPr lang="en-CA" sz="2000" dirty="0" smtClean="0">
                <a:latin typeface="+mn-lt"/>
              </a:rPr>
              <a:t>Loss in landed value</a:t>
            </a:r>
          </a:p>
          <a:p>
            <a:r>
              <a:rPr lang="en-CA" sz="2000" dirty="0" smtClean="0">
                <a:latin typeface="Agency FB" panose="020B0503020202020204" pitchFamily="34" charset="0"/>
              </a:rPr>
              <a:t>US$ thousand </a:t>
            </a:r>
          </a:p>
        </p:txBody>
      </p:sp>
      <p:sp>
        <p:nvSpPr>
          <p:cNvPr id="14" name="TextBox 13"/>
          <p:cNvSpPr txBox="1"/>
          <p:nvPr/>
        </p:nvSpPr>
        <p:spPr>
          <a:xfrm>
            <a:off x="3794432" y="4810214"/>
            <a:ext cx="5334607" cy="707886"/>
          </a:xfrm>
          <a:prstGeom prst="rect">
            <a:avLst/>
          </a:prstGeom>
          <a:noFill/>
        </p:spPr>
        <p:txBody>
          <a:bodyPr wrap="square" rtlCol="0">
            <a:spAutoFit/>
          </a:bodyPr>
          <a:lstStyle/>
          <a:p>
            <a:r>
              <a:rPr lang="en-CA" sz="2000" dirty="0" smtClean="0">
                <a:latin typeface="+mn-lt"/>
              </a:rPr>
              <a:t>Total loss in household income</a:t>
            </a:r>
          </a:p>
          <a:p>
            <a:r>
              <a:rPr lang="en-CA" sz="2000" dirty="0">
                <a:latin typeface="Agency FB" panose="020B0503020202020204" pitchFamily="34" charset="0"/>
              </a:rPr>
              <a:t>US$ thousand </a:t>
            </a:r>
          </a:p>
        </p:txBody>
      </p:sp>
      <p:sp>
        <p:nvSpPr>
          <p:cNvPr id="15" name="TextBox 14"/>
          <p:cNvSpPr txBox="1"/>
          <p:nvPr/>
        </p:nvSpPr>
        <p:spPr>
          <a:xfrm>
            <a:off x="3767154" y="5826343"/>
            <a:ext cx="5334607" cy="707886"/>
          </a:xfrm>
          <a:prstGeom prst="rect">
            <a:avLst/>
          </a:prstGeom>
          <a:noFill/>
        </p:spPr>
        <p:txBody>
          <a:bodyPr wrap="square" rtlCol="0">
            <a:spAutoFit/>
          </a:bodyPr>
          <a:lstStyle/>
          <a:p>
            <a:r>
              <a:rPr lang="en-CA" sz="2000" dirty="0" smtClean="0">
                <a:latin typeface="+mn-lt"/>
              </a:rPr>
              <a:t>Drop in daily food supply as fish</a:t>
            </a:r>
          </a:p>
          <a:p>
            <a:r>
              <a:rPr lang="en-CA" sz="2000" dirty="0">
                <a:latin typeface="Agency FB" panose="020B0503020202020204" pitchFamily="34" charset="0"/>
              </a:rPr>
              <a:t>Per person, relative to 2009-2013 average</a:t>
            </a:r>
          </a:p>
        </p:txBody>
      </p:sp>
      <p:grpSp>
        <p:nvGrpSpPr>
          <p:cNvPr id="24" name="Group 23"/>
          <p:cNvGrpSpPr/>
          <p:nvPr/>
        </p:nvGrpSpPr>
        <p:grpSpPr>
          <a:xfrm>
            <a:off x="129019" y="2594510"/>
            <a:ext cx="3665413" cy="4061460"/>
            <a:chOff x="2337673" y="1398269"/>
            <a:chExt cx="3665413" cy="4061460"/>
          </a:xfrm>
        </p:grpSpPr>
        <p:sp>
          <p:nvSpPr>
            <p:cNvPr id="25" name="Freeform 24"/>
            <p:cNvSpPr/>
            <p:nvPr/>
          </p:nvSpPr>
          <p:spPr>
            <a:xfrm>
              <a:off x="2752486" y="1398269"/>
              <a:ext cx="3250600"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3250" tIns="148591" rIns="277368" bIns="148591"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26" name="Oval 25"/>
            <p:cNvSpPr/>
            <p:nvPr/>
          </p:nvSpPr>
          <p:spPr>
            <a:xfrm>
              <a:off x="2337673" y="1398270"/>
              <a:ext cx="829627" cy="829627"/>
            </a:xfrm>
            <a:prstGeom prst="ellipse">
              <a:avLst/>
            </a:prstGeom>
            <a:blipFill>
              <a:blip r:embed="rId5">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32" name="Freeform 31"/>
            <p:cNvSpPr/>
            <p:nvPr/>
          </p:nvSpPr>
          <p:spPr>
            <a:xfrm>
              <a:off x="2752486" y="2475546"/>
              <a:ext cx="3250600"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2896528"/>
                <a:satOff val="1763"/>
                <a:lumOff val="11699"/>
                <a:alphaOff val="0"/>
              </a:schemeClr>
            </a:fillRef>
            <a:effectRef idx="0">
              <a:schemeClr val="accent3">
                <a:hueOff val="-2896528"/>
                <a:satOff val="1763"/>
                <a:lumOff val="11699"/>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3" name="Oval 32"/>
            <p:cNvSpPr/>
            <p:nvPr/>
          </p:nvSpPr>
          <p:spPr>
            <a:xfrm>
              <a:off x="2337673" y="2475547"/>
              <a:ext cx="829627" cy="829627"/>
            </a:xfrm>
            <a:prstGeom prst="ellipse">
              <a:avLst/>
            </a:prstGeom>
            <a:blipFill>
              <a:blip r:embed="rId6">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3">
                <a:tint val="50000"/>
                <a:hueOff val="-3263028"/>
                <a:satOff val="31892"/>
                <a:lumOff val="4039"/>
                <a:alphaOff val="0"/>
              </a:schemeClr>
            </a:effectRef>
            <a:fontRef idx="minor">
              <a:schemeClr val="lt1">
                <a:hueOff val="0"/>
                <a:satOff val="0"/>
                <a:lumOff val="0"/>
                <a:alphaOff val="0"/>
              </a:schemeClr>
            </a:fontRef>
          </p:style>
        </p:sp>
        <p:sp>
          <p:nvSpPr>
            <p:cNvPr id="34" name="Freeform 33"/>
            <p:cNvSpPr/>
            <p:nvPr/>
          </p:nvSpPr>
          <p:spPr>
            <a:xfrm>
              <a:off x="2752486" y="3552824"/>
              <a:ext cx="3250600" cy="829628"/>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5793056"/>
                <a:satOff val="3525"/>
                <a:lumOff val="23397"/>
                <a:alphaOff val="0"/>
              </a:schemeClr>
            </a:fillRef>
            <a:effectRef idx="0">
              <a:schemeClr val="accent3">
                <a:hueOff val="-5793056"/>
                <a:satOff val="3525"/>
                <a:lumOff val="23397"/>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5" name="Oval 34"/>
            <p:cNvSpPr/>
            <p:nvPr/>
          </p:nvSpPr>
          <p:spPr>
            <a:xfrm>
              <a:off x="2337673" y="3552825"/>
              <a:ext cx="829627" cy="829627"/>
            </a:xfrm>
            <a:prstGeom prst="ellipse">
              <a:avLst/>
            </a:prstGeom>
            <a:blipFill>
              <a:blip r:embed="rId7">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3">
                <a:tint val="50000"/>
                <a:hueOff val="-6526057"/>
                <a:satOff val="63784"/>
                <a:lumOff val="8078"/>
                <a:alphaOff val="0"/>
              </a:schemeClr>
            </a:effectRef>
            <a:fontRef idx="minor">
              <a:schemeClr val="lt1">
                <a:hueOff val="0"/>
                <a:satOff val="0"/>
                <a:lumOff val="0"/>
                <a:alphaOff val="0"/>
              </a:schemeClr>
            </a:fontRef>
          </p:style>
        </p:sp>
        <p:sp>
          <p:nvSpPr>
            <p:cNvPr id="36" name="Freeform 35"/>
            <p:cNvSpPr/>
            <p:nvPr/>
          </p:nvSpPr>
          <p:spPr>
            <a:xfrm>
              <a:off x="2752486" y="4630101"/>
              <a:ext cx="3250600" cy="829628"/>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8689583"/>
                <a:satOff val="5288"/>
                <a:lumOff val="35096"/>
                <a:alphaOff val="0"/>
              </a:schemeClr>
            </a:fillRef>
            <a:effectRef idx="0">
              <a:schemeClr val="accent3">
                <a:hueOff val="-8689583"/>
                <a:satOff val="5288"/>
                <a:lumOff val="35096"/>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7" name="Oval 36"/>
            <p:cNvSpPr/>
            <p:nvPr/>
          </p:nvSpPr>
          <p:spPr>
            <a:xfrm>
              <a:off x="2337673" y="4630102"/>
              <a:ext cx="829627" cy="829627"/>
            </a:xfrm>
            <a:prstGeom prst="ellipse">
              <a:avLst/>
            </a:prstGeom>
            <a:blipFill>
              <a:blip r:embed="rId8">
                <a:extLst>
                  <a:ext uri="{28A0092B-C50C-407E-A947-70E740481C1C}">
                    <a14:useLocalDpi xmlns:a14="http://schemas.microsoft.com/office/drawing/2010/main" val="0"/>
                  </a:ext>
                </a:extLst>
              </a:blip>
              <a:srcRect/>
              <a:stretch>
                <a:fillRect l="-4000" r="-4000"/>
              </a:stretch>
            </a:blipFill>
          </p:spPr>
          <p:style>
            <a:lnRef idx="2">
              <a:schemeClr val="lt1">
                <a:hueOff val="0"/>
                <a:satOff val="0"/>
                <a:lumOff val="0"/>
                <a:alphaOff val="0"/>
              </a:schemeClr>
            </a:lnRef>
            <a:fillRef idx="1">
              <a:scrgbClr r="0" g="0" b="0"/>
            </a:fillRef>
            <a:effectRef idx="0">
              <a:schemeClr val="accent3">
                <a:tint val="50000"/>
                <a:hueOff val="-9789085"/>
                <a:satOff val="95676"/>
                <a:lumOff val="12117"/>
                <a:alphaOff val="0"/>
              </a:schemeClr>
            </a:effectRef>
            <a:fontRef idx="minor">
              <a:schemeClr val="lt1">
                <a:hueOff val="0"/>
                <a:satOff val="0"/>
                <a:lumOff val="0"/>
                <a:alphaOff val="0"/>
              </a:schemeClr>
            </a:fontRef>
          </p:style>
        </p:sp>
      </p:grpSp>
      <p:sp>
        <p:nvSpPr>
          <p:cNvPr id="5" name="TextBox 4"/>
          <p:cNvSpPr txBox="1"/>
          <p:nvPr/>
        </p:nvSpPr>
        <p:spPr>
          <a:xfrm>
            <a:off x="1008514" y="2791186"/>
            <a:ext cx="1331238" cy="369332"/>
          </a:xfrm>
          <a:prstGeom prst="rect">
            <a:avLst/>
          </a:prstGeom>
          <a:noFill/>
        </p:spPr>
        <p:txBody>
          <a:bodyPr wrap="square" rtlCol="0">
            <a:spAutoFit/>
          </a:bodyPr>
          <a:lstStyle/>
          <a:p>
            <a:r>
              <a:rPr lang="en-CA" sz="1800" dirty="0" smtClean="0">
                <a:solidFill>
                  <a:schemeClr val="tx1"/>
                </a:solidFill>
                <a:latin typeface="+mn-lt"/>
              </a:rPr>
              <a:t>-40 to -150</a:t>
            </a:r>
          </a:p>
        </p:txBody>
      </p:sp>
      <p:sp>
        <p:nvSpPr>
          <p:cNvPr id="38" name="TextBox 37"/>
          <p:cNvSpPr txBox="1"/>
          <p:nvPr/>
        </p:nvSpPr>
        <p:spPr>
          <a:xfrm>
            <a:off x="2435916" y="2791464"/>
            <a:ext cx="1331238" cy="369332"/>
          </a:xfrm>
          <a:prstGeom prst="rect">
            <a:avLst/>
          </a:prstGeom>
          <a:noFill/>
        </p:spPr>
        <p:txBody>
          <a:bodyPr wrap="square" rtlCol="0">
            <a:spAutoFit/>
          </a:bodyPr>
          <a:lstStyle/>
          <a:p>
            <a:r>
              <a:rPr lang="en-CA" sz="1800" dirty="0" smtClean="0">
                <a:solidFill>
                  <a:schemeClr val="tx1"/>
                </a:solidFill>
                <a:latin typeface="+mn-lt"/>
              </a:rPr>
              <a:t>-80 to -260</a:t>
            </a:r>
          </a:p>
        </p:txBody>
      </p:sp>
      <p:sp>
        <p:nvSpPr>
          <p:cNvPr id="39" name="TextBox 38"/>
          <p:cNvSpPr txBox="1"/>
          <p:nvPr/>
        </p:nvSpPr>
        <p:spPr>
          <a:xfrm>
            <a:off x="996668" y="3901935"/>
            <a:ext cx="1331238" cy="338554"/>
          </a:xfrm>
          <a:prstGeom prst="rect">
            <a:avLst/>
          </a:prstGeom>
          <a:noFill/>
        </p:spPr>
        <p:txBody>
          <a:bodyPr wrap="square" rtlCol="0">
            <a:spAutoFit/>
          </a:bodyPr>
          <a:lstStyle/>
          <a:p>
            <a:r>
              <a:rPr lang="en-CA" sz="1600" dirty="0" smtClean="0">
                <a:solidFill>
                  <a:schemeClr val="tx1"/>
                </a:solidFill>
                <a:latin typeface="+mn-lt"/>
              </a:rPr>
              <a:t>-55 to -181</a:t>
            </a:r>
          </a:p>
        </p:txBody>
      </p:sp>
      <p:sp>
        <p:nvSpPr>
          <p:cNvPr id="41" name="TextBox 40"/>
          <p:cNvSpPr txBox="1"/>
          <p:nvPr/>
        </p:nvSpPr>
        <p:spPr>
          <a:xfrm>
            <a:off x="2424070" y="3902213"/>
            <a:ext cx="1331238" cy="338554"/>
          </a:xfrm>
          <a:prstGeom prst="rect">
            <a:avLst/>
          </a:prstGeom>
          <a:noFill/>
        </p:spPr>
        <p:txBody>
          <a:bodyPr wrap="square" rtlCol="0">
            <a:spAutoFit/>
          </a:bodyPr>
          <a:lstStyle/>
          <a:p>
            <a:r>
              <a:rPr lang="en-CA" sz="1600" dirty="0" smtClean="0">
                <a:solidFill>
                  <a:schemeClr val="tx1"/>
                </a:solidFill>
                <a:latin typeface="+mn-lt"/>
              </a:rPr>
              <a:t>-95 to -316</a:t>
            </a:r>
          </a:p>
        </p:txBody>
      </p:sp>
      <p:sp>
        <p:nvSpPr>
          <p:cNvPr id="55" name="TextBox 54"/>
          <p:cNvSpPr txBox="1"/>
          <p:nvPr/>
        </p:nvSpPr>
        <p:spPr>
          <a:xfrm>
            <a:off x="996668" y="4979213"/>
            <a:ext cx="1331238" cy="369332"/>
          </a:xfrm>
          <a:prstGeom prst="rect">
            <a:avLst/>
          </a:prstGeom>
          <a:noFill/>
        </p:spPr>
        <p:txBody>
          <a:bodyPr wrap="square" rtlCol="0">
            <a:spAutoFit/>
          </a:bodyPr>
          <a:lstStyle/>
          <a:p>
            <a:r>
              <a:rPr lang="en-CA" sz="1800" dirty="0" smtClean="0">
                <a:solidFill>
                  <a:schemeClr val="tx1"/>
                </a:solidFill>
                <a:latin typeface="+mn-lt"/>
              </a:rPr>
              <a:t>-13 to -42</a:t>
            </a:r>
          </a:p>
        </p:txBody>
      </p:sp>
      <p:sp>
        <p:nvSpPr>
          <p:cNvPr id="56" name="TextBox 55"/>
          <p:cNvSpPr txBox="1"/>
          <p:nvPr/>
        </p:nvSpPr>
        <p:spPr>
          <a:xfrm>
            <a:off x="2424070" y="4979491"/>
            <a:ext cx="1331238" cy="369332"/>
          </a:xfrm>
          <a:prstGeom prst="rect">
            <a:avLst/>
          </a:prstGeom>
          <a:noFill/>
        </p:spPr>
        <p:txBody>
          <a:bodyPr wrap="square" rtlCol="0">
            <a:spAutoFit/>
          </a:bodyPr>
          <a:lstStyle/>
          <a:p>
            <a:r>
              <a:rPr lang="en-CA" sz="1800" dirty="0" smtClean="0">
                <a:solidFill>
                  <a:schemeClr val="tx1"/>
                </a:solidFill>
                <a:latin typeface="+mn-lt"/>
              </a:rPr>
              <a:t>-22 to -74</a:t>
            </a:r>
          </a:p>
        </p:txBody>
      </p:sp>
      <p:sp>
        <p:nvSpPr>
          <p:cNvPr id="59" name="TextBox 58"/>
          <p:cNvSpPr txBox="1"/>
          <p:nvPr/>
        </p:nvSpPr>
        <p:spPr>
          <a:xfrm>
            <a:off x="996668" y="6056490"/>
            <a:ext cx="1331238" cy="338554"/>
          </a:xfrm>
          <a:prstGeom prst="rect">
            <a:avLst/>
          </a:prstGeom>
          <a:noFill/>
        </p:spPr>
        <p:txBody>
          <a:bodyPr wrap="square" rtlCol="0">
            <a:spAutoFit/>
          </a:bodyPr>
          <a:lstStyle/>
          <a:p>
            <a:r>
              <a:rPr lang="en-CA" sz="1600" dirty="0" smtClean="0">
                <a:solidFill>
                  <a:schemeClr val="tx1"/>
                </a:solidFill>
                <a:latin typeface="+mn-lt"/>
              </a:rPr>
              <a:t>0% to -0.8%</a:t>
            </a:r>
          </a:p>
        </p:txBody>
      </p:sp>
      <p:sp>
        <p:nvSpPr>
          <p:cNvPr id="60" name="TextBox 59"/>
          <p:cNvSpPr txBox="1"/>
          <p:nvPr/>
        </p:nvSpPr>
        <p:spPr>
          <a:xfrm>
            <a:off x="2254469" y="6056768"/>
            <a:ext cx="1539963" cy="338554"/>
          </a:xfrm>
          <a:prstGeom prst="rect">
            <a:avLst/>
          </a:prstGeom>
          <a:noFill/>
        </p:spPr>
        <p:txBody>
          <a:bodyPr wrap="square" rtlCol="0">
            <a:spAutoFit/>
          </a:bodyPr>
          <a:lstStyle/>
          <a:p>
            <a:r>
              <a:rPr lang="en-CA" sz="1600" dirty="0" smtClean="0">
                <a:solidFill>
                  <a:schemeClr val="tx1"/>
                </a:solidFill>
                <a:latin typeface="+mn-lt"/>
              </a:rPr>
              <a:t>-0.1% to -1.4%</a:t>
            </a:r>
          </a:p>
        </p:txBody>
      </p:sp>
    </p:spTree>
    <p:extLst>
      <p:ext uri="{BB962C8B-B14F-4D97-AF65-F5344CB8AC3E}">
        <p14:creationId xmlns:p14="http://schemas.microsoft.com/office/powerpoint/2010/main" val="376439273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494" y="338051"/>
            <a:ext cx="7239000" cy="812800"/>
          </a:xfrm>
        </p:spPr>
        <p:txBody>
          <a:bodyPr>
            <a:noAutofit/>
          </a:bodyPr>
          <a:lstStyle/>
          <a:p>
            <a:r>
              <a:rPr lang="en-CA" sz="3600" dirty="0" smtClean="0"/>
              <a:t>Simulated Losses Due to More Intense Tropical Cyclones in 2050s (All species groups)</a:t>
            </a:r>
            <a:br>
              <a:rPr lang="en-CA" sz="3600" dirty="0" smtClean="0"/>
            </a:br>
            <a:r>
              <a:rPr lang="en-CA" sz="2400" dirty="0" smtClean="0"/>
              <a:t>Central estimates</a:t>
            </a:r>
            <a:endParaRPr lang="en-CA" sz="2400"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45</a:t>
            </a:fld>
            <a:endParaRPr lang="en-US" dirty="0"/>
          </a:p>
        </p:txBody>
      </p:sp>
      <p:pic>
        <p:nvPicPr>
          <p:cNvPr id="8" name="Picture 7" descr="C:\Users\ntamburello\Dropbox (ESSA Technologies)\CRFM Fishery-Related SEIA and Monitoring System\Graphic Design\CRFM_Portal_Panels-32.png"/>
          <p:cNvPicPr/>
          <p:nvPr/>
        </p:nvPicPr>
        <p:blipFill rotWithShape="1">
          <a:blip r:embed="rId3" cstate="print">
            <a:extLst>
              <a:ext uri="{28A0092B-C50C-407E-A947-70E740481C1C}">
                <a14:useLocalDpi xmlns:a14="http://schemas.microsoft.com/office/drawing/2010/main" val="0"/>
              </a:ext>
            </a:extLst>
          </a:blip>
          <a:srcRect l="1851" r="30390"/>
          <a:stretch/>
        </p:blipFill>
        <p:spPr bwMode="auto">
          <a:xfrm>
            <a:off x="7606494" y="99717"/>
            <a:ext cx="1497969" cy="386080"/>
          </a:xfrm>
          <a:prstGeom prst="rect">
            <a:avLst/>
          </a:prstGeom>
          <a:solidFill>
            <a:schemeClr val="tx1"/>
          </a:solidFill>
          <a:ln>
            <a:noFill/>
          </a:ln>
          <a:extLst>
            <a:ext uri="{53640926-AAD7-44D8-BBD7-CCE9431645EC}">
              <a14:shadowObscured xmlns:a14="http://schemas.microsoft.com/office/drawing/2010/main"/>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906301" y="692696"/>
            <a:ext cx="898354" cy="8983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DCB7BFA-4450-A749-A2C3-FF8D38D7C1BD}"/>
              </a:ext>
            </a:extLst>
          </p:cNvPr>
          <p:cNvSpPr txBox="1"/>
          <p:nvPr/>
        </p:nvSpPr>
        <p:spPr>
          <a:xfrm>
            <a:off x="1165998" y="1903011"/>
            <a:ext cx="992579" cy="369332"/>
          </a:xfrm>
          <a:prstGeom prst="rect">
            <a:avLst/>
          </a:prstGeom>
          <a:noFill/>
        </p:spPr>
        <p:txBody>
          <a:bodyPr wrap="none" rtlCol="0">
            <a:spAutoFit/>
          </a:bodyPr>
          <a:lstStyle/>
          <a:p>
            <a:r>
              <a:rPr lang="en-US" sz="1800" u="sng" dirty="0">
                <a:latin typeface="+mn-lt"/>
              </a:rPr>
              <a:t>RCP2.6</a:t>
            </a:r>
            <a:endParaRPr lang="en-US" sz="1800" i="1" u="sng" baseline="-25000" dirty="0">
              <a:latin typeface="+mn-lt"/>
            </a:endParaRPr>
          </a:p>
        </p:txBody>
      </p:sp>
      <p:sp>
        <p:nvSpPr>
          <p:cNvPr id="11" name="TextBox 10">
            <a:extLst>
              <a:ext uri="{FF2B5EF4-FFF2-40B4-BE49-F238E27FC236}">
                <a16:creationId xmlns:a16="http://schemas.microsoft.com/office/drawing/2014/main" xmlns="" id="{F19B1ECF-C195-3E45-8D63-A0390F409CE5}"/>
              </a:ext>
            </a:extLst>
          </p:cNvPr>
          <p:cNvSpPr txBox="1"/>
          <p:nvPr/>
        </p:nvSpPr>
        <p:spPr>
          <a:xfrm>
            <a:off x="2576755" y="1903011"/>
            <a:ext cx="992579" cy="369332"/>
          </a:xfrm>
          <a:prstGeom prst="rect">
            <a:avLst/>
          </a:prstGeom>
          <a:noFill/>
        </p:spPr>
        <p:txBody>
          <a:bodyPr wrap="none" rtlCol="0">
            <a:spAutoFit/>
          </a:bodyPr>
          <a:lstStyle/>
          <a:p>
            <a:r>
              <a:rPr lang="en-US" sz="1800" u="sng" dirty="0">
                <a:latin typeface="+mn-lt"/>
              </a:rPr>
              <a:t>RCP8.5</a:t>
            </a:r>
            <a:endParaRPr lang="en-US" sz="1800" i="1" u="sng" baseline="-25000" dirty="0">
              <a:latin typeface="+mn-lt"/>
            </a:endParaRPr>
          </a:p>
        </p:txBody>
      </p:sp>
      <p:sp>
        <p:nvSpPr>
          <p:cNvPr id="6" name="TextBox 5"/>
          <p:cNvSpPr txBox="1"/>
          <p:nvPr/>
        </p:nvSpPr>
        <p:spPr>
          <a:xfrm>
            <a:off x="3742883" y="3732658"/>
            <a:ext cx="5310031" cy="707886"/>
          </a:xfrm>
          <a:prstGeom prst="rect">
            <a:avLst/>
          </a:prstGeom>
          <a:noFill/>
        </p:spPr>
        <p:txBody>
          <a:bodyPr wrap="square" rtlCol="0">
            <a:spAutoFit/>
          </a:bodyPr>
          <a:lstStyle/>
          <a:p>
            <a:r>
              <a:rPr lang="en-CA" sz="2000" dirty="0" smtClean="0">
                <a:latin typeface="+mn-lt"/>
              </a:rPr>
              <a:t>Total loss in economic output</a:t>
            </a:r>
          </a:p>
          <a:p>
            <a:r>
              <a:rPr lang="en-CA" sz="2000" dirty="0">
                <a:latin typeface="Agency FB" panose="020B0503020202020204" pitchFamily="34" charset="0"/>
              </a:rPr>
              <a:t>US$ thousand </a:t>
            </a:r>
          </a:p>
        </p:txBody>
      </p:sp>
      <p:sp>
        <p:nvSpPr>
          <p:cNvPr id="13" name="TextBox 12"/>
          <p:cNvSpPr txBox="1"/>
          <p:nvPr/>
        </p:nvSpPr>
        <p:spPr>
          <a:xfrm>
            <a:off x="3742883" y="2655381"/>
            <a:ext cx="5348687" cy="707886"/>
          </a:xfrm>
          <a:prstGeom prst="rect">
            <a:avLst/>
          </a:prstGeom>
          <a:noFill/>
        </p:spPr>
        <p:txBody>
          <a:bodyPr wrap="square" rtlCol="0">
            <a:spAutoFit/>
          </a:bodyPr>
          <a:lstStyle/>
          <a:p>
            <a:r>
              <a:rPr lang="en-CA" sz="2000" dirty="0" smtClean="0">
                <a:latin typeface="+mn-lt"/>
              </a:rPr>
              <a:t>Loss in landed value</a:t>
            </a:r>
          </a:p>
          <a:p>
            <a:r>
              <a:rPr lang="en-CA" sz="2000" dirty="0" smtClean="0">
                <a:latin typeface="Agency FB" panose="020B0503020202020204" pitchFamily="34" charset="0"/>
              </a:rPr>
              <a:t>US$ thousand </a:t>
            </a:r>
          </a:p>
        </p:txBody>
      </p:sp>
      <p:sp>
        <p:nvSpPr>
          <p:cNvPr id="14" name="TextBox 13"/>
          <p:cNvSpPr txBox="1"/>
          <p:nvPr/>
        </p:nvSpPr>
        <p:spPr>
          <a:xfrm>
            <a:off x="3794432" y="4810214"/>
            <a:ext cx="5334607" cy="707886"/>
          </a:xfrm>
          <a:prstGeom prst="rect">
            <a:avLst/>
          </a:prstGeom>
          <a:noFill/>
        </p:spPr>
        <p:txBody>
          <a:bodyPr wrap="square" rtlCol="0">
            <a:spAutoFit/>
          </a:bodyPr>
          <a:lstStyle/>
          <a:p>
            <a:r>
              <a:rPr lang="en-CA" sz="2000" dirty="0" smtClean="0">
                <a:latin typeface="+mn-lt"/>
              </a:rPr>
              <a:t>Total loss in household income</a:t>
            </a:r>
          </a:p>
          <a:p>
            <a:r>
              <a:rPr lang="en-CA" sz="2000" dirty="0">
                <a:latin typeface="Agency FB" panose="020B0503020202020204" pitchFamily="34" charset="0"/>
              </a:rPr>
              <a:t>US$ </a:t>
            </a:r>
            <a:r>
              <a:rPr lang="en-CA" sz="2000">
                <a:latin typeface="Agency FB" panose="020B0503020202020204" pitchFamily="34" charset="0"/>
              </a:rPr>
              <a:t>thousand </a:t>
            </a:r>
            <a:endParaRPr lang="en-CA" sz="2000" dirty="0">
              <a:latin typeface="Agency FB" panose="020B0503020202020204" pitchFamily="34" charset="0"/>
            </a:endParaRPr>
          </a:p>
        </p:txBody>
      </p:sp>
      <p:sp>
        <p:nvSpPr>
          <p:cNvPr id="15" name="TextBox 14"/>
          <p:cNvSpPr txBox="1"/>
          <p:nvPr/>
        </p:nvSpPr>
        <p:spPr>
          <a:xfrm>
            <a:off x="3767154" y="5826343"/>
            <a:ext cx="5334607" cy="707886"/>
          </a:xfrm>
          <a:prstGeom prst="rect">
            <a:avLst/>
          </a:prstGeom>
          <a:noFill/>
        </p:spPr>
        <p:txBody>
          <a:bodyPr wrap="square" rtlCol="0">
            <a:spAutoFit/>
          </a:bodyPr>
          <a:lstStyle/>
          <a:p>
            <a:r>
              <a:rPr lang="en-CA" sz="2000" dirty="0" smtClean="0">
                <a:latin typeface="+mn-lt"/>
              </a:rPr>
              <a:t>Drop in daily food supply as fish</a:t>
            </a:r>
          </a:p>
          <a:p>
            <a:r>
              <a:rPr lang="en-CA" sz="2000" dirty="0">
                <a:latin typeface="Agency FB" panose="020B0503020202020204" pitchFamily="34" charset="0"/>
              </a:rPr>
              <a:t>Per person, relative to 2009-2013 average</a:t>
            </a:r>
          </a:p>
        </p:txBody>
      </p:sp>
      <p:grpSp>
        <p:nvGrpSpPr>
          <p:cNvPr id="24" name="Group 23"/>
          <p:cNvGrpSpPr/>
          <p:nvPr/>
        </p:nvGrpSpPr>
        <p:grpSpPr>
          <a:xfrm>
            <a:off x="129019" y="2594510"/>
            <a:ext cx="3665413" cy="4061460"/>
            <a:chOff x="2337673" y="1398269"/>
            <a:chExt cx="3665413" cy="4061460"/>
          </a:xfrm>
        </p:grpSpPr>
        <p:sp>
          <p:nvSpPr>
            <p:cNvPr id="25" name="Freeform 24"/>
            <p:cNvSpPr/>
            <p:nvPr/>
          </p:nvSpPr>
          <p:spPr>
            <a:xfrm>
              <a:off x="2752486" y="1398269"/>
              <a:ext cx="3250600"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3250" tIns="148591" rIns="277368" bIns="148591"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26" name="Oval 25"/>
            <p:cNvSpPr/>
            <p:nvPr/>
          </p:nvSpPr>
          <p:spPr>
            <a:xfrm>
              <a:off x="2337673" y="1398270"/>
              <a:ext cx="829627" cy="829627"/>
            </a:xfrm>
            <a:prstGeom prst="ellipse">
              <a:avLst/>
            </a:prstGeom>
            <a:blipFill>
              <a:blip r:embed="rId5">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32" name="Freeform 31"/>
            <p:cNvSpPr/>
            <p:nvPr/>
          </p:nvSpPr>
          <p:spPr>
            <a:xfrm>
              <a:off x="2752486" y="2475546"/>
              <a:ext cx="3250600" cy="829629"/>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2896528"/>
                <a:satOff val="1763"/>
                <a:lumOff val="11699"/>
                <a:alphaOff val="0"/>
              </a:schemeClr>
            </a:fillRef>
            <a:effectRef idx="0">
              <a:schemeClr val="accent3">
                <a:hueOff val="-2896528"/>
                <a:satOff val="1763"/>
                <a:lumOff val="11699"/>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3" name="Oval 32"/>
            <p:cNvSpPr/>
            <p:nvPr/>
          </p:nvSpPr>
          <p:spPr>
            <a:xfrm>
              <a:off x="2337673" y="2475547"/>
              <a:ext cx="829627" cy="829627"/>
            </a:xfrm>
            <a:prstGeom prst="ellipse">
              <a:avLst/>
            </a:prstGeom>
            <a:blipFill>
              <a:blip r:embed="rId6">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3">
                <a:tint val="50000"/>
                <a:hueOff val="-3263028"/>
                <a:satOff val="31892"/>
                <a:lumOff val="4039"/>
                <a:alphaOff val="0"/>
              </a:schemeClr>
            </a:effectRef>
            <a:fontRef idx="minor">
              <a:schemeClr val="lt1">
                <a:hueOff val="0"/>
                <a:satOff val="0"/>
                <a:lumOff val="0"/>
                <a:alphaOff val="0"/>
              </a:schemeClr>
            </a:fontRef>
          </p:style>
        </p:sp>
        <p:sp>
          <p:nvSpPr>
            <p:cNvPr id="34" name="Freeform 33"/>
            <p:cNvSpPr/>
            <p:nvPr/>
          </p:nvSpPr>
          <p:spPr>
            <a:xfrm>
              <a:off x="2752486" y="3552824"/>
              <a:ext cx="3250600" cy="829628"/>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5793056"/>
                <a:satOff val="3525"/>
                <a:lumOff val="23397"/>
                <a:alphaOff val="0"/>
              </a:schemeClr>
            </a:fillRef>
            <a:effectRef idx="0">
              <a:schemeClr val="accent3">
                <a:hueOff val="-5793056"/>
                <a:satOff val="3525"/>
                <a:lumOff val="23397"/>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5" name="Oval 34"/>
            <p:cNvSpPr/>
            <p:nvPr/>
          </p:nvSpPr>
          <p:spPr>
            <a:xfrm>
              <a:off x="2337673" y="3552825"/>
              <a:ext cx="829627" cy="829627"/>
            </a:xfrm>
            <a:prstGeom prst="ellipse">
              <a:avLst/>
            </a:prstGeom>
            <a:blipFill>
              <a:blip r:embed="rId7">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3">
                <a:tint val="50000"/>
                <a:hueOff val="-6526057"/>
                <a:satOff val="63784"/>
                <a:lumOff val="8078"/>
                <a:alphaOff val="0"/>
              </a:schemeClr>
            </a:effectRef>
            <a:fontRef idx="minor">
              <a:schemeClr val="lt1">
                <a:hueOff val="0"/>
                <a:satOff val="0"/>
                <a:lumOff val="0"/>
                <a:alphaOff val="0"/>
              </a:schemeClr>
            </a:fontRef>
          </p:style>
        </p:sp>
        <p:sp>
          <p:nvSpPr>
            <p:cNvPr id="36" name="Freeform 35"/>
            <p:cNvSpPr/>
            <p:nvPr/>
          </p:nvSpPr>
          <p:spPr>
            <a:xfrm>
              <a:off x="2752486" y="4630101"/>
              <a:ext cx="3250600" cy="829628"/>
            </a:xfrm>
            <a:custGeom>
              <a:avLst/>
              <a:gdLst>
                <a:gd name="connsiteX0" fmla="*/ 0 w 4053840"/>
                <a:gd name="connsiteY0" fmla="*/ 0 h 829627"/>
                <a:gd name="connsiteX1" fmla="*/ 3639027 w 4053840"/>
                <a:gd name="connsiteY1" fmla="*/ 0 h 829627"/>
                <a:gd name="connsiteX2" fmla="*/ 4053840 w 4053840"/>
                <a:gd name="connsiteY2" fmla="*/ 414814 h 829627"/>
                <a:gd name="connsiteX3" fmla="*/ 3639027 w 4053840"/>
                <a:gd name="connsiteY3" fmla="*/ 829627 h 829627"/>
                <a:gd name="connsiteX4" fmla="*/ 0 w 4053840"/>
                <a:gd name="connsiteY4" fmla="*/ 829627 h 829627"/>
                <a:gd name="connsiteX5" fmla="*/ 0 w 4053840"/>
                <a:gd name="connsiteY5" fmla="*/ 0 h 82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3840" h="829627">
                  <a:moveTo>
                    <a:pt x="4053840" y="829626"/>
                  </a:moveTo>
                  <a:lnTo>
                    <a:pt x="414813" y="829626"/>
                  </a:lnTo>
                  <a:lnTo>
                    <a:pt x="0" y="414813"/>
                  </a:lnTo>
                  <a:lnTo>
                    <a:pt x="414813" y="1"/>
                  </a:lnTo>
                  <a:lnTo>
                    <a:pt x="4053840" y="1"/>
                  </a:lnTo>
                  <a:lnTo>
                    <a:pt x="4053840" y="829626"/>
                  </a:lnTo>
                  <a:close/>
                </a:path>
              </a:pathLst>
            </a:custGeom>
          </p:spPr>
          <p:style>
            <a:lnRef idx="2">
              <a:schemeClr val="lt1">
                <a:hueOff val="0"/>
                <a:satOff val="0"/>
                <a:lumOff val="0"/>
                <a:alphaOff val="0"/>
              </a:schemeClr>
            </a:lnRef>
            <a:fillRef idx="1">
              <a:schemeClr val="accent3">
                <a:hueOff val="-8689583"/>
                <a:satOff val="5288"/>
                <a:lumOff val="35096"/>
                <a:alphaOff val="0"/>
              </a:schemeClr>
            </a:fillRef>
            <a:effectRef idx="0">
              <a:schemeClr val="accent3">
                <a:hueOff val="-8689583"/>
                <a:satOff val="5288"/>
                <a:lumOff val="35096"/>
                <a:alphaOff val="0"/>
              </a:schemeClr>
            </a:effectRef>
            <a:fontRef idx="minor">
              <a:schemeClr val="lt1"/>
            </a:fontRef>
          </p:style>
          <p:txBody>
            <a:bodyPr spcFirstLastPara="0" vert="horz" wrap="square" lIns="573250" tIns="148591" rIns="277368" bIns="148590" numCol="1" spcCol="1270" anchor="ctr" anchorCtr="0">
              <a:noAutofit/>
            </a:bodyPr>
            <a:lstStyle/>
            <a:p>
              <a:pPr lvl="0" algn="ctr" defTabSz="1733550">
                <a:lnSpc>
                  <a:spcPct val="90000"/>
                </a:lnSpc>
                <a:spcBef>
                  <a:spcPct val="0"/>
                </a:spcBef>
                <a:spcAft>
                  <a:spcPct val="35000"/>
                </a:spcAft>
              </a:pPr>
              <a:endParaRPr lang="en-CA" sz="2000" kern="1200" dirty="0"/>
            </a:p>
          </p:txBody>
        </p:sp>
        <p:sp>
          <p:nvSpPr>
            <p:cNvPr id="37" name="Oval 36"/>
            <p:cNvSpPr/>
            <p:nvPr/>
          </p:nvSpPr>
          <p:spPr>
            <a:xfrm>
              <a:off x="2337673" y="4630102"/>
              <a:ext cx="829627" cy="829627"/>
            </a:xfrm>
            <a:prstGeom prst="ellipse">
              <a:avLst/>
            </a:prstGeom>
            <a:blipFill>
              <a:blip r:embed="rId8">
                <a:extLst>
                  <a:ext uri="{28A0092B-C50C-407E-A947-70E740481C1C}">
                    <a14:useLocalDpi xmlns:a14="http://schemas.microsoft.com/office/drawing/2010/main" val="0"/>
                  </a:ext>
                </a:extLst>
              </a:blip>
              <a:srcRect/>
              <a:stretch>
                <a:fillRect l="-4000" r="-4000"/>
              </a:stretch>
            </a:blipFill>
          </p:spPr>
          <p:style>
            <a:lnRef idx="2">
              <a:schemeClr val="lt1">
                <a:hueOff val="0"/>
                <a:satOff val="0"/>
                <a:lumOff val="0"/>
                <a:alphaOff val="0"/>
              </a:schemeClr>
            </a:lnRef>
            <a:fillRef idx="1">
              <a:scrgbClr r="0" g="0" b="0"/>
            </a:fillRef>
            <a:effectRef idx="0">
              <a:schemeClr val="accent3">
                <a:tint val="50000"/>
                <a:hueOff val="-9789085"/>
                <a:satOff val="95676"/>
                <a:lumOff val="12117"/>
                <a:alphaOff val="0"/>
              </a:schemeClr>
            </a:effectRef>
            <a:fontRef idx="minor">
              <a:schemeClr val="lt1">
                <a:hueOff val="0"/>
                <a:satOff val="0"/>
                <a:lumOff val="0"/>
                <a:alphaOff val="0"/>
              </a:schemeClr>
            </a:fontRef>
          </p:style>
        </p:sp>
      </p:grpSp>
      <p:sp>
        <p:nvSpPr>
          <p:cNvPr id="5" name="TextBox 4"/>
          <p:cNvSpPr txBox="1"/>
          <p:nvPr/>
        </p:nvSpPr>
        <p:spPr>
          <a:xfrm>
            <a:off x="1008514" y="2791186"/>
            <a:ext cx="1331238" cy="369332"/>
          </a:xfrm>
          <a:prstGeom prst="rect">
            <a:avLst/>
          </a:prstGeom>
          <a:noFill/>
        </p:spPr>
        <p:txBody>
          <a:bodyPr wrap="square" rtlCol="0">
            <a:spAutoFit/>
          </a:bodyPr>
          <a:lstStyle/>
          <a:p>
            <a:r>
              <a:rPr lang="en-CA" sz="1800" dirty="0" smtClean="0">
                <a:solidFill>
                  <a:schemeClr val="tx1"/>
                </a:solidFill>
                <a:latin typeface="+mn-lt"/>
              </a:rPr>
              <a:t>-58 to -195</a:t>
            </a:r>
          </a:p>
        </p:txBody>
      </p:sp>
      <p:sp>
        <p:nvSpPr>
          <p:cNvPr id="38" name="TextBox 37"/>
          <p:cNvSpPr txBox="1"/>
          <p:nvPr/>
        </p:nvSpPr>
        <p:spPr>
          <a:xfrm>
            <a:off x="2435916" y="2791464"/>
            <a:ext cx="1488012" cy="369332"/>
          </a:xfrm>
          <a:prstGeom prst="rect">
            <a:avLst/>
          </a:prstGeom>
          <a:noFill/>
        </p:spPr>
        <p:txBody>
          <a:bodyPr wrap="square" rtlCol="0">
            <a:spAutoFit/>
          </a:bodyPr>
          <a:lstStyle/>
          <a:p>
            <a:r>
              <a:rPr lang="en-CA" sz="1800" dirty="0" smtClean="0">
                <a:solidFill>
                  <a:schemeClr val="tx1"/>
                </a:solidFill>
                <a:latin typeface="+mn-lt"/>
              </a:rPr>
              <a:t>-102 to -340</a:t>
            </a:r>
          </a:p>
        </p:txBody>
      </p:sp>
      <p:sp>
        <p:nvSpPr>
          <p:cNvPr id="39" name="TextBox 38"/>
          <p:cNvSpPr txBox="1"/>
          <p:nvPr/>
        </p:nvSpPr>
        <p:spPr>
          <a:xfrm>
            <a:off x="996668" y="3901935"/>
            <a:ext cx="1331238" cy="338554"/>
          </a:xfrm>
          <a:prstGeom prst="rect">
            <a:avLst/>
          </a:prstGeom>
          <a:noFill/>
        </p:spPr>
        <p:txBody>
          <a:bodyPr wrap="square" rtlCol="0">
            <a:spAutoFit/>
          </a:bodyPr>
          <a:lstStyle/>
          <a:p>
            <a:r>
              <a:rPr lang="en-CA" sz="1600" dirty="0" smtClean="0">
                <a:solidFill>
                  <a:schemeClr val="tx1"/>
                </a:solidFill>
                <a:latin typeface="+mn-lt"/>
              </a:rPr>
              <a:t>-70 to -237</a:t>
            </a:r>
          </a:p>
        </p:txBody>
      </p:sp>
      <p:sp>
        <p:nvSpPr>
          <p:cNvPr id="41" name="TextBox 40"/>
          <p:cNvSpPr txBox="1"/>
          <p:nvPr/>
        </p:nvSpPr>
        <p:spPr>
          <a:xfrm>
            <a:off x="2424070" y="3902213"/>
            <a:ext cx="1331238" cy="338554"/>
          </a:xfrm>
          <a:prstGeom prst="rect">
            <a:avLst/>
          </a:prstGeom>
          <a:noFill/>
        </p:spPr>
        <p:txBody>
          <a:bodyPr wrap="square" rtlCol="0">
            <a:spAutoFit/>
          </a:bodyPr>
          <a:lstStyle/>
          <a:p>
            <a:r>
              <a:rPr lang="en-CA" sz="1600" dirty="0" smtClean="0">
                <a:solidFill>
                  <a:schemeClr val="tx1"/>
                </a:solidFill>
                <a:latin typeface="+mn-lt"/>
              </a:rPr>
              <a:t>-124 to -413</a:t>
            </a:r>
          </a:p>
        </p:txBody>
      </p:sp>
      <p:sp>
        <p:nvSpPr>
          <p:cNvPr id="55" name="TextBox 54"/>
          <p:cNvSpPr txBox="1"/>
          <p:nvPr/>
        </p:nvSpPr>
        <p:spPr>
          <a:xfrm>
            <a:off x="996668" y="4979213"/>
            <a:ext cx="1331238" cy="369332"/>
          </a:xfrm>
          <a:prstGeom prst="rect">
            <a:avLst/>
          </a:prstGeom>
          <a:noFill/>
        </p:spPr>
        <p:txBody>
          <a:bodyPr wrap="square" rtlCol="0">
            <a:spAutoFit/>
          </a:bodyPr>
          <a:lstStyle/>
          <a:p>
            <a:r>
              <a:rPr lang="en-CA" sz="1800" dirty="0" smtClean="0">
                <a:solidFill>
                  <a:schemeClr val="tx1"/>
                </a:solidFill>
                <a:latin typeface="+mn-lt"/>
              </a:rPr>
              <a:t>-16 to -55</a:t>
            </a:r>
          </a:p>
        </p:txBody>
      </p:sp>
      <p:sp>
        <p:nvSpPr>
          <p:cNvPr id="56" name="TextBox 55"/>
          <p:cNvSpPr txBox="1"/>
          <p:nvPr/>
        </p:nvSpPr>
        <p:spPr>
          <a:xfrm>
            <a:off x="2424070" y="4979491"/>
            <a:ext cx="1331238" cy="369332"/>
          </a:xfrm>
          <a:prstGeom prst="rect">
            <a:avLst/>
          </a:prstGeom>
          <a:noFill/>
        </p:spPr>
        <p:txBody>
          <a:bodyPr wrap="square" rtlCol="0">
            <a:spAutoFit/>
          </a:bodyPr>
          <a:lstStyle/>
          <a:p>
            <a:r>
              <a:rPr lang="en-CA" sz="1800" dirty="0" smtClean="0">
                <a:solidFill>
                  <a:schemeClr val="tx1"/>
                </a:solidFill>
                <a:latin typeface="+mn-lt"/>
              </a:rPr>
              <a:t>-29 to -97</a:t>
            </a:r>
          </a:p>
        </p:txBody>
      </p:sp>
      <p:sp>
        <p:nvSpPr>
          <p:cNvPr id="59" name="TextBox 58"/>
          <p:cNvSpPr txBox="1"/>
          <p:nvPr/>
        </p:nvSpPr>
        <p:spPr>
          <a:xfrm>
            <a:off x="884089" y="6056490"/>
            <a:ext cx="1580087" cy="323165"/>
          </a:xfrm>
          <a:prstGeom prst="rect">
            <a:avLst/>
          </a:prstGeom>
          <a:noFill/>
        </p:spPr>
        <p:txBody>
          <a:bodyPr wrap="square" rtlCol="0">
            <a:spAutoFit/>
          </a:bodyPr>
          <a:lstStyle/>
          <a:p>
            <a:r>
              <a:rPr lang="en-CA" sz="1500" dirty="0" smtClean="0">
                <a:solidFill>
                  <a:schemeClr val="tx1"/>
                </a:solidFill>
                <a:latin typeface="+mn-lt"/>
              </a:rPr>
              <a:t>-0.1% to -0.7%</a:t>
            </a:r>
          </a:p>
        </p:txBody>
      </p:sp>
      <p:sp>
        <p:nvSpPr>
          <p:cNvPr id="60" name="TextBox 59"/>
          <p:cNvSpPr txBox="1"/>
          <p:nvPr/>
        </p:nvSpPr>
        <p:spPr>
          <a:xfrm>
            <a:off x="2254469" y="6056490"/>
            <a:ext cx="1539963" cy="323165"/>
          </a:xfrm>
          <a:prstGeom prst="rect">
            <a:avLst/>
          </a:prstGeom>
          <a:noFill/>
        </p:spPr>
        <p:txBody>
          <a:bodyPr wrap="square" rtlCol="0">
            <a:spAutoFit/>
          </a:bodyPr>
          <a:lstStyle/>
          <a:p>
            <a:r>
              <a:rPr lang="en-CA" sz="1500" dirty="0" smtClean="0">
                <a:solidFill>
                  <a:schemeClr val="tx1"/>
                </a:solidFill>
                <a:latin typeface="+mn-lt"/>
              </a:rPr>
              <a:t>-0.1% to -1.3%</a:t>
            </a:r>
          </a:p>
        </p:txBody>
      </p:sp>
    </p:spTree>
    <p:extLst>
      <p:ext uri="{BB962C8B-B14F-4D97-AF65-F5344CB8AC3E}">
        <p14:creationId xmlns:p14="http://schemas.microsoft.com/office/powerpoint/2010/main" val="19118551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6984776" cy="812800"/>
          </a:xfrm>
        </p:spPr>
        <p:txBody>
          <a:bodyPr>
            <a:noAutofit/>
          </a:bodyPr>
          <a:lstStyle/>
          <a:p>
            <a:r>
              <a:rPr lang="en-CA" sz="3200" dirty="0" smtClean="0"/>
              <a:t>Climate change impacts on fisheries pose significant economic risk to islands in the Caribbean region </a:t>
            </a:r>
            <a:endParaRPr lang="en-CA" sz="3200" dirty="0"/>
          </a:p>
        </p:txBody>
      </p:sp>
      <p:sp>
        <p:nvSpPr>
          <p:cNvPr id="3" name="Content Placeholder 2"/>
          <p:cNvSpPr>
            <a:spLocks noGrp="1"/>
          </p:cNvSpPr>
          <p:nvPr>
            <p:ph idx="1"/>
          </p:nvPr>
        </p:nvSpPr>
        <p:spPr>
          <a:xfrm>
            <a:off x="990600" y="1397000"/>
            <a:ext cx="7353300" cy="4840312"/>
          </a:xfrm>
        </p:spPr>
        <p:txBody>
          <a:bodyPr>
            <a:normAutofit fontScale="85000" lnSpcReduction="20000"/>
          </a:bodyPr>
          <a:lstStyle/>
          <a:p>
            <a:r>
              <a:rPr lang="en-CA" dirty="0" smtClean="0"/>
              <a:t>Climate change-induced </a:t>
            </a:r>
            <a:r>
              <a:rPr lang="en-CA" dirty="0"/>
              <a:t>ecological impacts on </a:t>
            </a:r>
            <a:r>
              <a:rPr lang="en-CA" dirty="0" smtClean="0"/>
              <a:t>catch availability are projected to:</a:t>
            </a:r>
          </a:p>
          <a:p>
            <a:pPr lvl="1"/>
            <a:r>
              <a:rPr lang="en-CA" dirty="0" smtClean="0"/>
              <a:t>Increase domestic fish prices</a:t>
            </a:r>
          </a:p>
          <a:p>
            <a:pPr lvl="1"/>
            <a:r>
              <a:rPr lang="en-CA" dirty="0" smtClean="0"/>
              <a:t>Reduce domestic demand for fish and fish consumption by families</a:t>
            </a:r>
          </a:p>
          <a:p>
            <a:pPr lvl="1"/>
            <a:r>
              <a:rPr lang="en-CA" dirty="0" smtClean="0"/>
              <a:t>Reduce the wealth of producers and consumers</a:t>
            </a:r>
          </a:p>
          <a:p>
            <a:r>
              <a:rPr lang="en-CA" dirty="0" smtClean="0"/>
              <a:t>Climate change adds to the economic losses already felt due to the passage of tropical cyclones, including: </a:t>
            </a:r>
          </a:p>
          <a:p>
            <a:pPr lvl="1"/>
            <a:r>
              <a:rPr lang="en-CA" dirty="0" smtClean="0"/>
              <a:t>Increased losses in the quantity of fish caught and landed</a:t>
            </a:r>
          </a:p>
          <a:p>
            <a:pPr lvl="1"/>
            <a:r>
              <a:rPr lang="en-CA" dirty="0" smtClean="0"/>
              <a:t>Reduced revenues from landings</a:t>
            </a:r>
          </a:p>
          <a:p>
            <a:pPr lvl="1"/>
            <a:r>
              <a:rPr lang="en-CA" dirty="0" smtClean="0"/>
              <a:t>Reduced economic output of the sector</a:t>
            </a:r>
          </a:p>
          <a:p>
            <a:pPr lvl="1"/>
            <a:r>
              <a:rPr lang="en-CA" dirty="0" smtClean="0"/>
              <a:t>Reduced household income</a:t>
            </a:r>
          </a:p>
          <a:p>
            <a:pPr lvl="1"/>
            <a:r>
              <a:rPr lang="en-CA" dirty="0" smtClean="0"/>
              <a:t>Reduced fish available to eat</a:t>
            </a:r>
          </a:p>
        </p:txBody>
      </p:sp>
      <p:sp>
        <p:nvSpPr>
          <p:cNvPr id="4" name="Slide Number Placeholder 3"/>
          <p:cNvSpPr>
            <a:spLocks noGrp="1"/>
          </p:cNvSpPr>
          <p:nvPr>
            <p:ph type="sldNum" sz="quarter" idx="10"/>
          </p:nvPr>
        </p:nvSpPr>
        <p:spPr/>
        <p:txBody>
          <a:bodyPr/>
          <a:lstStyle/>
          <a:p>
            <a:fld id="{B4D8B4AB-CD72-480D-AE1B-333A4B71A934}" type="slidenum">
              <a:rPr lang="en-US" smtClean="0"/>
              <a:pPr/>
              <a:t>46</a:t>
            </a:fld>
            <a:endParaRPr lang="en-US" dirty="0"/>
          </a:p>
        </p:txBody>
      </p:sp>
      <p:pic>
        <p:nvPicPr>
          <p:cNvPr id="5" name="Picture 4" descr="C:\Users\ntamburello\Dropbox (ESSA Technologies)\CRFM Fishery-Related SEIA and Monitoring System\Graphic Design\CRFM_Portal_Panels-33.png"/>
          <p:cNvPicPr/>
          <p:nvPr/>
        </p:nvPicPr>
        <p:blipFill rotWithShape="1">
          <a:blip r:embed="rId3" cstate="print">
            <a:extLst>
              <a:ext uri="{28A0092B-C50C-407E-A947-70E740481C1C}">
                <a14:useLocalDpi xmlns:a14="http://schemas.microsoft.com/office/drawing/2010/main" val="0"/>
              </a:ext>
            </a:extLst>
          </a:blip>
          <a:srcRect l="2169"/>
          <a:stretch/>
        </p:blipFill>
        <p:spPr bwMode="auto">
          <a:xfrm>
            <a:off x="7122847" y="620688"/>
            <a:ext cx="1953895" cy="349250"/>
          </a:xfrm>
          <a:prstGeom prst="rect">
            <a:avLst/>
          </a:prstGeom>
          <a:solidFill>
            <a:schemeClr val="tx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860760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Take-Home Messages</a:t>
            </a:r>
            <a:endParaRPr lang="en-CA" dirty="0"/>
          </a:p>
        </p:txBody>
      </p:sp>
      <p:sp>
        <p:nvSpPr>
          <p:cNvPr id="3" name="Content Placeholder 2"/>
          <p:cNvSpPr>
            <a:spLocks noGrp="1"/>
          </p:cNvSpPr>
          <p:nvPr>
            <p:ph idx="1"/>
          </p:nvPr>
        </p:nvSpPr>
        <p:spPr/>
        <p:txBody>
          <a:bodyPr>
            <a:noAutofit/>
          </a:bodyPr>
          <a:lstStyle/>
          <a:p>
            <a:r>
              <a:rPr lang="en-CA" sz="1500" dirty="0" smtClean="0"/>
              <a:t>The </a:t>
            </a:r>
            <a:r>
              <a:rPr lang="en-CA" sz="1500" dirty="0"/>
              <a:t>majority of important fisheries </a:t>
            </a:r>
            <a:r>
              <a:rPr lang="en-CA" sz="1500" dirty="0" smtClean="0"/>
              <a:t>species for the 6 Caribbean islands studied will face a greater risk of extinction under </a:t>
            </a:r>
            <a:r>
              <a:rPr lang="en-CA" sz="1500" dirty="0"/>
              <a:t>climate </a:t>
            </a:r>
            <a:r>
              <a:rPr lang="en-CA" sz="1500" dirty="0" smtClean="0"/>
              <a:t>change.</a:t>
            </a:r>
            <a:endParaRPr lang="en-CA" sz="1500" dirty="0"/>
          </a:p>
          <a:p>
            <a:r>
              <a:rPr lang="en-CA" sz="1500" dirty="0" smtClean="0"/>
              <a:t>Species </a:t>
            </a:r>
            <a:r>
              <a:rPr lang="en-CA" sz="1500" dirty="0"/>
              <a:t>distributions will </a:t>
            </a:r>
            <a:r>
              <a:rPr lang="en-CA" sz="1500" dirty="0" smtClean="0"/>
              <a:t>shift. Suitable </a:t>
            </a:r>
            <a:r>
              <a:rPr lang="en-CA" sz="1500" dirty="0"/>
              <a:t>habitats are projected to </a:t>
            </a:r>
            <a:r>
              <a:rPr lang="en-CA" sz="1500" dirty="0" smtClean="0"/>
              <a:t>decline </a:t>
            </a:r>
            <a:r>
              <a:rPr lang="en-CA" sz="1500" dirty="0"/>
              <a:t>across most of the Caribbean region, resulting in </a:t>
            </a:r>
            <a:r>
              <a:rPr lang="en-CA" sz="1500" dirty="0" smtClean="0"/>
              <a:t>substantial local loss of species.</a:t>
            </a:r>
            <a:endParaRPr lang="en-CA" sz="1500" dirty="0"/>
          </a:p>
          <a:p>
            <a:r>
              <a:rPr lang="en-CA" sz="1500" dirty="0" smtClean="0"/>
              <a:t>Fisheries </a:t>
            </a:r>
            <a:r>
              <a:rPr lang="en-CA" sz="1500" dirty="0"/>
              <a:t>catch potential is projected to decline across the </a:t>
            </a:r>
            <a:r>
              <a:rPr lang="en-CA" sz="1500" dirty="0" smtClean="0"/>
              <a:t>region. Catch composition will change.</a:t>
            </a:r>
          </a:p>
          <a:p>
            <a:r>
              <a:rPr lang="en-CA" sz="1500" dirty="0" smtClean="0"/>
              <a:t>With lower catches due to </a:t>
            </a:r>
            <a:r>
              <a:rPr lang="en-CA" sz="1500" dirty="0"/>
              <a:t>climate </a:t>
            </a:r>
            <a:r>
              <a:rPr lang="en-CA" sz="1500" dirty="0" smtClean="0"/>
              <a:t>change, Caribbean nations are projected to suffer losses in economic </a:t>
            </a:r>
            <a:r>
              <a:rPr lang="en-CA" sz="1500" dirty="0"/>
              <a:t>well-being due to </a:t>
            </a:r>
            <a:r>
              <a:rPr lang="en-CA" sz="1500" dirty="0" smtClean="0"/>
              <a:t>too </a:t>
            </a:r>
            <a:r>
              <a:rPr lang="en-CA" sz="1500" dirty="0"/>
              <a:t>little production and consumption of </a:t>
            </a:r>
            <a:r>
              <a:rPr lang="en-CA" sz="1500" dirty="0" smtClean="0"/>
              <a:t>seafood.</a:t>
            </a:r>
          </a:p>
          <a:p>
            <a:r>
              <a:rPr lang="en-CA" sz="1500" dirty="0"/>
              <a:t>Climate change will exacerbate the </a:t>
            </a:r>
            <a:r>
              <a:rPr lang="en-CA" sz="1500" dirty="0" smtClean="0"/>
              <a:t>fisheries sector’s vulnerability to economic </a:t>
            </a:r>
            <a:r>
              <a:rPr lang="en-CA" sz="1500" dirty="0"/>
              <a:t>loss and damage from </a:t>
            </a:r>
            <a:r>
              <a:rPr lang="en-CA" sz="1500" dirty="0" smtClean="0"/>
              <a:t>tropical cyclones.</a:t>
            </a:r>
          </a:p>
          <a:p>
            <a:r>
              <a:rPr lang="en-CA" sz="1500" dirty="0" smtClean="0"/>
              <a:t>Climate change threatens food security. Lower catches and related price changes in addition to supply </a:t>
            </a:r>
            <a:r>
              <a:rPr lang="en-CA" sz="1500" dirty="0"/>
              <a:t>disruptions from more intense tropical cyclones under climate change </a:t>
            </a:r>
            <a:r>
              <a:rPr lang="en-CA" sz="1500" dirty="0" smtClean="0"/>
              <a:t>will </a:t>
            </a:r>
            <a:r>
              <a:rPr lang="en-CA" sz="1500" dirty="0"/>
              <a:t>alter patterns of household fish </a:t>
            </a:r>
            <a:r>
              <a:rPr lang="en-CA" sz="1500" dirty="0" smtClean="0"/>
              <a:t>consumption. </a:t>
            </a:r>
          </a:p>
          <a:p>
            <a:r>
              <a:rPr lang="en-CA" sz="1500" dirty="0" smtClean="0"/>
              <a:t>The short </a:t>
            </a:r>
            <a:r>
              <a:rPr lang="en-CA" sz="1500" dirty="0"/>
              <a:t>time frame over which these impacts are projected to occur poses substantial challenges for both the ecological and human systems to </a:t>
            </a:r>
            <a:r>
              <a:rPr lang="en-CA" sz="1500" dirty="0" smtClean="0"/>
              <a:t>adapt, demanding swift transformations </a:t>
            </a:r>
            <a:r>
              <a:rPr lang="en-CA" sz="1500" dirty="0"/>
              <a:t>across the fish value </a:t>
            </a:r>
            <a:r>
              <a:rPr lang="en-CA" sz="1500" dirty="0" smtClean="0"/>
              <a:t>chain.</a:t>
            </a:r>
          </a:p>
        </p:txBody>
      </p:sp>
      <p:sp>
        <p:nvSpPr>
          <p:cNvPr id="4" name="Slide Number Placeholder 3"/>
          <p:cNvSpPr>
            <a:spLocks noGrp="1"/>
          </p:cNvSpPr>
          <p:nvPr>
            <p:ph type="sldNum" sz="quarter" idx="10"/>
          </p:nvPr>
        </p:nvSpPr>
        <p:spPr/>
        <p:txBody>
          <a:bodyPr/>
          <a:lstStyle/>
          <a:p>
            <a:fld id="{B4D8B4AB-CD72-480D-AE1B-333A4B71A934}" type="slidenum">
              <a:rPr lang="en-US" smtClean="0"/>
              <a:pPr/>
              <a:t>47</a:t>
            </a:fld>
            <a:endParaRPr lang="en-US" dirty="0"/>
          </a:p>
        </p:txBody>
      </p:sp>
      <p:pic>
        <p:nvPicPr>
          <p:cNvPr id="5" name="Picture 4" descr="C:\Users\ntamburello\Dropbox (ESSA Technologies)\CRFM Fishery-Related SEIA and Monitoring System\Graphic Design\CRFM_Portal_Panels-33.png"/>
          <p:cNvPicPr/>
          <p:nvPr/>
        </p:nvPicPr>
        <p:blipFill rotWithShape="1">
          <a:blip r:embed="rId3" cstate="print">
            <a:extLst>
              <a:ext uri="{28A0092B-C50C-407E-A947-70E740481C1C}">
                <a14:useLocalDpi xmlns:a14="http://schemas.microsoft.com/office/drawing/2010/main" val="0"/>
              </a:ext>
            </a:extLst>
          </a:blip>
          <a:srcRect l="2169"/>
          <a:stretch/>
        </p:blipFill>
        <p:spPr bwMode="auto">
          <a:xfrm>
            <a:off x="7020272" y="148568"/>
            <a:ext cx="1953895" cy="349250"/>
          </a:xfrm>
          <a:prstGeom prst="rect">
            <a:avLst/>
          </a:prstGeom>
          <a:solidFill>
            <a:schemeClr val="tx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997092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Users\ntamburello\Pictures\Caribbean 2016\CARIBBEAN EDITS\Caribbean20161.jpg">
            <a:extLst>
              <a:ext uri="{FF2B5EF4-FFF2-40B4-BE49-F238E27FC236}">
                <a16:creationId xmlns:a16="http://schemas.microsoft.com/office/drawing/2014/main" xmlns="" id="{8C2B96F6-5F2F-4528-BE36-3917604DC59A}"/>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888" y="-2"/>
            <a:ext cx="9144888" cy="5518745"/>
          </a:xfrm>
          <a:prstGeom prst="rect">
            <a:avLst/>
          </a:prstGeom>
          <a:noFill/>
          <a:ln>
            <a:noFill/>
          </a:ln>
          <a:extLst>
            <a:ext uri="{53640926-AAD7-44D8-BBD7-CCE9431645EC}">
              <a14:shadowObscured xmlns:a14="http://schemas.microsoft.com/office/drawing/2010/main"/>
            </a:ext>
          </a:extLst>
        </p:spPr>
      </p:pic>
      <p:pic>
        <p:nvPicPr>
          <p:cNvPr id="15" name="Picture 14"/>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t="35706" b="21310"/>
          <a:stretch/>
        </p:blipFill>
        <p:spPr>
          <a:xfrm>
            <a:off x="-888" y="2019630"/>
            <a:ext cx="9186648" cy="4835988"/>
          </a:xfrm>
          <a:prstGeom prst="rect">
            <a:avLst/>
          </a:prstGeom>
        </p:spPr>
      </p:pic>
      <p:pic>
        <p:nvPicPr>
          <p:cNvPr id="8" name="Picture 7"/>
          <p:cNvPicPr>
            <a:picLocks noChangeAspect="1"/>
          </p:cNvPicPr>
          <p:nvPr/>
        </p:nvPicPr>
        <p:blipFill rotWithShape="1">
          <a:blip r:embed="rId6">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5029200" y="-1"/>
            <a:ext cx="4114800" cy="1722475"/>
          </a:xfrm>
          <a:prstGeom prst="rect">
            <a:avLst/>
          </a:prstGeom>
        </p:spPr>
      </p:pic>
      <p:sp>
        <p:nvSpPr>
          <p:cNvPr id="25" name="Rectangle 24">
            <a:extLst>
              <a:ext uri="{FF2B5EF4-FFF2-40B4-BE49-F238E27FC236}">
                <a16:creationId xmlns:a16="http://schemas.microsoft.com/office/drawing/2014/main" xmlns="" id="{67FFC8A7-F319-472E-815B-B2DD9A7C3F58}"/>
              </a:ext>
            </a:extLst>
          </p:cNvPr>
          <p:cNvSpPr/>
          <p:nvPr/>
        </p:nvSpPr>
        <p:spPr>
          <a:xfrm>
            <a:off x="457200" y="5769222"/>
            <a:ext cx="7158533" cy="307777"/>
          </a:xfrm>
          <a:prstGeom prst="rect">
            <a:avLst/>
          </a:prstGeom>
        </p:spPr>
        <p:txBody>
          <a:bodyPr wrap="square">
            <a:spAutoFit/>
          </a:bodyPr>
          <a:lstStyle/>
          <a:p>
            <a:r>
              <a:rPr lang="en-US" sz="1400" dirty="0">
                <a:solidFill>
                  <a:schemeClr val="tx1"/>
                </a:solidFill>
              </a:rPr>
              <a:t>Citation or Website</a:t>
            </a:r>
          </a:p>
        </p:txBody>
      </p:sp>
      <p:sp>
        <p:nvSpPr>
          <p:cNvPr id="26" name="Rectangle 8">
            <a:extLst>
              <a:ext uri="{FF2B5EF4-FFF2-40B4-BE49-F238E27FC236}">
                <a16:creationId xmlns:a16="http://schemas.microsoft.com/office/drawing/2014/main" xmlns="" id="{DCEE8076-688B-4C13-A8AF-36FB58DF4361}"/>
              </a:ext>
            </a:extLst>
          </p:cNvPr>
          <p:cNvSpPr>
            <a:spLocks noChangeArrowheads="1"/>
          </p:cNvSpPr>
          <p:nvPr/>
        </p:nvSpPr>
        <p:spPr bwMode="auto">
          <a:xfrm>
            <a:off x="323528" y="5373216"/>
            <a:ext cx="50405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b="1" dirty="0">
                <a:solidFill>
                  <a:srgbClr val="FFFFFF"/>
                </a:solidFill>
                <a:latin typeface="Agency FB" panose="020B0503020202020204" pitchFamily="34" charset="0"/>
                <a:cs typeface="Times New Roman" pitchFamily="18" charset="0"/>
              </a:rPr>
              <a:t>Full Citation / Further Information</a:t>
            </a:r>
            <a:endParaRPr kumimoji="0" lang="en-US" altLang="en-US" sz="1800" b="1" i="0" u="none" strike="noStrike" cap="none" normalizeH="0" baseline="0" dirty="0">
              <a:ln>
                <a:noFill/>
              </a:ln>
              <a:solidFill>
                <a:schemeClr val="tx1"/>
              </a:solidFill>
              <a:effectLst/>
              <a:latin typeface="Agency FB" panose="020B0503020202020204" pitchFamily="34" charset="0"/>
              <a:cs typeface="Arial" pitchFamily="34" charset="0"/>
            </a:endParaRPr>
          </a:p>
        </p:txBody>
      </p:sp>
      <p:sp>
        <p:nvSpPr>
          <p:cNvPr id="27" name="Rectangle 8">
            <a:extLst>
              <a:ext uri="{FF2B5EF4-FFF2-40B4-BE49-F238E27FC236}">
                <a16:creationId xmlns:a16="http://schemas.microsoft.com/office/drawing/2014/main" xmlns="" id="{61EA02C7-F76B-4051-BA50-ECF2C16BD715}"/>
              </a:ext>
            </a:extLst>
          </p:cNvPr>
          <p:cNvSpPr>
            <a:spLocks noChangeArrowheads="1"/>
          </p:cNvSpPr>
          <p:nvPr/>
        </p:nvSpPr>
        <p:spPr bwMode="auto">
          <a:xfrm>
            <a:off x="349301" y="3561492"/>
            <a:ext cx="11144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FFFFFF"/>
                </a:solidFill>
                <a:effectLst/>
                <a:latin typeface="Agency FB" panose="020B0503020202020204" pitchFamily="34" charset="0"/>
                <a:ea typeface="Times New Roman" pitchFamily="18" charset="0"/>
                <a:cs typeface="Times New Roman" pitchFamily="18" charset="0"/>
              </a:rPr>
              <a:t>Contacts</a:t>
            </a:r>
            <a:endParaRPr kumimoji="0" lang="en-US" altLang="en-US" sz="1800" b="1" i="0" u="none" strike="noStrike" cap="none" normalizeH="0" baseline="0" dirty="0">
              <a:ln>
                <a:noFill/>
              </a:ln>
              <a:solidFill>
                <a:schemeClr val="tx1"/>
              </a:solidFill>
              <a:effectLst/>
              <a:latin typeface="Agency FB" panose="020B0503020202020204" pitchFamily="34" charset="0"/>
              <a:cs typeface="Arial" pitchFamily="34" charset="0"/>
            </a:endParaRPr>
          </a:p>
        </p:txBody>
      </p:sp>
      <p:sp>
        <p:nvSpPr>
          <p:cNvPr id="28" name="Rectangle 27">
            <a:extLst>
              <a:ext uri="{FF2B5EF4-FFF2-40B4-BE49-F238E27FC236}">
                <a16:creationId xmlns:a16="http://schemas.microsoft.com/office/drawing/2014/main" xmlns="" id="{612F1CDE-49C5-4C6C-B12B-157F7934BE89}"/>
              </a:ext>
            </a:extLst>
          </p:cNvPr>
          <p:cNvSpPr/>
          <p:nvPr/>
        </p:nvSpPr>
        <p:spPr>
          <a:xfrm>
            <a:off x="461467" y="4026550"/>
            <a:ext cx="7158533" cy="338554"/>
          </a:xfrm>
          <a:prstGeom prst="rect">
            <a:avLst/>
          </a:prstGeom>
        </p:spPr>
        <p:txBody>
          <a:bodyPr wrap="square">
            <a:spAutoFit/>
          </a:bodyPr>
          <a:lstStyle/>
          <a:p>
            <a:r>
              <a:rPr lang="en-US" sz="1600" b="1" dirty="0">
                <a:solidFill>
                  <a:schemeClr val="tx1"/>
                </a:solidFill>
              </a:rPr>
              <a:t>Name </a:t>
            </a:r>
            <a:r>
              <a:rPr lang="en-US" sz="1600" dirty="0">
                <a:solidFill>
                  <a:schemeClr val="tx1"/>
                </a:solidFill>
              </a:rPr>
              <a:t>(name@email.com)</a:t>
            </a:r>
          </a:p>
        </p:txBody>
      </p:sp>
      <p:sp>
        <p:nvSpPr>
          <p:cNvPr id="29" name="Rectangle 8">
            <a:extLst>
              <a:ext uri="{FF2B5EF4-FFF2-40B4-BE49-F238E27FC236}">
                <a16:creationId xmlns:a16="http://schemas.microsoft.com/office/drawing/2014/main" xmlns="" id="{D8939FE3-6C31-4292-B87E-5C1F9134CE01}"/>
              </a:ext>
            </a:extLst>
          </p:cNvPr>
          <p:cNvSpPr>
            <a:spLocks noChangeArrowheads="1"/>
          </p:cNvSpPr>
          <p:nvPr/>
        </p:nvSpPr>
        <p:spPr bwMode="auto">
          <a:xfrm>
            <a:off x="345032" y="4581128"/>
            <a:ext cx="40109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altLang="en-US" b="1" dirty="0">
                <a:solidFill>
                  <a:srgbClr val="FFFFFF"/>
                </a:solidFill>
                <a:latin typeface="Agency FB" panose="020B0503020202020204" pitchFamily="34" charset="0"/>
                <a:cs typeface="Times New Roman" pitchFamily="18" charset="0"/>
              </a:rPr>
              <a:t>Acknowledgements</a:t>
            </a:r>
            <a:endParaRPr kumimoji="0" lang="en-US" altLang="en-US" sz="1800" b="1" i="0" u="none" strike="noStrike" cap="none" normalizeH="0" baseline="0" dirty="0">
              <a:ln>
                <a:noFill/>
              </a:ln>
              <a:solidFill>
                <a:schemeClr val="tx1"/>
              </a:solidFill>
              <a:effectLst/>
              <a:latin typeface="Agency FB" panose="020B0503020202020204" pitchFamily="34" charset="0"/>
              <a:cs typeface="Arial" pitchFamily="34" charset="0"/>
            </a:endParaRPr>
          </a:p>
        </p:txBody>
      </p:sp>
      <p:sp>
        <p:nvSpPr>
          <p:cNvPr id="30" name="Title 1">
            <a:extLst>
              <a:ext uri="{FF2B5EF4-FFF2-40B4-BE49-F238E27FC236}">
                <a16:creationId xmlns:a16="http://schemas.microsoft.com/office/drawing/2014/main" xmlns="" id="{94F3C3E4-73A9-4C4C-9329-8FBC2F582EAF}"/>
              </a:ext>
            </a:extLst>
          </p:cNvPr>
          <p:cNvSpPr txBox="1">
            <a:spLocks/>
          </p:cNvSpPr>
          <p:nvPr/>
        </p:nvSpPr>
        <p:spPr bwMode="auto">
          <a:xfrm>
            <a:off x="887" y="383952"/>
            <a:ext cx="9154988" cy="2180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91440" bIns="50800" numCol="1" anchor="ctr" anchorCtr="0" compatLnSpc="1">
            <a:prstTxWarp prst="textNoShape">
              <a:avLst/>
            </a:prstTxWarp>
          </a:bodyPr>
          <a:lstStyle>
            <a:lvl1pPr marL="39688" indent="-39688" algn="l" rtl="0" eaLnBrk="0" fontAlgn="base" hangingPunct="0">
              <a:spcBef>
                <a:spcPct val="0"/>
              </a:spcBef>
              <a:spcAft>
                <a:spcPct val="0"/>
              </a:spcAft>
              <a:defRPr sz="4400">
                <a:solidFill>
                  <a:schemeClr val="tx1"/>
                </a:solidFill>
                <a:latin typeface="Agency FB" panose="020B0503020202020204" pitchFamily="34" charset="0"/>
                <a:ea typeface="MS PGothic" pitchFamily="34" charset="-128"/>
                <a:cs typeface="Agency FB" panose="020B0503020202020204" pitchFamily="34" charset="0"/>
                <a:sym typeface="Century Gothic" pitchFamily="34" charset="0"/>
              </a:defRPr>
            </a:lvl1pPr>
            <a:lvl2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2pPr>
            <a:lvl3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3pPr>
            <a:lvl4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4pPr>
            <a:lvl5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5pPr>
            <a:lvl6pPr marL="4968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6pPr>
            <a:lvl7pPr marL="9540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7pPr>
            <a:lvl8pPr marL="14112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8pPr>
            <a:lvl9pPr marL="18684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9pPr>
          </a:lstStyle>
          <a:p>
            <a:pPr algn="ctr">
              <a:defRPr/>
            </a:pPr>
            <a:r>
              <a:rPr lang="en-US" sz="6000" b="1" kern="0" dirty="0">
                <a:ea typeface="+mj-ea"/>
                <a:cs typeface="+mj-cs"/>
                <a:sym typeface="Century Gothic" charset="0"/>
              </a:rPr>
              <a:t>Thank You!</a:t>
            </a:r>
          </a:p>
        </p:txBody>
      </p:sp>
      <p:sp>
        <p:nvSpPr>
          <p:cNvPr id="31" name="Rectangle 30">
            <a:extLst>
              <a:ext uri="{FF2B5EF4-FFF2-40B4-BE49-F238E27FC236}">
                <a16:creationId xmlns:a16="http://schemas.microsoft.com/office/drawing/2014/main" xmlns="" id="{DF6F9993-065B-490F-A1D0-F28CBAF5DD1F}"/>
              </a:ext>
            </a:extLst>
          </p:cNvPr>
          <p:cNvSpPr/>
          <p:nvPr/>
        </p:nvSpPr>
        <p:spPr>
          <a:xfrm>
            <a:off x="474787" y="4993431"/>
            <a:ext cx="5177333" cy="307777"/>
          </a:xfrm>
          <a:prstGeom prst="rect">
            <a:avLst/>
          </a:prstGeom>
        </p:spPr>
        <p:txBody>
          <a:bodyPr wrap="square">
            <a:spAutoFit/>
          </a:bodyPr>
          <a:lstStyle/>
          <a:p>
            <a:r>
              <a:rPr lang="en-US" sz="1400" dirty="0">
                <a:solidFill>
                  <a:schemeClr val="tx1"/>
                </a:solidFill>
              </a:rPr>
              <a:t>We would like to thank ….</a:t>
            </a: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576" y="116632"/>
            <a:ext cx="7488832" cy="936104"/>
          </a:xfrm>
          <a:prstGeom prst="roundRect">
            <a:avLst/>
          </a:prstGeom>
          <a:noFill/>
        </p:spPr>
      </p:pic>
    </p:spTree>
    <p:extLst>
      <p:ext uri="{BB962C8B-B14F-4D97-AF65-F5344CB8AC3E}">
        <p14:creationId xmlns:p14="http://schemas.microsoft.com/office/powerpoint/2010/main" val="99198589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Overall Framework</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5</a:t>
            </a:fld>
            <a:endParaRPr lang="en-US" dirty="0"/>
          </a:p>
        </p:txBody>
      </p:sp>
      <p:pic>
        <p:nvPicPr>
          <p:cNvPr id="36" name="Picture 35" descr="C:\Users\ntamburello\Dropbox (ESSA Technologies)\CRFM Fishery-Related SEIA and Monitoring System\Graphic Design\CRFM_Portal_Panels-31.png"/>
          <p:cNvPicPr/>
          <p:nvPr/>
        </p:nvPicPr>
        <p:blipFill rotWithShape="1">
          <a:blip r:embed="rId3" cstate="print">
            <a:extLst>
              <a:ext uri="{28A0092B-C50C-407E-A947-70E740481C1C}">
                <a14:useLocalDpi xmlns:a14="http://schemas.microsoft.com/office/drawing/2010/main" val="0"/>
              </a:ext>
            </a:extLst>
          </a:blip>
          <a:srcRect l="3245"/>
          <a:stretch/>
        </p:blipFill>
        <p:spPr bwMode="auto">
          <a:xfrm>
            <a:off x="7092379" y="77029"/>
            <a:ext cx="1901825" cy="350520"/>
          </a:xfrm>
          <a:prstGeom prst="rect">
            <a:avLst/>
          </a:prstGeom>
          <a:solidFill>
            <a:schemeClr val="tx1"/>
          </a:solidFill>
          <a:ln>
            <a:noFill/>
          </a:ln>
          <a:extLst>
            <a:ext uri="{53640926-AAD7-44D8-BBD7-CCE9431645EC}">
              <a14:shadowObscured xmlns:a14="http://schemas.microsoft.com/office/drawing/2010/main"/>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5" y="1022861"/>
            <a:ext cx="8916416" cy="533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162914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Geographic Scope</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6</a:t>
            </a:fld>
            <a:endParaRPr lang="en-US" dirty="0"/>
          </a:p>
        </p:txBody>
      </p:sp>
      <p:pic>
        <p:nvPicPr>
          <p:cNvPr id="2050" name="Picture 2" descr="https://www.clmeplus.org/app/uploads/2017/06/CLME_region_ENG_web.jpg"/>
          <p:cNvPicPr>
            <a:picLocks noChangeAspect="1" noChangeArrowheads="1"/>
          </p:cNvPicPr>
          <p:nvPr/>
        </p:nvPicPr>
        <p:blipFill rotWithShape="1">
          <a:blip r:embed="rId3">
            <a:extLst>
              <a:ext uri="{28A0092B-C50C-407E-A947-70E740481C1C}">
                <a14:useLocalDpi xmlns:a14="http://schemas.microsoft.com/office/drawing/2010/main" val="0"/>
              </a:ext>
            </a:extLst>
          </a:blip>
          <a:srcRect l="3150" r="50000" b="32816"/>
          <a:stretch/>
        </p:blipFill>
        <p:spPr bwMode="auto">
          <a:xfrm>
            <a:off x="372151" y="2759864"/>
            <a:ext cx="4426493" cy="3096344"/>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6" name="image47.png"/>
          <p:cNvPicPr/>
          <p:nvPr/>
        </p:nvPicPr>
        <p:blipFill rotWithShape="1">
          <a:blip r:embed="rId4" cstate="print">
            <a:extLst>
              <a:ext uri="{28A0092B-C50C-407E-A947-70E740481C1C}">
                <a14:useLocalDpi xmlns:a14="http://schemas.microsoft.com/office/drawing/2010/main"/>
              </a:ext>
            </a:extLst>
          </a:blip>
          <a:srcRect/>
          <a:stretch/>
        </p:blipFill>
        <p:spPr bwMode="auto">
          <a:xfrm>
            <a:off x="5004049" y="2846494"/>
            <a:ext cx="3797414" cy="2923084"/>
          </a:xfrm>
          <a:prstGeom prst="rect">
            <a:avLst/>
          </a:prstGeom>
          <a:noFill/>
          <a:ln>
            <a:solidFill>
              <a:schemeClr val="bg2"/>
            </a:solidFill>
          </a:ln>
          <a:extLst>
            <a:ext uri="{53640926-AAD7-44D8-BBD7-CCE9431645EC}">
              <a14:shadowObscured xmlns:a14="http://schemas.microsoft.com/office/drawing/2010/main"/>
            </a:ext>
          </a:extLst>
        </p:spPr>
      </p:pic>
      <p:sp>
        <p:nvSpPr>
          <p:cNvPr id="7" name="TextBox 6">
            <a:extLst>
              <a:ext uri="{FF2B5EF4-FFF2-40B4-BE49-F238E27FC236}">
                <a16:creationId xmlns="" xmlns:a16="http://schemas.microsoft.com/office/drawing/2014/main" id="{E3E50C2B-652C-2F4E-A3C6-FAEC0B5CFBE5}"/>
              </a:ext>
            </a:extLst>
          </p:cNvPr>
          <p:cNvSpPr txBox="1"/>
          <p:nvPr/>
        </p:nvSpPr>
        <p:spPr>
          <a:xfrm>
            <a:off x="372151" y="1861495"/>
            <a:ext cx="4503156" cy="707886"/>
          </a:xfrm>
          <a:prstGeom prst="rect">
            <a:avLst/>
          </a:prstGeom>
          <a:noFill/>
        </p:spPr>
        <p:txBody>
          <a:bodyPr wrap="none" rtlCol="0">
            <a:spAutoFit/>
          </a:bodyPr>
          <a:lstStyle/>
          <a:p>
            <a:r>
              <a:rPr lang="en-US" sz="2000" dirty="0">
                <a:latin typeface="+mn-lt"/>
              </a:rPr>
              <a:t>Region: Caribbean Sea Large Marine </a:t>
            </a:r>
            <a:endParaRPr lang="en-US" sz="2000" dirty="0" smtClean="0">
              <a:latin typeface="+mn-lt"/>
            </a:endParaRPr>
          </a:p>
          <a:p>
            <a:r>
              <a:rPr lang="en-US" sz="2000" dirty="0" smtClean="0">
                <a:latin typeface="+mn-lt"/>
              </a:rPr>
              <a:t>Ecosystem</a:t>
            </a:r>
            <a:endParaRPr lang="en-US" sz="2000" dirty="0">
              <a:latin typeface="+mn-lt"/>
            </a:endParaRPr>
          </a:p>
        </p:txBody>
      </p:sp>
      <p:sp>
        <p:nvSpPr>
          <p:cNvPr id="9" name="TextBox 8">
            <a:extLst>
              <a:ext uri="{FF2B5EF4-FFF2-40B4-BE49-F238E27FC236}">
                <a16:creationId xmlns="" xmlns:a16="http://schemas.microsoft.com/office/drawing/2014/main" id="{E3E50C2B-652C-2F4E-A3C6-FAEC0B5CFBE5}"/>
              </a:ext>
            </a:extLst>
          </p:cNvPr>
          <p:cNvSpPr txBox="1"/>
          <p:nvPr/>
        </p:nvSpPr>
        <p:spPr>
          <a:xfrm>
            <a:off x="5004050" y="1850576"/>
            <a:ext cx="4139951" cy="707886"/>
          </a:xfrm>
          <a:prstGeom prst="rect">
            <a:avLst/>
          </a:prstGeom>
          <a:noFill/>
        </p:spPr>
        <p:txBody>
          <a:bodyPr wrap="square" rtlCol="0">
            <a:spAutoFit/>
          </a:bodyPr>
          <a:lstStyle/>
          <a:p>
            <a:r>
              <a:rPr lang="en-US" sz="2000" dirty="0">
                <a:latin typeface="+mn-lt"/>
              </a:rPr>
              <a:t>Countries: Exclusive economic </a:t>
            </a:r>
            <a:r>
              <a:rPr lang="en-US" sz="2000" dirty="0" smtClean="0">
                <a:latin typeface="+mn-lt"/>
              </a:rPr>
              <a:t>zones (EEZs)</a:t>
            </a:r>
            <a:endParaRPr lang="en-US" sz="2000" dirty="0">
              <a:latin typeface="+mn-lt"/>
            </a:endParaRPr>
          </a:p>
        </p:txBody>
      </p:sp>
      <p:sp>
        <p:nvSpPr>
          <p:cNvPr id="10" name="TextBox 9">
            <a:extLst>
              <a:ext uri="{FF2B5EF4-FFF2-40B4-BE49-F238E27FC236}">
                <a16:creationId xmlns="" xmlns:a16="http://schemas.microsoft.com/office/drawing/2014/main" id="{E3E50C2B-652C-2F4E-A3C6-FAEC0B5CFBE5}"/>
              </a:ext>
            </a:extLst>
          </p:cNvPr>
          <p:cNvSpPr txBox="1"/>
          <p:nvPr/>
        </p:nvSpPr>
        <p:spPr>
          <a:xfrm>
            <a:off x="4998582" y="5880259"/>
            <a:ext cx="4139951" cy="523220"/>
          </a:xfrm>
          <a:prstGeom prst="rect">
            <a:avLst/>
          </a:prstGeom>
          <a:noFill/>
        </p:spPr>
        <p:txBody>
          <a:bodyPr wrap="square" rtlCol="0">
            <a:spAutoFit/>
          </a:bodyPr>
          <a:lstStyle/>
          <a:p>
            <a:r>
              <a:rPr lang="en-US" sz="1400" dirty="0" smtClean="0">
                <a:latin typeface="+mn-lt"/>
              </a:rPr>
              <a:t>Jamaica, Haiti, Dominica, Saint Lucia, Saint Vincent and the Grenadines, Grenada</a:t>
            </a:r>
            <a:endParaRPr lang="en-US" sz="1400" dirty="0">
              <a:latin typeface="+mn-lt"/>
            </a:endParaRPr>
          </a:p>
        </p:txBody>
      </p:sp>
      <p:pic>
        <p:nvPicPr>
          <p:cNvPr id="11" name="Picture 10" descr="C:\Users\ntamburello\Dropbox (ESSA Technologies)\CRFM Fishery-Related SEIA and Monitoring System\Graphic Design\CRFM_Portal_Panels-31.png"/>
          <p:cNvPicPr/>
          <p:nvPr/>
        </p:nvPicPr>
        <p:blipFill rotWithShape="1">
          <a:blip r:embed="rId5" cstate="print">
            <a:extLst>
              <a:ext uri="{28A0092B-C50C-407E-A947-70E740481C1C}">
                <a14:useLocalDpi xmlns:a14="http://schemas.microsoft.com/office/drawing/2010/main" val="0"/>
              </a:ext>
            </a:extLst>
          </a:blip>
          <a:srcRect l="3245"/>
          <a:stretch/>
        </p:blipFill>
        <p:spPr bwMode="auto">
          <a:xfrm>
            <a:off x="7092379" y="77029"/>
            <a:ext cx="1901825" cy="350520"/>
          </a:xfrm>
          <a:prstGeom prst="rect">
            <a:avLst/>
          </a:prstGeom>
          <a:solidFill>
            <a:schemeClr val="tx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729434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Fisheries Catches</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7</a:t>
            </a:fld>
            <a:endParaRPr lang="en-US" dirty="0"/>
          </a:p>
        </p:txBody>
      </p:sp>
      <p:sp>
        <p:nvSpPr>
          <p:cNvPr id="5" name="TextBox 4">
            <a:extLst>
              <a:ext uri="{FF2B5EF4-FFF2-40B4-BE49-F238E27FC236}">
                <a16:creationId xmlns="" xmlns:a16="http://schemas.microsoft.com/office/drawing/2014/main" id="{25C9D5F8-B527-904A-9303-FFCD161396A9}"/>
              </a:ext>
            </a:extLst>
          </p:cNvPr>
          <p:cNvSpPr txBox="1"/>
          <p:nvPr/>
        </p:nvSpPr>
        <p:spPr>
          <a:xfrm>
            <a:off x="179512" y="6381328"/>
            <a:ext cx="5708716" cy="276999"/>
          </a:xfrm>
          <a:prstGeom prst="rect">
            <a:avLst/>
          </a:prstGeom>
          <a:noFill/>
        </p:spPr>
        <p:txBody>
          <a:bodyPr wrap="square" rtlCol="0">
            <a:spAutoFit/>
          </a:bodyPr>
          <a:lstStyle/>
          <a:p>
            <a:r>
              <a:rPr lang="en-US" sz="1200" i="1" dirty="0">
                <a:latin typeface="+mn-lt"/>
              </a:rPr>
              <a:t>S</a:t>
            </a:r>
            <a:r>
              <a:rPr lang="en-US" sz="1200" i="1" dirty="0" smtClean="0">
                <a:latin typeface="+mn-lt"/>
              </a:rPr>
              <a:t>ource</a:t>
            </a:r>
            <a:r>
              <a:rPr lang="en-US" sz="1200" i="1" dirty="0">
                <a:latin typeface="+mn-lt"/>
              </a:rPr>
              <a:t>: Sea Around Us (www.seaaroundus.org)</a:t>
            </a: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323528" y="1700808"/>
            <a:ext cx="8424936" cy="3515772"/>
          </a:xfrm>
          <a:prstGeom prst="rect">
            <a:avLst/>
          </a:prstGeom>
          <a:ln>
            <a:solidFill>
              <a:schemeClr val="bg2"/>
            </a:solidFill>
          </a:ln>
        </p:spPr>
      </p:pic>
      <p:pic>
        <p:nvPicPr>
          <p:cNvPr id="7" name="Picture 6" descr="C:\Users\ntamburello\Dropbox (ESSA Technologies)\CRFM Fishery-Related SEIA and Monitoring System\Graphic Design\CRFM_Portal_Panels-31.png"/>
          <p:cNvPicPr/>
          <p:nvPr/>
        </p:nvPicPr>
        <p:blipFill rotWithShape="1">
          <a:blip r:embed="rId4" cstate="print">
            <a:extLst>
              <a:ext uri="{28A0092B-C50C-407E-A947-70E740481C1C}">
                <a14:useLocalDpi xmlns:a14="http://schemas.microsoft.com/office/drawing/2010/main" val="0"/>
              </a:ext>
            </a:extLst>
          </a:blip>
          <a:srcRect l="3245"/>
          <a:stretch/>
        </p:blipFill>
        <p:spPr bwMode="auto">
          <a:xfrm>
            <a:off x="7092379" y="77029"/>
            <a:ext cx="1901825" cy="350520"/>
          </a:xfrm>
          <a:prstGeom prst="rect">
            <a:avLst/>
          </a:prstGeom>
          <a:solidFill>
            <a:schemeClr val="tx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857011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Fisheries Species Modelled</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8</a:t>
            </a:fld>
            <a:endParaRPr lang="en-US" dirty="0"/>
          </a:p>
        </p:txBody>
      </p:sp>
      <p:grpSp>
        <p:nvGrpSpPr>
          <p:cNvPr id="7" name="Group 6"/>
          <p:cNvGrpSpPr/>
          <p:nvPr/>
        </p:nvGrpSpPr>
        <p:grpSpPr>
          <a:xfrm>
            <a:off x="879219" y="1357703"/>
            <a:ext cx="7521522" cy="4665444"/>
            <a:chOff x="686176" y="1340768"/>
            <a:chExt cx="7521522" cy="4665444"/>
          </a:xfrm>
        </p:grpSpPr>
        <p:pic>
          <p:nvPicPr>
            <p:cNvPr id="5" name="image102.jpg"/>
            <p:cNvPicPr/>
            <p:nvPr/>
          </p:nvPicPr>
          <p:blipFill>
            <a:blip r:embed="rId3" cstate="print">
              <a:extLst>
                <a:ext uri="{28A0092B-C50C-407E-A947-70E740481C1C}">
                  <a14:useLocalDpi xmlns:a14="http://schemas.microsoft.com/office/drawing/2010/main"/>
                </a:ext>
              </a:extLst>
            </a:blip>
            <a:srcRect/>
            <a:stretch>
              <a:fillRect/>
            </a:stretch>
          </p:blipFill>
          <p:spPr>
            <a:xfrm>
              <a:off x="827584" y="1340768"/>
              <a:ext cx="7380114" cy="4665444"/>
            </a:xfrm>
            <a:prstGeom prst="rect">
              <a:avLst/>
            </a:prstGeom>
            <a:ln/>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2852936"/>
              <a:ext cx="933743" cy="101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 xmlns:a16="http://schemas.microsoft.com/office/drawing/2014/main" id="{39342C33-FA85-8B47-866C-6A0AFA954B20}"/>
                </a:ext>
              </a:extLst>
            </p:cNvPr>
            <p:cNvSpPr txBox="1"/>
            <p:nvPr/>
          </p:nvSpPr>
          <p:spPr>
            <a:xfrm rot="16200000">
              <a:off x="-687469" y="2796853"/>
              <a:ext cx="3116622" cy="369332"/>
            </a:xfrm>
            <a:prstGeom prst="rect">
              <a:avLst/>
            </a:prstGeom>
            <a:solidFill>
              <a:schemeClr val="tx1"/>
            </a:solidFill>
          </p:spPr>
          <p:txBody>
            <a:bodyPr wrap="none" rtlCol="0">
              <a:spAutoFit/>
            </a:bodyPr>
            <a:lstStyle/>
            <a:p>
              <a:r>
                <a:rPr lang="en-US" sz="1800" dirty="0">
                  <a:latin typeface="Arial" panose="020B0604020202020204" pitchFamily="34" charset="0"/>
                  <a:cs typeface="Arial" panose="020B0604020202020204" pitchFamily="34" charset="0"/>
                </a:rPr>
                <a:t>Temperature preference (</a:t>
              </a:r>
              <a:r>
                <a:rPr lang="en-US" sz="1800" baseline="30000" dirty="0">
                  <a:latin typeface="Arial" panose="020B0604020202020204" pitchFamily="34" charset="0"/>
                  <a:cs typeface="Arial" panose="020B0604020202020204" pitchFamily="34" charset="0"/>
                </a:rPr>
                <a:t>o</a:t>
              </a:r>
              <a:r>
                <a:rPr lang="en-US" sz="1800" dirty="0">
                  <a:latin typeface="Arial" panose="020B0604020202020204" pitchFamily="34" charset="0"/>
                  <a:cs typeface="Arial" panose="020B0604020202020204" pitchFamily="34" charset="0"/>
                </a:rPr>
                <a:t>C)</a:t>
              </a:r>
            </a:p>
          </p:txBody>
        </p:sp>
      </p:gr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10" y="1679989"/>
            <a:ext cx="802808" cy="2636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9476" y="1679988"/>
            <a:ext cx="745786" cy="2636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C:\Users\ntamburello\Dropbox (ESSA Technologies)\CRFM Fishery-Related SEIA and Monitoring System\Graphic Design\CRFM_Portal_Panels-31.png"/>
          <p:cNvPicPr/>
          <p:nvPr/>
        </p:nvPicPr>
        <p:blipFill rotWithShape="1">
          <a:blip r:embed="rId7" cstate="print">
            <a:extLst>
              <a:ext uri="{28A0092B-C50C-407E-A947-70E740481C1C}">
                <a14:useLocalDpi xmlns:a14="http://schemas.microsoft.com/office/drawing/2010/main" val="0"/>
              </a:ext>
            </a:extLst>
          </a:blip>
          <a:srcRect l="3245"/>
          <a:stretch/>
        </p:blipFill>
        <p:spPr bwMode="auto">
          <a:xfrm>
            <a:off x="7092379" y="77029"/>
            <a:ext cx="1901825" cy="350520"/>
          </a:xfrm>
          <a:prstGeom prst="rect">
            <a:avLst/>
          </a:prstGeom>
          <a:solidFill>
            <a:schemeClr val="tx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270815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Two Types of Climate-Ocean Projections</a:t>
            </a:r>
            <a:endParaRPr lang="en-CA" dirty="0"/>
          </a:p>
        </p:txBody>
      </p:sp>
      <p:sp>
        <p:nvSpPr>
          <p:cNvPr id="3" name="Content Placeholder 2"/>
          <p:cNvSpPr>
            <a:spLocks noGrp="1"/>
          </p:cNvSpPr>
          <p:nvPr>
            <p:ph idx="1"/>
          </p:nvPr>
        </p:nvSpPr>
        <p:spPr/>
        <p:txBody>
          <a:bodyPr/>
          <a:lstStyle/>
          <a:p>
            <a:pPr marL="39688" indent="0">
              <a:buNone/>
            </a:pPr>
            <a:r>
              <a:rPr lang="en-CA" dirty="0" smtClean="0"/>
              <a:t>Analysis requires Earth system models capable of simulating interactions among the atmosphere, oceans and land surface</a:t>
            </a:r>
          </a:p>
        </p:txBody>
      </p:sp>
      <p:sp>
        <p:nvSpPr>
          <p:cNvPr id="4" name="Slide Number Placeholder 3"/>
          <p:cNvSpPr>
            <a:spLocks noGrp="1"/>
          </p:cNvSpPr>
          <p:nvPr>
            <p:ph type="sldNum" sz="quarter" idx="10"/>
          </p:nvPr>
        </p:nvSpPr>
        <p:spPr/>
        <p:txBody>
          <a:bodyPr/>
          <a:lstStyle/>
          <a:p>
            <a:fld id="{B4D8B4AB-CD72-480D-AE1B-333A4B71A934}" type="slidenum">
              <a:rPr lang="en-US" smtClean="0"/>
              <a:pPr/>
              <a:t>9</a:t>
            </a:fld>
            <a:endParaRPr lang="en-US" dirty="0"/>
          </a:p>
        </p:txBody>
      </p:sp>
      <p:sp>
        <p:nvSpPr>
          <p:cNvPr id="6" name="Text Placeholder 2">
            <a:extLst>
              <a:ext uri="{FF2B5EF4-FFF2-40B4-BE49-F238E27FC236}">
                <a16:creationId xmlns="" xmlns:a16="http://schemas.microsoft.com/office/drawing/2014/main" id="{EB2656E5-F08E-CD42-AFE0-299FD807B87B}"/>
              </a:ext>
            </a:extLst>
          </p:cNvPr>
          <p:cNvSpPr txBox="1">
            <a:spLocks/>
          </p:cNvSpPr>
          <p:nvPr/>
        </p:nvSpPr>
        <p:spPr>
          <a:xfrm>
            <a:off x="675828" y="2922067"/>
            <a:ext cx="4040188" cy="6397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CA" sz="2400" u="sng" dirty="0" smtClean="0">
                <a:solidFill>
                  <a:schemeClr val="bg2"/>
                </a:solidFill>
                <a:latin typeface="Arial" panose="020B0604020202020204" pitchFamily="34" charset="0"/>
                <a:cs typeface="Arial" panose="020B0604020202020204" pitchFamily="34" charset="0"/>
              </a:rPr>
              <a:t>Lower resolution</a:t>
            </a:r>
            <a:endParaRPr lang="en-CA" sz="2400" u="sng" dirty="0">
              <a:solidFill>
                <a:schemeClr val="bg2"/>
              </a:solidFill>
              <a:latin typeface="Arial" panose="020B0604020202020204" pitchFamily="34" charset="0"/>
              <a:cs typeface="Arial" panose="020B0604020202020204" pitchFamily="34" charset="0"/>
            </a:endParaRPr>
          </a:p>
        </p:txBody>
      </p:sp>
      <p:sp>
        <p:nvSpPr>
          <p:cNvPr id="7" name="Content Placeholder 3">
            <a:extLst>
              <a:ext uri="{FF2B5EF4-FFF2-40B4-BE49-F238E27FC236}">
                <a16:creationId xmlns="" xmlns:a16="http://schemas.microsoft.com/office/drawing/2014/main" id="{4E9A5439-FC1B-F44C-8CE2-6E5DFB639669}"/>
              </a:ext>
            </a:extLst>
          </p:cNvPr>
          <p:cNvSpPr txBox="1">
            <a:spLocks/>
          </p:cNvSpPr>
          <p:nvPr/>
        </p:nvSpPr>
        <p:spPr>
          <a:xfrm>
            <a:off x="684085" y="3356992"/>
            <a:ext cx="4040188" cy="39512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smtClean="0">
                <a:solidFill>
                  <a:schemeClr val="bg2"/>
                </a:solidFill>
                <a:latin typeface="Arial" panose="020B0604020202020204" pitchFamily="34" charset="0"/>
                <a:cs typeface="Arial" panose="020B0604020202020204" pitchFamily="34" charset="0"/>
              </a:rPr>
              <a:t>CMIP5 – 2 models</a:t>
            </a:r>
          </a:p>
          <a:p>
            <a:r>
              <a:rPr lang="en-US" sz="1600" dirty="0" smtClean="0">
                <a:solidFill>
                  <a:schemeClr val="bg2"/>
                </a:solidFill>
                <a:latin typeface="Arial" panose="020B0604020202020204" pitchFamily="34" charset="0"/>
                <a:cs typeface="Arial" panose="020B0604020202020204" pitchFamily="34" charset="0"/>
              </a:rPr>
              <a:t>1</a:t>
            </a:r>
            <a:r>
              <a:rPr lang="en-US" sz="1600" baseline="30000" dirty="0" smtClean="0">
                <a:solidFill>
                  <a:schemeClr val="bg2"/>
                </a:solidFill>
                <a:latin typeface="Arial" panose="020B0604020202020204" pitchFamily="34" charset="0"/>
                <a:cs typeface="Arial" panose="020B0604020202020204" pitchFamily="34" charset="0"/>
              </a:rPr>
              <a:t>o </a:t>
            </a:r>
            <a:r>
              <a:rPr lang="en-US" sz="1600" dirty="0">
                <a:solidFill>
                  <a:schemeClr val="bg2"/>
                </a:solidFill>
                <a:latin typeface="Arial" panose="020B0604020202020204" pitchFamily="34" charset="0"/>
                <a:cs typeface="Arial" panose="020B0604020202020204" pitchFamily="34" charset="0"/>
              </a:rPr>
              <a:t>x 1</a:t>
            </a:r>
            <a:r>
              <a:rPr lang="en-US" sz="1600" baseline="30000" dirty="0">
                <a:solidFill>
                  <a:schemeClr val="bg2"/>
                </a:solidFill>
                <a:latin typeface="Arial" panose="020B0604020202020204" pitchFamily="34" charset="0"/>
                <a:cs typeface="Arial" panose="020B0604020202020204" pitchFamily="34" charset="0"/>
              </a:rPr>
              <a:t>o</a:t>
            </a:r>
            <a:r>
              <a:rPr lang="en-US" sz="1600" dirty="0">
                <a:solidFill>
                  <a:schemeClr val="bg2"/>
                </a:solidFill>
                <a:latin typeface="Arial" panose="020B0604020202020204" pitchFamily="34" charset="0"/>
                <a:cs typeface="Arial" panose="020B0604020202020204" pitchFamily="34" charset="0"/>
              </a:rPr>
              <a:t> resolution at best (Global</a:t>
            </a:r>
            <a:r>
              <a:rPr lang="en-US" sz="1600" dirty="0" smtClean="0">
                <a:solidFill>
                  <a:schemeClr val="bg2"/>
                </a:solidFill>
                <a:latin typeface="Arial" panose="020B0604020202020204" pitchFamily="34" charset="0"/>
                <a:cs typeface="Arial" panose="020B0604020202020204" pitchFamily="34" charset="0"/>
              </a:rPr>
              <a:t>)</a:t>
            </a:r>
            <a:endParaRPr lang="en-US" sz="1600" dirty="0">
              <a:solidFill>
                <a:schemeClr val="bg2"/>
              </a:solidFill>
              <a:latin typeface="Arial" panose="020B0604020202020204" pitchFamily="34" charset="0"/>
              <a:cs typeface="Arial" panose="020B0604020202020204" pitchFamily="34" charset="0"/>
            </a:endParaRPr>
          </a:p>
          <a:p>
            <a:r>
              <a:rPr lang="en-US" sz="1600" dirty="0">
                <a:solidFill>
                  <a:schemeClr val="bg2"/>
                </a:solidFill>
                <a:latin typeface="Arial" panose="020B0604020202020204" pitchFamily="34" charset="0"/>
                <a:cs typeface="Arial" panose="020B0604020202020204" pitchFamily="34" charset="0"/>
              </a:rPr>
              <a:t>Comprehensive physical and biogeochemical </a:t>
            </a:r>
            <a:r>
              <a:rPr lang="en-US" sz="1600" dirty="0" smtClean="0">
                <a:solidFill>
                  <a:schemeClr val="bg2"/>
                </a:solidFill>
                <a:latin typeface="Arial" panose="020B0604020202020204" pitchFamily="34" charset="0"/>
                <a:cs typeface="Arial" panose="020B0604020202020204" pitchFamily="34" charset="0"/>
              </a:rPr>
              <a:t>fields</a:t>
            </a:r>
            <a:endParaRPr lang="en-US" sz="1600" dirty="0">
              <a:solidFill>
                <a:schemeClr val="bg2"/>
              </a:solidFill>
              <a:latin typeface="Arial" panose="020B0604020202020204" pitchFamily="34" charset="0"/>
              <a:cs typeface="Arial" panose="020B0604020202020204" pitchFamily="34" charset="0"/>
            </a:endParaRPr>
          </a:p>
          <a:p>
            <a:r>
              <a:rPr lang="en-US" sz="1600" dirty="0" smtClean="0">
                <a:solidFill>
                  <a:schemeClr val="bg2"/>
                </a:solidFill>
                <a:latin typeface="Arial" panose="020B0604020202020204" pitchFamily="34" charset="0"/>
                <a:cs typeface="Arial" panose="020B0604020202020204" pitchFamily="34" charset="0"/>
              </a:rPr>
              <a:t>Representative Concentration Pathways (RCPs)</a:t>
            </a:r>
            <a:endParaRPr lang="en-US" sz="1600" dirty="0">
              <a:solidFill>
                <a:schemeClr val="bg2"/>
              </a:solidFill>
              <a:latin typeface="Arial" panose="020B0604020202020204" pitchFamily="34" charset="0"/>
              <a:cs typeface="Arial" panose="020B0604020202020204" pitchFamily="34" charset="0"/>
            </a:endParaRPr>
          </a:p>
          <a:p>
            <a:r>
              <a:rPr lang="en-US" sz="1600" dirty="0">
                <a:solidFill>
                  <a:schemeClr val="bg2"/>
                </a:solidFill>
                <a:latin typeface="Arial" panose="020B0604020202020204" pitchFamily="34" charset="0"/>
                <a:cs typeface="Arial" panose="020B0604020202020204" pitchFamily="34" charset="0"/>
              </a:rPr>
              <a:t>Publicly </a:t>
            </a:r>
            <a:r>
              <a:rPr lang="en-US" sz="1600" dirty="0" smtClean="0">
                <a:solidFill>
                  <a:schemeClr val="bg2"/>
                </a:solidFill>
                <a:latin typeface="Arial" panose="020B0604020202020204" pitchFamily="34" charset="0"/>
                <a:cs typeface="Arial" panose="020B0604020202020204" pitchFamily="34" charset="0"/>
              </a:rPr>
              <a:t>available</a:t>
            </a:r>
            <a:endParaRPr lang="en-CA" sz="1600" dirty="0">
              <a:solidFill>
                <a:schemeClr val="bg2"/>
              </a:solidFill>
              <a:latin typeface="Arial" panose="020B0604020202020204" pitchFamily="34" charset="0"/>
              <a:cs typeface="Arial" panose="020B0604020202020204" pitchFamily="34" charset="0"/>
            </a:endParaRPr>
          </a:p>
        </p:txBody>
      </p:sp>
      <p:sp>
        <p:nvSpPr>
          <p:cNvPr id="8" name="Text Placeholder 4">
            <a:extLst>
              <a:ext uri="{FF2B5EF4-FFF2-40B4-BE49-F238E27FC236}">
                <a16:creationId xmlns="" xmlns:a16="http://schemas.microsoft.com/office/drawing/2014/main" id="{9036A5BC-B0BE-AC4F-91E9-F87550E48511}"/>
              </a:ext>
            </a:extLst>
          </p:cNvPr>
          <p:cNvSpPr txBox="1">
            <a:spLocks/>
          </p:cNvSpPr>
          <p:nvPr/>
        </p:nvSpPr>
        <p:spPr>
          <a:xfrm>
            <a:off x="4922713" y="2922067"/>
            <a:ext cx="4041775" cy="6397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CA" sz="2400" u="sng" dirty="0" smtClean="0">
                <a:solidFill>
                  <a:schemeClr val="bg2"/>
                </a:solidFill>
                <a:latin typeface="Arial" panose="020B0604020202020204" pitchFamily="34" charset="0"/>
                <a:cs typeface="Arial" panose="020B0604020202020204" pitchFamily="34" charset="0"/>
              </a:rPr>
              <a:t>Higher resolution</a:t>
            </a:r>
            <a:endParaRPr lang="en-CA" sz="2400" u="sng" dirty="0">
              <a:solidFill>
                <a:schemeClr val="bg2"/>
              </a:solidFill>
              <a:latin typeface="Arial" panose="020B0604020202020204" pitchFamily="34" charset="0"/>
              <a:cs typeface="Arial" panose="020B0604020202020204" pitchFamily="34" charset="0"/>
            </a:endParaRPr>
          </a:p>
        </p:txBody>
      </p:sp>
      <p:sp>
        <p:nvSpPr>
          <p:cNvPr id="9" name="Content Placeholder 5">
            <a:extLst>
              <a:ext uri="{FF2B5EF4-FFF2-40B4-BE49-F238E27FC236}">
                <a16:creationId xmlns="" xmlns:a16="http://schemas.microsoft.com/office/drawing/2014/main" id="{1ECF79F2-83B3-484C-8514-77977C4BD729}"/>
              </a:ext>
            </a:extLst>
          </p:cNvPr>
          <p:cNvSpPr txBox="1">
            <a:spLocks/>
          </p:cNvSpPr>
          <p:nvPr/>
        </p:nvSpPr>
        <p:spPr>
          <a:xfrm>
            <a:off x="4922713" y="3356992"/>
            <a:ext cx="4041775" cy="39512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smtClean="0">
                <a:solidFill>
                  <a:schemeClr val="bg2"/>
                </a:solidFill>
                <a:latin typeface="Arial" panose="020B0604020202020204" pitchFamily="34" charset="0"/>
                <a:cs typeface="Arial" panose="020B0604020202020204" pitchFamily="34" charset="0"/>
              </a:rPr>
              <a:t>GFDL CM2.6</a:t>
            </a:r>
          </a:p>
          <a:p>
            <a:r>
              <a:rPr lang="en-US" sz="1600" dirty="0" smtClean="0">
                <a:solidFill>
                  <a:schemeClr val="bg2"/>
                </a:solidFill>
                <a:latin typeface="Arial" panose="020B0604020202020204" pitchFamily="34" charset="0"/>
                <a:cs typeface="Arial" panose="020B0604020202020204" pitchFamily="34" charset="0"/>
              </a:rPr>
              <a:t>0.1</a:t>
            </a:r>
            <a:r>
              <a:rPr lang="en-US" sz="1600" baseline="30000" dirty="0" smtClean="0">
                <a:solidFill>
                  <a:schemeClr val="bg2"/>
                </a:solidFill>
                <a:latin typeface="Arial" panose="020B0604020202020204" pitchFamily="34" charset="0"/>
                <a:cs typeface="Arial" panose="020B0604020202020204" pitchFamily="34" charset="0"/>
              </a:rPr>
              <a:t>o</a:t>
            </a:r>
            <a:r>
              <a:rPr lang="en-US" sz="1600" dirty="0" smtClean="0">
                <a:solidFill>
                  <a:schemeClr val="bg2"/>
                </a:solidFill>
                <a:latin typeface="Arial" panose="020B0604020202020204" pitchFamily="34" charset="0"/>
                <a:cs typeface="Arial" panose="020B0604020202020204" pitchFamily="34" charset="0"/>
              </a:rPr>
              <a:t> </a:t>
            </a:r>
            <a:r>
              <a:rPr lang="en-US" sz="1600" dirty="0">
                <a:solidFill>
                  <a:schemeClr val="bg2"/>
                </a:solidFill>
                <a:latin typeface="Arial" panose="020B0604020202020204" pitchFamily="34" charset="0"/>
                <a:cs typeface="Arial" panose="020B0604020202020204" pitchFamily="34" charset="0"/>
              </a:rPr>
              <a:t>x 0.1</a:t>
            </a:r>
            <a:r>
              <a:rPr lang="en-US" sz="1600" baseline="30000" dirty="0">
                <a:solidFill>
                  <a:schemeClr val="bg2"/>
                </a:solidFill>
                <a:latin typeface="Arial" panose="020B0604020202020204" pitchFamily="34" charset="0"/>
                <a:cs typeface="Arial" panose="020B0604020202020204" pitchFamily="34" charset="0"/>
              </a:rPr>
              <a:t>o</a:t>
            </a:r>
            <a:r>
              <a:rPr lang="en-US" sz="1600" dirty="0">
                <a:solidFill>
                  <a:schemeClr val="bg2"/>
                </a:solidFill>
                <a:latin typeface="Arial" panose="020B0604020202020204" pitchFamily="34" charset="0"/>
                <a:cs typeface="Arial" panose="020B0604020202020204" pitchFamily="34" charset="0"/>
              </a:rPr>
              <a:t> resolution (Regional</a:t>
            </a:r>
            <a:r>
              <a:rPr lang="en-US" sz="1600" dirty="0" smtClean="0">
                <a:solidFill>
                  <a:schemeClr val="bg2"/>
                </a:solidFill>
                <a:latin typeface="Arial" panose="020B0604020202020204" pitchFamily="34" charset="0"/>
                <a:cs typeface="Arial" panose="020B0604020202020204" pitchFamily="34" charset="0"/>
              </a:rPr>
              <a:t>)</a:t>
            </a:r>
            <a:endParaRPr lang="en-US" sz="1600" dirty="0">
              <a:solidFill>
                <a:schemeClr val="bg2"/>
              </a:solidFill>
              <a:latin typeface="Arial" panose="020B0604020202020204" pitchFamily="34" charset="0"/>
              <a:cs typeface="Arial" panose="020B0604020202020204" pitchFamily="34" charset="0"/>
            </a:endParaRPr>
          </a:p>
          <a:p>
            <a:r>
              <a:rPr lang="en-US" sz="1600" dirty="0" smtClean="0">
                <a:solidFill>
                  <a:schemeClr val="bg2"/>
                </a:solidFill>
                <a:latin typeface="Arial" panose="020B0604020202020204" pitchFamily="34" charset="0"/>
                <a:cs typeface="Arial" panose="020B0604020202020204" pitchFamily="34" charset="0"/>
              </a:rPr>
              <a:t>Temperature, </a:t>
            </a:r>
            <a:r>
              <a:rPr lang="en-US" sz="1600" dirty="0">
                <a:solidFill>
                  <a:schemeClr val="bg2"/>
                </a:solidFill>
                <a:latin typeface="Arial" panose="020B0604020202020204" pitchFamily="34" charset="0"/>
                <a:cs typeface="Arial" panose="020B0604020202020204" pitchFamily="34" charset="0"/>
              </a:rPr>
              <a:t>salinity, </a:t>
            </a:r>
            <a:r>
              <a:rPr lang="en-US" sz="1600" dirty="0" smtClean="0">
                <a:solidFill>
                  <a:schemeClr val="bg2"/>
                </a:solidFill>
                <a:latin typeface="Arial" panose="020B0604020202020204" pitchFamily="34" charset="0"/>
                <a:cs typeface="Arial" panose="020B0604020202020204" pitchFamily="34" charset="0"/>
              </a:rPr>
              <a:t>Net Primary Production, advection</a:t>
            </a:r>
            <a:endParaRPr lang="en-US" sz="1600" dirty="0">
              <a:solidFill>
                <a:schemeClr val="bg2"/>
              </a:solidFill>
              <a:latin typeface="Arial" panose="020B0604020202020204" pitchFamily="34" charset="0"/>
              <a:cs typeface="Arial" panose="020B0604020202020204" pitchFamily="34" charset="0"/>
            </a:endParaRPr>
          </a:p>
          <a:p>
            <a:r>
              <a:rPr lang="en-US" sz="1600" dirty="0">
                <a:solidFill>
                  <a:schemeClr val="bg2"/>
                </a:solidFill>
                <a:latin typeface="Arial" panose="020B0604020202020204" pitchFamily="34" charset="0"/>
                <a:cs typeface="Arial" panose="020B0604020202020204" pitchFamily="34" charset="0"/>
              </a:rPr>
              <a:t>Idealized increase in </a:t>
            </a:r>
            <a:r>
              <a:rPr lang="en-US" sz="1600" dirty="0" smtClean="0">
                <a:solidFill>
                  <a:schemeClr val="bg2"/>
                </a:solidFill>
                <a:latin typeface="Arial" panose="020B0604020202020204" pitchFamily="34" charset="0"/>
                <a:cs typeface="Arial" panose="020B0604020202020204" pitchFamily="34" charset="0"/>
              </a:rPr>
              <a:t>CO</a:t>
            </a:r>
            <a:r>
              <a:rPr lang="en-US" sz="1600" baseline="-25000" dirty="0" smtClean="0">
                <a:solidFill>
                  <a:schemeClr val="bg2"/>
                </a:solidFill>
                <a:latin typeface="Arial" panose="020B0604020202020204" pitchFamily="34" charset="0"/>
                <a:cs typeface="Arial" panose="020B0604020202020204" pitchFamily="34" charset="0"/>
              </a:rPr>
              <a:t>2</a:t>
            </a:r>
            <a:endParaRPr lang="en-US" sz="1600" dirty="0">
              <a:solidFill>
                <a:schemeClr val="bg2"/>
              </a:solidFill>
              <a:latin typeface="Arial" panose="020B0604020202020204" pitchFamily="34" charset="0"/>
              <a:cs typeface="Arial" panose="020B0604020202020204" pitchFamily="34" charset="0"/>
            </a:endParaRPr>
          </a:p>
          <a:p>
            <a:r>
              <a:rPr lang="en-US" sz="1600" dirty="0">
                <a:solidFill>
                  <a:schemeClr val="bg2"/>
                </a:solidFill>
                <a:latin typeface="Arial" panose="020B0604020202020204" pitchFamily="34" charset="0"/>
                <a:cs typeface="Arial" panose="020B0604020202020204" pitchFamily="34" charset="0"/>
              </a:rPr>
              <a:t>Not available for public </a:t>
            </a:r>
            <a:r>
              <a:rPr lang="en-US" sz="1600" dirty="0" smtClean="0">
                <a:solidFill>
                  <a:schemeClr val="bg2"/>
                </a:solidFill>
                <a:latin typeface="Arial" panose="020B0604020202020204" pitchFamily="34" charset="0"/>
                <a:cs typeface="Arial" panose="020B0604020202020204" pitchFamily="34" charset="0"/>
              </a:rPr>
              <a:t>release</a:t>
            </a:r>
            <a:endParaRPr lang="en-CA" sz="1600" baseline="-25000" dirty="0">
              <a:solidFill>
                <a:schemeClr val="bg2"/>
              </a:solidFill>
              <a:latin typeface="Arial" panose="020B0604020202020204" pitchFamily="34" charset="0"/>
              <a:cs typeface="Arial" panose="020B0604020202020204" pitchFamily="34" charset="0"/>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5157192"/>
            <a:ext cx="1430288" cy="142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2267" y="5157192"/>
            <a:ext cx="1436440" cy="1443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Arrow Connector 16"/>
          <p:cNvCxnSpPr/>
          <p:nvPr/>
        </p:nvCxnSpPr>
        <p:spPr bwMode="auto">
          <a:xfrm flipV="1">
            <a:off x="3270920" y="2708920"/>
            <a:ext cx="436984" cy="328952"/>
          </a:xfrm>
          <a:prstGeom prst="straightConnector1">
            <a:avLst/>
          </a:prstGeom>
          <a:solidFill>
            <a:srgbClr val="4F81BD"/>
          </a:solidFill>
          <a:ln w="76200" cap="flat" cmpd="sng" algn="ctr">
            <a:solidFill>
              <a:srgbClr val="000000"/>
            </a:solidFill>
            <a:prstDash val="solid"/>
            <a:round/>
            <a:headEnd type="stealth"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flipH="1" flipV="1">
            <a:off x="5539497" y="2706075"/>
            <a:ext cx="368408" cy="326395"/>
          </a:xfrm>
          <a:prstGeom prst="straightConnector1">
            <a:avLst/>
          </a:prstGeom>
          <a:solidFill>
            <a:srgbClr val="4F81BD"/>
          </a:solidFill>
          <a:ln w="76200" cap="flat" cmpd="sng" algn="ctr">
            <a:solidFill>
              <a:srgbClr val="000000"/>
            </a:solidFill>
            <a:prstDash val="solid"/>
            <a:round/>
            <a:headEnd type="stealth"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0" name="Picture 29" descr="C:\Users\ntamburello\Dropbox (ESSA Technologies)\CRFM Fishery-Related SEIA and Monitoring System\Graphic Design\CRFM_Portal_Panels-30.png"/>
          <p:cNvPicPr/>
          <p:nvPr/>
        </p:nvPicPr>
        <p:blipFill rotWithShape="1">
          <a:blip r:embed="rId5" cstate="print">
            <a:extLst>
              <a:ext uri="{28A0092B-C50C-407E-A947-70E740481C1C}">
                <a14:useLocalDpi xmlns:a14="http://schemas.microsoft.com/office/drawing/2010/main" val="0"/>
              </a:ext>
            </a:extLst>
          </a:blip>
          <a:srcRect l="3374"/>
          <a:stretch/>
        </p:blipFill>
        <p:spPr bwMode="auto">
          <a:xfrm>
            <a:off x="7524328" y="93276"/>
            <a:ext cx="1330325" cy="360045"/>
          </a:xfrm>
          <a:prstGeom prst="rect">
            <a:avLst/>
          </a:prstGeom>
          <a:solidFill>
            <a:schemeClr val="tx1"/>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526343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333333"/>
      </a:dk1>
      <a:lt1>
        <a:sysClr val="window" lastClr="FFFFFF"/>
      </a:lt1>
      <a:dk2>
        <a:srgbClr val="003333"/>
      </a:dk2>
      <a:lt2>
        <a:srgbClr val="EEECE1"/>
      </a:lt2>
      <a:accent1>
        <a:srgbClr val="006666"/>
      </a:accent1>
      <a:accent2>
        <a:srgbClr val="067D94"/>
      </a:accent2>
      <a:accent3>
        <a:srgbClr val="023E4A"/>
      </a:accent3>
      <a:accent4>
        <a:srgbClr val="FFC000"/>
      </a:accent4>
      <a:accent5>
        <a:srgbClr val="92D050"/>
      </a:accent5>
      <a:accent6>
        <a:srgbClr val="FF7C80"/>
      </a:accent6>
      <a:hlink>
        <a:srgbClr val="0070C0"/>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defRPr>
        </a:defPPr>
      </a:lstStyle>
    </a:spDef>
    <a:lnDef>
      <a:spPr bwMode="auto">
        <a:xfrm>
          <a:off x="0" y="0"/>
          <a:ext cx="1" cy="1"/>
        </a:xfrm>
        <a:custGeom>
          <a:avLst/>
          <a:gdLst/>
          <a:ahLst/>
          <a:cxnLst/>
          <a:rect l="0" t="0" r="0" b="0"/>
          <a:pathLst/>
        </a:custGeom>
        <a:solidFill>
          <a:srgbClr val="4F81BD"/>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14628</TotalTime>
  <Pages>0</Pages>
  <Words>11093</Words>
  <Characters>0</Characters>
  <Application>Microsoft Office PowerPoint</Application>
  <PresentationFormat>On-screen Show (4:3)</PresentationFormat>
  <Lines>0</Lines>
  <Paragraphs>788</Paragraphs>
  <Slides>48</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Arial</vt:lpstr>
      <vt:lpstr>ヒラギノ角ゴ ProN W3</vt:lpstr>
      <vt:lpstr>ヒラギノ明朝 ProN W3</vt:lpstr>
      <vt:lpstr>Calibri</vt:lpstr>
      <vt:lpstr>MS PGothic</vt:lpstr>
      <vt:lpstr>Arial Narrow</vt:lpstr>
      <vt:lpstr>Times New Roman</vt:lpstr>
      <vt:lpstr>Agency FB</vt:lpstr>
      <vt:lpstr>Century Gothic</vt:lpstr>
      <vt:lpstr>Office Theme</vt:lpstr>
      <vt:lpstr>Module 3: Ecological and Economic Impacts of Climate Change on  Caribbean Fisheries</vt:lpstr>
      <vt:lpstr>Objectives</vt:lpstr>
      <vt:lpstr>PowerPoint Presentation</vt:lpstr>
      <vt:lpstr>Objective</vt:lpstr>
      <vt:lpstr>Overall Framework</vt:lpstr>
      <vt:lpstr>Geographic Scope</vt:lpstr>
      <vt:lpstr>Fisheries Catches</vt:lpstr>
      <vt:lpstr>Fisheries Species Modelled</vt:lpstr>
      <vt:lpstr>Two Types of Climate-Ocean Projections</vt:lpstr>
      <vt:lpstr>Lower-Resolution Climate Projections  Coupled Model Intercomparison Project - Phase 5</vt:lpstr>
      <vt:lpstr>Higher-Resolution Climate Projections GFDL CM 2.6</vt:lpstr>
      <vt:lpstr>Future Conditions of the Caribbean Sea</vt:lpstr>
      <vt:lpstr>Fuzzy Logic Models</vt:lpstr>
      <vt:lpstr>Regional Climate Risk by 2050s</vt:lpstr>
      <vt:lpstr>Maps of Climate Risk Averaged Across Species </vt:lpstr>
      <vt:lpstr>Species Distribution Modelling</vt:lpstr>
      <vt:lpstr>Projected Changes in Habitat Suitability Ensemble average – Example – Common Dolphinfish</vt:lpstr>
      <vt:lpstr>Projected Changes in Habitat Suitability Ensemble average – Changes in the total habitat suitability index of all species</vt:lpstr>
      <vt:lpstr>Projected Changes in Species Assemblages Ensemble average – Local extinction and local gains</vt:lpstr>
      <vt:lpstr>Spatially-Explicit Population Modelling</vt:lpstr>
      <vt:lpstr>Projected Changes in Fisheries Catch Potential Ensemble average – Maximum Catch Potential (MCP)</vt:lpstr>
      <vt:lpstr>Marine species in the Caribbean Sea are  highly vulnerable to climate change and fishing impacts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vt:lpstr>
      <vt:lpstr>Overall Framework</vt:lpstr>
      <vt:lpstr>Economic Impacts: Changes in Catch</vt:lpstr>
      <vt:lpstr>Projected Market Changes Due to Lower Catches in 2050s (All species groups)</vt:lpstr>
      <vt:lpstr>Projected Market Changes Due to Lower Catches in 2050s (All species groups)</vt:lpstr>
      <vt:lpstr>Projected Market Changes Due to Lower Catches in 2050s (All species groups)</vt:lpstr>
      <vt:lpstr>Projected Market Changes Due to Lower Catches in 2050s (All species groups)</vt:lpstr>
      <vt:lpstr>Projected Market Changes Due to Lower Catches in 2050s (All species groups)</vt:lpstr>
      <vt:lpstr>Projected Market Changes Due to Lower Catches in 2050s (All species groups)</vt:lpstr>
      <vt:lpstr>Economic Impacts: More Intense Tropical Cyclones under Climate Change</vt:lpstr>
      <vt:lpstr>Simulated Losses Due to More Intense Tropical Cyclones in 2050s (All species groups) Central estimates</vt:lpstr>
      <vt:lpstr>Simulated Losses Due to More Intense Tropical Cyclones in 2050s (All species groups) Central estimates</vt:lpstr>
      <vt:lpstr>Simulated Losses Due to More Intense Tropical Cyclones in 2050s (All species groups) Central estimates</vt:lpstr>
      <vt:lpstr>Simulated Losses Due to More Intense Tropical Cyclones in 2050s (All species groups) Central estimates</vt:lpstr>
      <vt:lpstr>Simulated Losses Due to More Intense Tropical Cyclones in 2050s (All species groups) Central estimates</vt:lpstr>
      <vt:lpstr>Simulated Losses Due to More Intense Tropical Cyclones in 2050s (All species groups) Central estimates</vt:lpstr>
      <vt:lpstr>Climate change impacts on fisheries pose significant economic risk to islands in the Caribbean region </vt:lpstr>
      <vt:lpstr>Take-Home Messages</vt:lpstr>
      <vt:lpstr>PowerPoint Presentation</vt:lpstr>
    </vt:vector>
  </TitlesOfParts>
  <Company>Seeds Consulting</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Climate Change Impacts and Vulnerability</dc:title>
  <dc:creator>jeyzaguirre@essa.com</dc:creator>
  <cp:keywords>ESSA Technologies</cp:keywords>
  <cp:lastModifiedBy>Jimena Eyzaguirre</cp:lastModifiedBy>
  <cp:revision>654</cp:revision>
  <cp:lastPrinted>2014-11-12T17:37:29Z</cp:lastPrinted>
  <dcterms:modified xsi:type="dcterms:W3CDTF">2019-09-02T16:09:57Z</dcterms:modified>
  <cp:category>Client Presentation / Workshop</cp:category>
</cp:coreProperties>
</file>