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2"/>
  </p:notesMasterIdLst>
  <p:handoutMasterIdLst>
    <p:handoutMasterId r:id="rId23"/>
  </p:handoutMasterIdLst>
  <p:sldIdLst>
    <p:sldId id="477" r:id="rId2"/>
    <p:sldId id="486" r:id="rId3"/>
    <p:sldId id="538" r:id="rId4"/>
    <p:sldId id="539" r:id="rId5"/>
    <p:sldId id="540" r:id="rId6"/>
    <p:sldId id="541" r:id="rId7"/>
    <p:sldId id="544" r:id="rId8"/>
    <p:sldId id="546" r:id="rId9"/>
    <p:sldId id="543" r:id="rId10"/>
    <p:sldId id="547" r:id="rId11"/>
    <p:sldId id="549" r:id="rId12"/>
    <p:sldId id="551" r:id="rId13"/>
    <p:sldId id="552" r:id="rId14"/>
    <p:sldId id="554" r:id="rId15"/>
    <p:sldId id="555" r:id="rId16"/>
    <p:sldId id="548" r:id="rId17"/>
    <p:sldId id="556" r:id="rId18"/>
    <p:sldId id="559" r:id="rId19"/>
    <p:sldId id="560" r:id="rId20"/>
    <p:sldId id="561" r:id="rId21"/>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Agency FB" panose="020B0503020202020204" pitchFamily="34" charset="0"/>
      <p:regular r:id="rId28"/>
      <p:bold r:id="rId29"/>
    </p:embeddedFont>
    <p:embeddedFont>
      <p:font typeface="MS PGothic" panose="020B0600070205080204" pitchFamily="34" charset="-128"/>
      <p:regular r:id="rId30"/>
    </p:embeddedFont>
    <p:embeddedFont>
      <p:font typeface="Century Gothic" panose="020B0502020202020204" pitchFamily="34" charset="0"/>
      <p:regular r:id="rId31"/>
      <p:bold r:id="rId32"/>
      <p:italic r:id="rId33"/>
      <p:boldItalic r:id="rId34"/>
    </p:embeddedFont>
  </p:embeddedFontLst>
  <p:defaultTextStyle>
    <a:defPPr>
      <a:defRPr lang="en-US"/>
    </a:defPPr>
    <a:lvl1pPr algn="l" rtl="0" fontAlgn="base">
      <a:spcBef>
        <a:spcPct val="0"/>
      </a:spcBef>
      <a:spcAft>
        <a:spcPct val="0"/>
      </a:spcAft>
      <a:defRPr sz="2400" kern="1200">
        <a:solidFill>
          <a:srgbClr val="000000"/>
        </a:solidFill>
        <a:latin typeface="Calibri" pitchFamily="34" charset="0"/>
        <a:ea typeface="ヒラギノ角ゴ ProN W3" pitchFamily="2" charset="-128"/>
        <a:cs typeface="+mn-cs"/>
        <a:sym typeface="Calibri" pitchFamily="34" charset="0"/>
      </a:defRPr>
    </a:lvl1pPr>
    <a:lvl2pPr marL="457200" algn="l" rtl="0" fontAlgn="base">
      <a:spcBef>
        <a:spcPct val="0"/>
      </a:spcBef>
      <a:spcAft>
        <a:spcPct val="0"/>
      </a:spcAft>
      <a:defRPr sz="2400" kern="1200">
        <a:solidFill>
          <a:srgbClr val="000000"/>
        </a:solidFill>
        <a:latin typeface="Calibri" pitchFamily="34" charset="0"/>
        <a:ea typeface="ヒラギノ角ゴ ProN W3" pitchFamily="2" charset="-128"/>
        <a:cs typeface="+mn-cs"/>
        <a:sym typeface="Calibri" pitchFamily="34" charset="0"/>
      </a:defRPr>
    </a:lvl2pPr>
    <a:lvl3pPr marL="914400" algn="l" rtl="0" fontAlgn="base">
      <a:spcBef>
        <a:spcPct val="0"/>
      </a:spcBef>
      <a:spcAft>
        <a:spcPct val="0"/>
      </a:spcAft>
      <a:defRPr sz="2400" kern="1200">
        <a:solidFill>
          <a:srgbClr val="000000"/>
        </a:solidFill>
        <a:latin typeface="Calibri" pitchFamily="34" charset="0"/>
        <a:ea typeface="ヒラギノ角ゴ ProN W3" pitchFamily="2" charset="-128"/>
        <a:cs typeface="+mn-cs"/>
        <a:sym typeface="Calibri" pitchFamily="34" charset="0"/>
      </a:defRPr>
    </a:lvl3pPr>
    <a:lvl4pPr marL="1371600" algn="l" rtl="0" fontAlgn="base">
      <a:spcBef>
        <a:spcPct val="0"/>
      </a:spcBef>
      <a:spcAft>
        <a:spcPct val="0"/>
      </a:spcAft>
      <a:defRPr sz="2400" kern="1200">
        <a:solidFill>
          <a:srgbClr val="000000"/>
        </a:solidFill>
        <a:latin typeface="Calibri" pitchFamily="34" charset="0"/>
        <a:ea typeface="ヒラギノ角ゴ ProN W3" pitchFamily="2" charset="-128"/>
        <a:cs typeface="+mn-cs"/>
        <a:sym typeface="Calibri" pitchFamily="34" charset="0"/>
      </a:defRPr>
    </a:lvl4pPr>
    <a:lvl5pPr marL="1828800" algn="l" rtl="0" fontAlgn="base">
      <a:spcBef>
        <a:spcPct val="0"/>
      </a:spcBef>
      <a:spcAft>
        <a:spcPct val="0"/>
      </a:spcAft>
      <a:defRPr sz="2400" kern="1200">
        <a:solidFill>
          <a:srgbClr val="000000"/>
        </a:solidFill>
        <a:latin typeface="Calibri" pitchFamily="34" charset="0"/>
        <a:ea typeface="ヒラギノ角ゴ ProN W3" pitchFamily="2" charset="-128"/>
        <a:cs typeface="+mn-cs"/>
        <a:sym typeface="Calibri" pitchFamily="34" charset="0"/>
      </a:defRPr>
    </a:lvl5pPr>
    <a:lvl6pPr marL="2286000" algn="l" defTabSz="914400" rtl="0" eaLnBrk="1" latinLnBrk="0" hangingPunct="1">
      <a:defRPr sz="2400" kern="1200">
        <a:solidFill>
          <a:srgbClr val="000000"/>
        </a:solidFill>
        <a:latin typeface="Calibri" pitchFamily="34" charset="0"/>
        <a:ea typeface="ヒラギノ角ゴ ProN W3" pitchFamily="2" charset="-128"/>
        <a:cs typeface="+mn-cs"/>
        <a:sym typeface="Calibri" pitchFamily="34" charset="0"/>
      </a:defRPr>
    </a:lvl6pPr>
    <a:lvl7pPr marL="2743200" algn="l" defTabSz="914400" rtl="0" eaLnBrk="1" latinLnBrk="0" hangingPunct="1">
      <a:defRPr sz="2400" kern="1200">
        <a:solidFill>
          <a:srgbClr val="000000"/>
        </a:solidFill>
        <a:latin typeface="Calibri" pitchFamily="34" charset="0"/>
        <a:ea typeface="ヒラギノ角ゴ ProN W3" pitchFamily="2" charset="-128"/>
        <a:cs typeface="+mn-cs"/>
        <a:sym typeface="Calibri" pitchFamily="34" charset="0"/>
      </a:defRPr>
    </a:lvl7pPr>
    <a:lvl8pPr marL="3200400" algn="l" defTabSz="914400" rtl="0" eaLnBrk="1" latinLnBrk="0" hangingPunct="1">
      <a:defRPr sz="2400" kern="1200">
        <a:solidFill>
          <a:srgbClr val="000000"/>
        </a:solidFill>
        <a:latin typeface="Calibri" pitchFamily="34" charset="0"/>
        <a:ea typeface="ヒラギノ角ゴ ProN W3" pitchFamily="2" charset="-128"/>
        <a:cs typeface="+mn-cs"/>
        <a:sym typeface="Calibri" pitchFamily="34" charset="0"/>
      </a:defRPr>
    </a:lvl8pPr>
    <a:lvl9pPr marL="3657600" algn="l" defTabSz="914400" rtl="0" eaLnBrk="1" latinLnBrk="0" hangingPunct="1">
      <a:defRPr sz="2400" kern="1200">
        <a:solidFill>
          <a:srgbClr val="000000"/>
        </a:solidFill>
        <a:latin typeface="Calibri" pitchFamily="34" charset="0"/>
        <a:ea typeface="ヒラギノ角ゴ ProN W3" pitchFamily="2" charset="-128"/>
        <a:cs typeface="+mn-cs"/>
        <a:sym typeface="Calibri"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949"/>
    <a:srgbClr val="E16D31"/>
    <a:srgbClr val="CCCCFF"/>
    <a:srgbClr val="00817E"/>
    <a:srgbClr val="006666"/>
    <a:srgbClr val="2684B2"/>
    <a:srgbClr val="E08239"/>
    <a:srgbClr val="E9E69E"/>
    <a:srgbClr val="EFEB6E"/>
    <a:srgbClr val="B0C7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78" autoAdjust="0"/>
    <p:restoredTop sz="79929" autoAdjust="0"/>
  </p:normalViewPr>
  <p:slideViewPr>
    <p:cSldViewPr>
      <p:cViewPr>
        <p:scale>
          <a:sx n="60" d="100"/>
          <a:sy n="60" d="100"/>
        </p:scale>
        <p:origin x="-1428" y="-78"/>
      </p:cViewPr>
      <p:guideLst>
        <p:guide orient="horz" pos="2160"/>
        <p:guide pos="2880"/>
      </p:guideLst>
    </p:cSldViewPr>
  </p:slideViewPr>
  <p:outlineViewPr>
    <p:cViewPr>
      <p:scale>
        <a:sx n="33" d="100"/>
        <a:sy n="33" d="100"/>
      </p:scale>
      <p:origin x="0" y="1048"/>
    </p:cViewPr>
  </p:outlineViewPr>
  <p:notesTextViewPr>
    <p:cViewPr>
      <p:scale>
        <a:sx n="100" d="100"/>
        <a:sy n="100" d="100"/>
      </p:scale>
      <p:origin x="0" y="0"/>
    </p:cViewPr>
  </p:notesTextViewPr>
  <p:sorterViewPr>
    <p:cViewPr>
      <p:scale>
        <a:sx n="80" d="100"/>
        <a:sy n="80" d="100"/>
      </p:scale>
      <p:origin x="0" y="5660"/>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F9791D1-9675-4400-B6BF-BC9D2098A198}" type="datetimeFigureOut">
              <a:rPr lang="en-US" smtClean="0"/>
              <a:t>9/2/2019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E41F88C-01C9-4E6A-BB09-C8FE52DE2AC2}" type="slidenum">
              <a:rPr lang="en-US" smtClean="0"/>
              <a:t>‹#›</a:t>
            </a:fld>
            <a:endParaRPr lang="en-US"/>
          </a:p>
        </p:txBody>
      </p:sp>
    </p:spTree>
    <p:extLst>
      <p:ext uri="{BB962C8B-B14F-4D97-AF65-F5344CB8AC3E}">
        <p14:creationId xmlns:p14="http://schemas.microsoft.com/office/powerpoint/2010/main" val="31327602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Calibri" charset="0"/>
                <a:ea typeface="ヒラギノ角ゴ ProN W3" charset="0"/>
                <a:cs typeface="ヒラギノ角ゴ ProN W3" charset="0"/>
                <a:sym typeface="Calibri" charset="0"/>
              </a:defRPr>
            </a:lvl1pPr>
          </a:lstStyle>
          <a:p>
            <a:pPr>
              <a:defRPr/>
            </a:pPr>
            <a:endParaRPr lang="en-US"/>
          </a:p>
        </p:txBody>
      </p:sp>
      <p:sp>
        <p:nvSpPr>
          <p:cNvPr id="27651" name="Rectangle 3"/>
          <p:cNvSpPr>
            <a:spLocks noGrp="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Calibri" charset="0"/>
                <a:ea typeface="ヒラギノ角ゴ ProN W3" charset="0"/>
                <a:cs typeface="ヒラギノ角ゴ ProN W3" charset="0"/>
                <a:sym typeface="Calibri" charset="0"/>
              </a:defRPr>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7653" name="Rectangle 5"/>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Calibri" charset="0"/>
                <a:ea typeface="ヒラギノ角ゴ ProN W3" charset="0"/>
                <a:cs typeface="ヒラギノ角ゴ ProN W3" charset="0"/>
                <a:sym typeface="Calibri" charset="0"/>
              </a:defRPr>
            </a:lvl1pPr>
          </a:lstStyle>
          <a:p>
            <a:pPr>
              <a:defRPr/>
            </a:pPr>
            <a:endParaRPr lang="en-US"/>
          </a:p>
        </p:txBody>
      </p:sp>
      <p:sp>
        <p:nvSpPr>
          <p:cNvPr id="27655" name="Rectangle 7"/>
          <p:cNvSpPr>
            <a:spLocks noGrp="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9FB810B6-F732-474C-9414-86B48B022ABE}" type="slidenum">
              <a:rPr lang="en-US"/>
              <a:pPr/>
              <a:t>‹#›</a:t>
            </a:fld>
            <a:endParaRPr lang="en-US"/>
          </a:p>
        </p:txBody>
      </p:sp>
    </p:spTree>
    <p:extLst>
      <p:ext uri="{BB962C8B-B14F-4D97-AF65-F5344CB8AC3E}">
        <p14:creationId xmlns:p14="http://schemas.microsoft.com/office/powerpoint/2010/main" val="36835253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Calibri" charset="0"/>
        <a:ea typeface="MS PGothic" pitchFamily="34" charset="-128"/>
        <a:cs typeface="ＭＳ Ｐゴシック" charset="0"/>
      </a:defRPr>
    </a:lvl1pPr>
    <a:lvl2pPr marL="457200" algn="l" rtl="0" eaLnBrk="0" fontAlgn="base" hangingPunct="0">
      <a:spcBef>
        <a:spcPct val="0"/>
      </a:spcBef>
      <a:spcAft>
        <a:spcPct val="0"/>
      </a:spcAft>
      <a:defRPr sz="1200" kern="1200">
        <a:solidFill>
          <a:schemeClr val="tx1"/>
        </a:solidFill>
        <a:latin typeface="Calibri" charset="0"/>
        <a:ea typeface="MS PGothic" pitchFamily="34" charset="-128"/>
        <a:cs typeface="+mn-cs"/>
      </a:defRPr>
    </a:lvl2pPr>
    <a:lvl3pPr marL="914400" algn="l" rtl="0" eaLnBrk="0" fontAlgn="base" hangingPunct="0">
      <a:spcBef>
        <a:spcPct val="0"/>
      </a:spcBef>
      <a:spcAft>
        <a:spcPct val="0"/>
      </a:spcAft>
      <a:defRPr sz="1200" kern="1200">
        <a:solidFill>
          <a:schemeClr val="tx1"/>
        </a:solidFill>
        <a:latin typeface="Calibri" charset="0"/>
        <a:ea typeface="MS PGothic" pitchFamily="34" charset="-128"/>
        <a:cs typeface="+mn-cs"/>
      </a:defRPr>
    </a:lvl3pPr>
    <a:lvl4pPr marL="1371600" algn="l" rtl="0" eaLnBrk="0" fontAlgn="base" hangingPunct="0">
      <a:spcBef>
        <a:spcPct val="0"/>
      </a:spcBef>
      <a:spcAft>
        <a:spcPct val="0"/>
      </a:spcAft>
      <a:defRPr sz="1200" kern="1200">
        <a:solidFill>
          <a:schemeClr val="tx1"/>
        </a:solidFill>
        <a:latin typeface="Calibri" charset="0"/>
        <a:ea typeface="MS PGothic" pitchFamily="34" charset="-128"/>
        <a:cs typeface="+mn-cs"/>
      </a:defRPr>
    </a:lvl4pPr>
    <a:lvl5pPr marL="1828800" algn="l" rtl="0" eaLnBrk="0" fontAlgn="base" hangingPunct="0">
      <a:spcBef>
        <a:spcPct val="0"/>
      </a:spcBef>
      <a:spcAft>
        <a:spcPct val="0"/>
      </a:spcAft>
      <a:defRPr sz="1200" kern="1200">
        <a:solidFill>
          <a:schemeClr val="tx1"/>
        </a:solidFill>
        <a:latin typeface="Calibri"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3553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a:t>
            </a:r>
            <a:r>
              <a:rPr lang="en-CA" baseline="0" dirty="0" smtClean="0"/>
              <a:t> response rate to the online survey targeting managers was low so the results shown here are highly indicative and meant to spur additional exploration and conversation. Results on this slide show managers’ stated levels of concern about a range of climate change impacts and their assessment of the importance of adaptation option. Of note, managers see FADs as the least important option to pursue whereas fishers regarded this option as most feasible. </a:t>
            </a:r>
          </a:p>
          <a:p>
            <a:endParaRPr lang="en-CA" baseline="0" dirty="0" smtClean="0"/>
          </a:p>
          <a:p>
            <a:r>
              <a:rPr lang="en-CA" baseline="0" dirty="0" smtClean="0"/>
              <a:t>With regard to challenges in adapting to climate change, managers highlighted capacity and resource constraints: </a:t>
            </a:r>
            <a:r>
              <a:rPr lang="en-CA" dirty="0" smtClean="0"/>
              <a:t>the </a:t>
            </a:r>
            <a:r>
              <a:rPr lang="en-CA" dirty="0" smtClean="0"/>
              <a:t>cost of adapting (the implication being it’s too expensive for them to adapt), insufficient staff resources and technical capacity. Managers did not register opposition from stakeholders or the public or lack of organizational leadership as challenges to action, indicating good potential to move forward if other structural (e.g., legal mandate, political will) and capacity-related assets are in place</a:t>
            </a:r>
            <a:r>
              <a:rPr lang="en-CA" dirty="0" smtClean="0"/>
              <a:t>.</a:t>
            </a:r>
            <a:endParaRPr lang="en-CA" dirty="0"/>
          </a:p>
        </p:txBody>
      </p:sp>
    </p:spTree>
    <p:extLst>
      <p:ext uri="{BB962C8B-B14F-4D97-AF65-F5344CB8AC3E}">
        <p14:creationId xmlns:p14="http://schemas.microsoft.com/office/powerpoint/2010/main" val="772470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slide summarizes highlights</a:t>
            </a:r>
            <a:r>
              <a:rPr lang="en-CA" baseline="0" dirty="0" smtClean="0"/>
              <a:t> of key informant interviews with policy actors in the region (4 chief fisheries officers or fisheries directors) with regard to adaptation action and climate risk management. The diagram contains fiver categories of measures mentioned, ranging from research, monitoring and knowledge management to enhancing penetration of risk transfer mechanisms. Policy actors also had views on strategies fishers could take to protect themselves and their communities from climate change. These four strategies are “no regrets” in that their implementation could yield good results regardless of exposure to climate change.</a:t>
            </a:r>
          </a:p>
          <a:p>
            <a:endParaRPr lang="en-CA" baseline="0" dirty="0" smtClean="0"/>
          </a:p>
          <a:p>
            <a:r>
              <a:rPr lang="en-CA" baseline="0" dirty="0" smtClean="0"/>
              <a:t>====</a:t>
            </a:r>
          </a:p>
          <a:p>
            <a:r>
              <a:rPr lang="en-CA" baseline="0" dirty="0" smtClean="0"/>
              <a:t>Notes:</a:t>
            </a:r>
          </a:p>
          <a:p>
            <a:endParaRPr lang="en-CA" baseline="0" dirty="0" smtClean="0"/>
          </a:p>
          <a:p>
            <a:r>
              <a:rPr lang="en-CA" baseline="0" dirty="0" smtClean="0"/>
              <a:t>[You can lead a discussion that compares and contrasts preferred or suggested adaptation options by fishers, managers and policy actors. Where is there common ground?]</a:t>
            </a:r>
          </a:p>
        </p:txBody>
      </p:sp>
    </p:spTree>
    <p:extLst>
      <p:ext uri="{BB962C8B-B14F-4D97-AF65-F5344CB8AC3E}">
        <p14:creationId xmlns:p14="http://schemas.microsoft.com/office/powerpoint/2010/main" val="772470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next seven slides summarize results from the</a:t>
            </a:r>
            <a:r>
              <a:rPr lang="en-CA" baseline="0" dirty="0" smtClean="0"/>
              <a:t> value chain analysis work. Key points are provided by link in the value chain (coastal &amp; marine governance, harvest and post-harvest activities, culminating with takeaways on future policy directions.</a:t>
            </a:r>
          </a:p>
          <a:p>
            <a:endParaRPr lang="en-CA" baseline="0" dirty="0" smtClean="0"/>
          </a:p>
          <a:p>
            <a:r>
              <a:rPr lang="en-CA" baseline="0" dirty="0" smtClean="0"/>
              <a:t>With regard to coastal and marine governance, severe important building blocks are in place to support a climate resilient marines resources. However, enforcement of management rules, control measures and restrictions is an issue, and stressors due to human activities continue to erode ecosystems’ adaptive capacity.</a:t>
            </a:r>
            <a:endParaRPr lang="en-CA" dirty="0"/>
          </a:p>
        </p:txBody>
      </p:sp>
    </p:spTree>
    <p:extLst>
      <p:ext uri="{BB962C8B-B14F-4D97-AF65-F5344CB8AC3E}">
        <p14:creationId xmlns:p14="http://schemas.microsoft.com/office/powerpoint/2010/main" val="1264461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a:t>
            </a:r>
          </a:p>
          <a:p>
            <a:r>
              <a:rPr lang="en-CA" dirty="0" smtClean="0"/>
              <a:t>Notes:</a:t>
            </a:r>
          </a:p>
          <a:p>
            <a:endParaRPr lang="en-CA" dirty="0" smtClean="0"/>
          </a:p>
          <a:p>
            <a:r>
              <a:rPr lang="en-CA" baseline="0" dirty="0" smtClean="0"/>
              <a:t>[Because these results are based on case study research, we recommend using these points to elicit discussion with your target audiences. A first step might be to engage your audience in a discussion on which of the points sounds familiar (or are commonly exhibited in their community / constituency). Next, engage your audience in a discussion focused on exploring whether the identified attributes make the community vulnerable or confer resilience.]</a:t>
            </a:r>
            <a:endParaRPr lang="en-CA" dirty="0" smtClean="0"/>
          </a:p>
          <a:p>
            <a:endParaRPr lang="en-CA" dirty="0"/>
          </a:p>
        </p:txBody>
      </p:sp>
    </p:spTree>
    <p:extLst>
      <p:ext uri="{BB962C8B-B14F-4D97-AF65-F5344CB8AC3E}">
        <p14:creationId xmlns:p14="http://schemas.microsoft.com/office/powerpoint/2010/main" val="306895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a:t>
            </a:r>
          </a:p>
          <a:p>
            <a:r>
              <a:rPr lang="en-CA" dirty="0" smtClean="0"/>
              <a:t>Notes:</a:t>
            </a:r>
          </a:p>
          <a:p>
            <a:endParaRPr lang="en-CA" dirty="0" smtClean="0"/>
          </a:p>
          <a:p>
            <a:r>
              <a:rPr lang="en-CA" baseline="0" dirty="0" smtClean="0"/>
              <a:t>[Because these results are based on case study research, we recommend using these points to elicit discussion with your target audiences. A first step might be to engage your audience in a discussion on which of the points sounds familiar (or are commonly exhibited in their community / constituency). Next, engage in discussion about the potential applicability of adaptation actions and measures highlighted by resource users in value chain research.]</a:t>
            </a:r>
            <a:endParaRPr lang="en-CA" dirty="0" smtClean="0"/>
          </a:p>
          <a:p>
            <a:endParaRPr lang="en-CA" dirty="0"/>
          </a:p>
        </p:txBody>
      </p:sp>
    </p:spTree>
    <p:extLst>
      <p:ext uri="{BB962C8B-B14F-4D97-AF65-F5344CB8AC3E}">
        <p14:creationId xmlns:p14="http://schemas.microsoft.com/office/powerpoint/2010/main" val="581279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Value chain research revealed 2</a:t>
            </a:r>
            <a:r>
              <a:rPr lang="en-CA" baseline="0" dirty="0" smtClean="0"/>
              <a:t> different types of value chains: (1) short value chains with limited product differentiation, such as the one reflected in the bottom left of the slide and (2) semi-industrial value chains with multiple actors and some mechanization, such as the ones show on the right of the slide.</a:t>
            </a:r>
          </a:p>
          <a:p>
            <a:endParaRPr lang="en-CA" dirty="0" smtClean="0"/>
          </a:p>
          <a:p>
            <a:r>
              <a:rPr lang="en-CA" dirty="0" smtClean="0"/>
              <a:t>With about 36 landing sites and about half of that on Saint Vincent, most of the catch is taken to Kingstown due to limited storage and processing infrastructure at other landing sites. The Kingstown Fish Market is a hub for landing fish, reporting catch statistics, as well as processing and having weekly seafood displays and vendors. About 80 to 90% of the local catch harvested goes through vendors with limited value addition and high level of post-harvest spoilage. The 10 to 20% that goes through the Fish Market is sold frozen, often filleted according to retail needs and in the form of weekly supplies to supermarket chains focusing on larger </a:t>
            </a:r>
            <a:r>
              <a:rPr lang="en-CA" dirty="0" err="1" smtClean="0"/>
              <a:t>pelagics</a:t>
            </a:r>
            <a:r>
              <a:rPr lang="en-CA" dirty="0" smtClean="0"/>
              <a:t> such as swordfish, barracuda, skipjack tuna and snapper.</a:t>
            </a:r>
          </a:p>
          <a:p>
            <a:endParaRPr lang="en-CA" dirty="0" smtClean="0"/>
          </a:p>
          <a:p>
            <a:r>
              <a:rPr lang="en-CA" dirty="0" smtClean="0"/>
              <a:t>In </a:t>
            </a:r>
            <a:r>
              <a:rPr lang="en-CA" dirty="0" smtClean="0"/>
              <a:t>Jamaica, the fish chain is multi-faceted depending on the fish species, ecosystems in which fishing takes place, targeted markets and enabling policy environment for local consumption or export </a:t>
            </a:r>
            <a:r>
              <a:rPr lang="en-CA" dirty="0" smtClean="0"/>
              <a:t>markets. </a:t>
            </a:r>
            <a:r>
              <a:rPr lang="en-CA" dirty="0" smtClean="0"/>
              <a:t>Currently, fishers are interested in a wide variety of commercial species of importance including snappers, parrotfish, conch, kingfish, dolphinfish, lobster and, to some extent, sea cucumbers. The value chain can be very short involving direct sales to households, such as for snappers or lobsters to the hospitality industry. For other commercial species destined for export markets such as conch, the value chain can be longer including brokers, processors, retailers, traders and/or exporters and with mechanized </a:t>
            </a:r>
            <a:r>
              <a:rPr lang="en-CA" dirty="0" smtClean="0"/>
              <a:t>infrastructure. A key feature in Jamaica’s fish chain is the location and operations of one of the largest seafood processor and retailer in the Caribbean: Rainforest </a:t>
            </a:r>
            <a:r>
              <a:rPr lang="en-CA" dirty="0" err="1" smtClean="0"/>
              <a:t>Seafoods</a:t>
            </a:r>
            <a:r>
              <a:rPr lang="en-CA" dirty="0" smtClean="0"/>
              <a:t>. Rainforest Foods also has major processing infrastructure and operations in Saint Lucia, Belize and Barbados, with planned operations in Saint Vincent and the Grenadines.</a:t>
            </a:r>
          </a:p>
          <a:p>
            <a:endParaRPr lang="en-CA" dirty="0" smtClean="0"/>
          </a:p>
          <a:p>
            <a:r>
              <a:rPr lang="en-CA" dirty="0" smtClean="0"/>
              <a:t>====</a:t>
            </a:r>
          </a:p>
          <a:p>
            <a:r>
              <a:rPr lang="en-CA" dirty="0" smtClean="0"/>
              <a:t>Notes:</a:t>
            </a:r>
          </a:p>
          <a:p>
            <a:endParaRPr lang="en-CA" dirty="0" smtClean="0"/>
          </a:p>
          <a:p>
            <a:r>
              <a:rPr lang="en-CA" dirty="0" smtClean="0"/>
              <a:t>[The</a:t>
            </a:r>
            <a:r>
              <a:rPr lang="en-CA" baseline="0" dirty="0" smtClean="0"/>
              <a:t> fish species shown on this slide are as follows: </a:t>
            </a:r>
            <a:r>
              <a:rPr lang="en-CA" dirty="0" smtClean="0"/>
              <a:t>Dolphinfish,</a:t>
            </a:r>
            <a:r>
              <a:rPr lang="en-CA" baseline="0" dirty="0" smtClean="0"/>
              <a:t> </a:t>
            </a:r>
            <a:r>
              <a:rPr lang="en-CA" baseline="0" dirty="0" err="1" smtClean="0"/>
              <a:t>blackfin</a:t>
            </a:r>
            <a:r>
              <a:rPr lang="en-CA" baseline="0" dirty="0" smtClean="0"/>
              <a:t> snapper, skipjack tuna (SVG value chain) and dolphinfish, </a:t>
            </a:r>
            <a:r>
              <a:rPr lang="en-CA" baseline="0" dirty="0" err="1" smtClean="0"/>
              <a:t>blackfin</a:t>
            </a:r>
            <a:r>
              <a:rPr lang="en-CA" baseline="0" dirty="0" smtClean="0"/>
              <a:t> snapper, lobster (Jamaican value chain)</a:t>
            </a:r>
          </a:p>
          <a:p>
            <a:r>
              <a:rPr lang="en-CA" dirty="0" smtClean="0"/>
              <a:t> </a:t>
            </a:r>
            <a:endParaRPr lang="en-CA" dirty="0"/>
          </a:p>
        </p:txBody>
      </p:sp>
    </p:spTree>
    <p:extLst>
      <p:ext uri="{BB962C8B-B14F-4D97-AF65-F5344CB8AC3E}">
        <p14:creationId xmlns:p14="http://schemas.microsoft.com/office/powerpoint/2010/main" val="303098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a:t>
            </a:r>
          </a:p>
          <a:p>
            <a:r>
              <a:rPr lang="en-CA" dirty="0" smtClean="0"/>
              <a:t>Notes:</a:t>
            </a:r>
          </a:p>
          <a:p>
            <a:endParaRPr lang="en-CA" dirty="0" smtClean="0"/>
          </a:p>
          <a:p>
            <a:r>
              <a:rPr lang="en-CA" baseline="0" dirty="0" smtClean="0"/>
              <a:t>[Because these results are based on case study research, we recommend using these points to elicit discussion with your target audiences. A first step might be to engage your audience in a discussion on the challenges noted on the slide and what their implications might be for vulnerability to climate change. What opportunities might there be to increase adaptive capacity and resilience?]</a:t>
            </a:r>
            <a:endParaRPr lang="en-CA" dirty="0" smtClean="0"/>
          </a:p>
          <a:p>
            <a:endParaRPr lang="en-CA" dirty="0"/>
          </a:p>
        </p:txBody>
      </p:sp>
    </p:spTree>
    <p:extLst>
      <p:ext uri="{BB962C8B-B14F-4D97-AF65-F5344CB8AC3E}">
        <p14:creationId xmlns:p14="http://schemas.microsoft.com/office/powerpoint/2010/main" val="2269529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a:t>
            </a:r>
          </a:p>
          <a:p>
            <a:r>
              <a:rPr lang="en-CA" dirty="0" smtClean="0"/>
              <a:t>Notes:</a:t>
            </a:r>
          </a:p>
          <a:p>
            <a:endParaRPr lang="en-CA" dirty="0" smtClean="0"/>
          </a:p>
          <a:p>
            <a:r>
              <a:rPr lang="en-CA" baseline="0" dirty="0" smtClean="0"/>
              <a:t>[Because these results are based on case study research, we recommend using these points to elicit discussion with your target audiences. A first step might be to engage your audience in a discussion on the issues noted on the slide and what their implications might be for vulnerability to climate change. What opportunities might there be to increase adaptive capacity and resilience?]</a:t>
            </a:r>
            <a:endParaRPr lang="en-CA" dirty="0" smtClean="0"/>
          </a:p>
          <a:p>
            <a:endParaRPr lang="en-CA" dirty="0" smtClean="0"/>
          </a:p>
          <a:p>
            <a:endParaRPr lang="en-CA" dirty="0"/>
          </a:p>
        </p:txBody>
      </p:sp>
    </p:spTree>
    <p:extLst>
      <p:ext uri="{BB962C8B-B14F-4D97-AF65-F5344CB8AC3E}">
        <p14:creationId xmlns:p14="http://schemas.microsoft.com/office/powerpoint/2010/main" val="1903600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Having</a:t>
            </a:r>
            <a:r>
              <a:rPr lang="en-CA" baseline="0" dirty="0" smtClean="0"/>
              <a:t> identified value chain dynamics in the two study sites, this slide offers future policy directions in support of climate smart seafood value chains in the region. Policy directions stem from three inter-related pillars: adaptation mainstreaming, an enabling environment and empowering </a:t>
            </a:r>
            <a:r>
              <a:rPr lang="en-CA" baseline="0" smtClean="0"/>
              <a:t>local action.</a:t>
            </a:r>
            <a:endParaRPr lang="en-CA"/>
          </a:p>
        </p:txBody>
      </p:sp>
    </p:spTree>
    <p:extLst>
      <p:ext uri="{BB962C8B-B14F-4D97-AF65-F5344CB8AC3E}">
        <p14:creationId xmlns:p14="http://schemas.microsoft.com/office/powerpoint/2010/main" val="3283835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project</a:t>
            </a:r>
            <a:r>
              <a:rPr lang="en-CA" baseline="0" dirty="0" smtClean="0"/>
              <a:t> included opportunities for qualitative research with local stakeholders to learn about baseline factors that increase or reduce vulnerability to climate change as well as perspectives on adaptation priorities. </a:t>
            </a:r>
            <a:endParaRPr lang="en-CA" dirty="0"/>
          </a:p>
        </p:txBody>
      </p:sp>
    </p:spTree>
    <p:extLst>
      <p:ext uri="{BB962C8B-B14F-4D97-AF65-F5344CB8AC3E}">
        <p14:creationId xmlns:p14="http://schemas.microsoft.com/office/powerpoint/2010/main" val="1577969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a:t>
            </a:r>
            <a:r>
              <a:rPr lang="en-CA" baseline="0" dirty="0" smtClean="0"/>
              <a:t> quantitative climate change impact assessment work completed under Work Package 1 provided important information on the sector’s exposure and sensitivity to climate change, producing results at a species level, national and regional scales. This type of work focuses less on understanding key aspects of human adaptive capacity, which is best addressed through qualitative, social science research. Two different project activities involved field-based data collection at selected fishing sites and served to (1) characterize knowledge attitudes and current action on climate change and (2) characterize assets and vulnerabilities across seafood value chains.</a:t>
            </a:r>
          </a:p>
          <a:p>
            <a:endParaRPr lang="en-CA" baseline="0" dirty="0" smtClean="0"/>
          </a:p>
          <a:p>
            <a:r>
              <a:rPr lang="en-CA" baseline="0" dirty="0" smtClean="0"/>
              <a:t>Although the focus of both streams of work (the KAP study and value chain analysis) was on hearing from </a:t>
            </a:r>
            <a:r>
              <a:rPr lang="en-CA" baseline="0" dirty="0" err="1" smtClean="0"/>
              <a:t>fisherfolk</a:t>
            </a:r>
            <a:r>
              <a:rPr lang="en-CA" baseline="0" dirty="0" smtClean="0"/>
              <a:t>, views from resource managers, policy actors and other stakeholders in the sector were also sought. Both research activities adopted a systems lens, recognizing the intimate connections between ecosystem health, environmental change and human activities at different scales and recognizing the importance of not looking at climate change in isolation of ongoing stresses and threats.</a:t>
            </a:r>
          </a:p>
          <a:p>
            <a:endParaRPr lang="en-CA" baseline="0" dirty="0" smtClean="0"/>
          </a:p>
          <a:p>
            <a:r>
              <a:rPr lang="en-CA" baseline="0" dirty="0" smtClean="0"/>
              <a:t>The aim was for this work to inform climate change outreach, sectoral adaptation planning and disaster risk reduction.</a:t>
            </a:r>
            <a:endParaRPr lang="en-CA" dirty="0" smtClean="0"/>
          </a:p>
          <a:p>
            <a:endParaRPr lang="en-CA" dirty="0" smtClean="0"/>
          </a:p>
          <a:p>
            <a:r>
              <a:rPr lang="en-CA" dirty="0" smtClean="0"/>
              <a:t>====</a:t>
            </a:r>
          </a:p>
          <a:p>
            <a:r>
              <a:rPr lang="en-CA" dirty="0" smtClean="0"/>
              <a:t>Notes:</a:t>
            </a:r>
          </a:p>
          <a:p>
            <a:endParaRPr lang="en-CA" dirty="0" smtClean="0"/>
          </a:p>
          <a:p>
            <a:r>
              <a:rPr lang="en-CA" dirty="0" smtClean="0"/>
              <a:t>[This Module</a:t>
            </a:r>
            <a:r>
              <a:rPr lang="en-CA" baseline="0" dirty="0" smtClean="0"/>
              <a:t> picks up concepts introduced in Module 2. You may want to include some slides from Module 2 as part of the introduction to the Knowledge-Attitudes-Practice and value chain research.]</a:t>
            </a:r>
            <a:endParaRPr lang="en-CA" dirty="0"/>
          </a:p>
        </p:txBody>
      </p:sp>
    </p:spTree>
    <p:extLst>
      <p:ext uri="{BB962C8B-B14F-4D97-AF65-F5344CB8AC3E}">
        <p14:creationId xmlns:p14="http://schemas.microsoft.com/office/powerpoint/2010/main" val="397884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slide summarizes</a:t>
            </a:r>
            <a:r>
              <a:rPr lang="en-CA" baseline="0" dirty="0" smtClean="0"/>
              <a:t> the broad approach taken for the two research activities. Because of budget and logistical limitations it was important to select sites for local research and this was the very first step, followed by design of data collection instruments (questionnaire, online survey, interview guides), field work in 3 target fishing sites, which took place in 2018, qualitative and semi-quantitative data analysis and preparation of reports.</a:t>
            </a:r>
          </a:p>
          <a:p>
            <a:endParaRPr lang="en-CA" baseline="0" dirty="0" smtClean="0"/>
          </a:p>
          <a:p>
            <a:r>
              <a:rPr lang="en-CA" baseline="0" dirty="0" smtClean="0"/>
              <a:t>====</a:t>
            </a:r>
          </a:p>
          <a:p>
            <a:r>
              <a:rPr lang="en-CA" baseline="0" dirty="0" smtClean="0"/>
              <a:t>Notes:</a:t>
            </a:r>
          </a:p>
          <a:p>
            <a:endParaRPr lang="en-CA" baseline="0" dirty="0" smtClean="0"/>
          </a:p>
          <a:p>
            <a:r>
              <a:rPr lang="en-CA" baseline="0" dirty="0" smtClean="0"/>
              <a:t>[Contents of this presentation draw from two sources: (1) paper D in the CRFM Research Paper Collection – Toward Climate-Smart Value Chains in Caribbean Fisheries and (2) the Knowledge-Attitudes-Practice Study, which was a main output of Work Package 3. Both sources are available on the project data portal.]</a:t>
            </a:r>
            <a:endParaRPr lang="en-CA" dirty="0"/>
          </a:p>
        </p:txBody>
      </p:sp>
    </p:spTree>
    <p:extLst>
      <p:ext uri="{BB962C8B-B14F-4D97-AF65-F5344CB8AC3E}">
        <p14:creationId xmlns:p14="http://schemas.microsoft.com/office/powerpoint/2010/main" val="2807586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 mentioned,</a:t>
            </a:r>
            <a:r>
              <a:rPr lang="en-CA" baseline="0" dirty="0" smtClean="0"/>
              <a:t> p</a:t>
            </a:r>
            <a:r>
              <a:rPr lang="en-CA" dirty="0" smtClean="0"/>
              <a:t>rimary data collection in fishing communities across the 6 PPCR countries was not possible due to budget and logistical constraints. Instead we focused these efforts on 3 pilot study sites identified and approved by the project Working Group in June 2018. These sites are: Montego Bay, Kingstown and Roseau. These</a:t>
            </a:r>
            <a:r>
              <a:rPr lang="en-CA" baseline="0" dirty="0" smtClean="0"/>
              <a:t> 3 sites scored most favourably in our assessment of an initial list of 8 sites </a:t>
            </a:r>
            <a:r>
              <a:rPr lang="en-CA" dirty="0" smtClean="0"/>
              <a:t>scored against the criteria shown on this slide (high, medium and low). Information to score</a:t>
            </a:r>
            <a:r>
              <a:rPr lang="en-CA" baseline="0" dirty="0" smtClean="0"/>
              <a:t> each option came from </a:t>
            </a:r>
            <a:r>
              <a:rPr lang="en-CA" dirty="0" smtClean="0"/>
              <a:t>the Food and Agriculture Organization (FAO) country profiles (http://www.fao.org/fishery/countryprofiles/search/en ) and a preliminary review of the literature. </a:t>
            </a:r>
            <a:endParaRPr lang="en-CA" dirty="0"/>
          </a:p>
        </p:txBody>
      </p:sp>
    </p:spTree>
    <p:extLst>
      <p:ext uri="{BB962C8B-B14F-4D97-AF65-F5344CB8AC3E}">
        <p14:creationId xmlns:p14="http://schemas.microsoft.com/office/powerpoint/2010/main" val="3117769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slide summarizes what we did, how we did it and where</a:t>
            </a:r>
            <a:r>
              <a:rPr lang="en-CA" baseline="0" dirty="0" smtClean="0"/>
              <a:t>. The next two slides provide additional information on the inquiry areas covered through each of the studies. Inquiry areas were translated into specific questions in data collection instruments.</a:t>
            </a:r>
            <a:endParaRPr lang="en-CA" dirty="0"/>
          </a:p>
        </p:txBody>
      </p:sp>
    </p:spTree>
    <p:extLst>
      <p:ext uri="{BB962C8B-B14F-4D97-AF65-F5344CB8AC3E}">
        <p14:creationId xmlns:p14="http://schemas.microsoft.com/office/powerpoint/2010/main" val="1608943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Through both research activities we were able to gather knowledge and perspectives from over 230 individuals in the </a:t>
            </a:r>
            <a:r>
              <a:rPr lang="en-CA" baseline="0" dirty="0" smtClean="0"/>
              <a:t>sector, 2/3 of them fishers. Female representation is very low among </a:t>
            </a:r>
            <a:r>
              <a:rPr lang="en-CA" baseline="0" dirty="0" err="1" smtClean="0"/>
              <a:t>fisherfolk</a:t>
            </a:r>
            <a:r>
              <a:rPr lang="en-CA" baseline="0" dirty="0" smtClean="0"/>
              <a:t> but balanced among managerial and policy actors.</a:t>
            </a:r>
          </a:p>
          <a:p>
            <a:endParaRPr lang="en-CA" baseline="0" dirty="0" smtClean="0"/>
          </a:p>
          <a:p>
            <a:r>
              <a:rPr lang="en-CA" baseline="0" dirty="0" smtClean="0"/>
              <a:t>====</a:t>
            </a:r>
          </a:p>
          <a:p>
            <a:r>
              <a:rPr lang="en-CA" baseline="0" dirty="0" smtClean="0"/>
              <a:t>Notes:</a:t>
            </a:r>
          </a:p>
          <a:p>
            <a:endParaRPr lang="en-CA" baseline="0" dirty="0" smtClean="0"/>
          </a:p>
          <a:p>
            <a:r>
              <a:rPr lang="en-CA" baseline="0" dirty="0" smtClean="0"/>
              <a:t>[You may wish to engage in a short discussion about your own past experiences in undertaking research and stakeholder engagement, and any issues you have had in being inclusive. You can also discuss potential implications of not incorporating female perspectives in this particular research.]</a:t>
            </a:r>
          </a:p>
        </p:txBody>
      </p:sp>
    </p:spTree>
    <p:extLst>
      <p:ext uri="{BB962C8B-B14F-4D97-AF65-F5344CB8AC3E}">
        <p14:creationId xmlns:p14="http://schemas.microsoft.com/office/powerpoint/2010/main" val="1244010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a:t>
            </a:r>
            <a:r>
              <a:rPr lang="en-CA" baseline="0" dirty="0" smtClean="0"/>
              <a:t>s series of slides reports on results of KAP study expressed as opportunities and assets or factors that could contribute to climate resilience, as well as vulnerability </a:t>
            </a:r>
            <a:r>
              <a:rPr lang="en-CA" baseline="0" dirty="0" smtClean="0"/>
              <a:t>challenges, by stakeholder group (fishers, managers, policy actors). Fishers surveyed in the KAP study present a range of socio-economic attributes – like age, education and reliance on fishing that in some cases could confer vulnerability. For example, low levels of education can mean fishers are less able to diversify income-generating activities and may have low financial literacy. The bottom half of the slide summarizes key characteristics of the sample’s fishing activities. Of note, a majority of fishers are satisfied with the types of fish being caught; however, the top 3 fish species targeted are vulnerable to future climate change.</a:t>
            </a:r>
          </a:p>
          <a:p>
            <a:endParaRPr lang="en-CA" baseline="0" dirty="0" smtClean="0"/>
          </a:p>
          <a:p>
            <a:endParaRPr lang="en-CA" baseline="0" dirty="0" smtClean="0"/>
          </a:p>
          <a:p>
            <a:r>
              <a:rPr lang="en-CA" dirty="0" smtClean="0"/>
              <a:t>====</a:t>
            </a:r>
          </a:p>
          <a:p>
            <a:r>
              <a:rPr lang="en-CA" dirty="0" smtClean="0"/>
              <a:t>Notes:</a:t>
            </a:r>
          </a:p>
          <a:p>
            <a:endParaRPr lang="en-CA" dirty="0" smtClean="0"/>
          </a:p>
          <a:p>
            <a:r>
              <a:rPr lang="en-CA" baseline="0" dirty="0" smtClean="0"/>
              <a:t>[You may wish to remind or provide your audience a brief background on factors that enhance / reduce vulnerability to climate change and other stressors, as reviewed in Module 2.]</a:t>
            </a:r>
          </a:p>
          <a:p>
            <a:endParaRPr lang="en-CA" baseline="0" dirty="0" smtClean="0"/>
          </a:p>
          <a:p>
            <a:r>
              <a:rPr lang="en-CA" baseline="0" dirty="0" smtClean="0"/>
              <a:t>[Because these results are based on case study research, we recommend using these points to elicit discussion with your target audiences. A first step might be to engage your audience in a discussion on which of the points sounds familiar (or are commonly exhibited in their community / constituency). Next, engage your audience in a discussion focused on exploring whether the identified attributes make the community vulnerable or confer resilience.]</a:t>
            </a:r>
            <a:endParaRPr lang="en-CA" dirty="0"/>
          </a:p>
        </p:txBody>
      </p:sp>
    </p:spTree>
    <p:extLst>
      <p:ext uri="{BB962C8B-B14F-4D97-AF65-F5344CB8AC3E}">
        <p14:creationId xmlns:p14="http://schemas.microsoft.com/office/powerpoint/2010/main" val="581279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a:t>
            </a:r>
            <a:r>
              <a:rPr lang="en-CA" baseline="0" dirty="0" smtClean="0"/>
              <a:t> slide shows key results related to climate change knowledge, attitudes and practice of fishers. Each of these points can inform climate change outreach as well as government action to manage climate risk in the sector. </a:t>
            </a:r>
          </a:p>
          <a:p>
            <a:endParaRPr lang="en-CA" baseline="0" dirty="0" smtClean="0"/>
          </a:p>
          <a:p>
            <a:endParaRPr lang="en-CA" dirty="0"/>
          </a:p>
        </p:txBody>
      </p:sp>
    </p:spTree>
    <p:extLst>
      <p:ext uri="{BB962C8B-B14F-4D97-AF65-F5344CB8AC3E}">
        <p14:creationId xmlns:p14="http://schemas.microsoft.com/office/powerpoint/2010/main" val="581279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endParaRPr lang="en-US"/>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2D4F7114-1158-43D8-A051-2293A24302EC}"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Century Gothic"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442B851F-CCC4-4192-9440-C7C078283C03}"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4262462B-A1E7-443A-9F8B-4B79A0D5C25C}"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77800"/>
            <a:ext cx="1847850" cy="5994400"/>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990600" y="177800"/>
            <a:ext cx="5391150" cy="59944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EF978344-E856-4511-9FEF-668B317ECA96}"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latin typeface="Agency FB" panose="020B0503020202020204" pitchFamily="34" charset="0"/>
              </a:defRPr>
            </a:lvl1p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B4D8B4AB-CD72-480D-AE1B-333A4B71A934}" type="slidenum">
              <a:rPr lang="en-US"/>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rgbClr val="074949"/>
                </a:solidFill>
                <a:latin typeface="Agency FB" panose="020B0503020202020204" pitchFamily="34" charset="0"/>
              </a:defRPr>
            </a:lvl1pPr>
          </a:lstStyle>
          <a:p>
            <a:r>
              <a:rPr lang="en-CA" dirty="0"/>
              <a:t>Click to edit Master title style</a:t>
            </a:r>
            <a:endParaRPr lang="en-US" dirty="0"/>
          </a:p>
        </p:txBody>
      </p:sp>
      <p:sp>
        <p:nvSpPr>
          <p:cNvPr id="3" name="Content Placeholder 2"/>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solidFill>
                  <a:schemeClr val="bg2"/>
                </a:solidFill>
              </a:defRPr>
            </a:lvl1pPr>
          </a:lstStyle>
          <a:p>
            <a:fld id="{B4D8B4AB-CD72-480D-AE1B-333A4B71A934}" type="slidenum">
              <a:rPr lang="en-US" smtClean="0"/>
              <a:pPr/>
              <a:t>‹#›</a:t>
            </a:fld>
            <a:endParaRPr lang="en-US" dirty="0"/>
          </a:p>
        </p:txBody>
      </p:sp>
    </p:spTree>
    <p:extLst>
      <p:ext uri="{BB962C8B-B14F-4D97-AF65-F5344CB8AC3E}">
        <p14:creationId xmlns:p14="http://schemas.microsoft.com/office/powerpoint/2010/main" val="429071859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77889CA8-2724-45CD-9E8D-FB5AC0E77F8D}"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3568" y="311944"/>
            <a:ext cx="7239000" cy="812800"/>
          </a:xfrm>
        </p:spPr>
        <p:txBody>
          <a:bodyPr/>
          <a:lstStyle>
            <a:lvl1pPr>
              <a:defRPr>
                <a:solidFill>
                  <a:schemeClr val="tx1"/>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990600" y="1397000"/>
            <a:ext cx="36004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743450" y="1397000"/>
            <a:ext cx="36004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AD6B4415-4681-4A49-87AB-58EE50A669F8}"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09E73FCF-27F4-4258-9B98-346779876772}"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792CCE9B-902E-4666-9D51-BD05C11F759D}"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54EEC083-A12B-41B2-8325-CEC3AA4C0003}"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DE6047BF-A650-4785-9006-10B3B1CD203F}"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11560" y="260648"/>
            <a:ext cx="72390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ctr" anchorCtr="0" compatLnSpc="1">
            <a:prstTxWarp prst="textNoShape">
              <a:avLst/>
            </a:prstTxWarp>
          </a:bodyPr>
          <a:lstStyle/>
          <a:p>
            <a:pPr lvl="0"/>
            <a:r>
              <a:rPr lang="en-CA" dirty="0"/>
              <a:t>Click to edit Master title style</a:t>
            </a:r>
            <a:endParaRPr lang="en-US" dirty="0">
              <a:sym typeface="Century Gothic" charset="0"/>
            </a:endParaRPr>
          </a:p>
        </p:txBody>
      </p:sp>
      <p:sp>
        <p:nvSpPr>
          <p:cNvPr id="3" name="Text Placeholder 2"/>
          <p:cNvSpPr>
            <a:spLocks noGrp="1" noChangeArrowheads="1"/>
          </p:cNvSpPr>
          <p:nvPr>
            <p:ph type="body" idx="1"/>
          </p:nvPr>
        </p:nvSpPr>
        <p:spPr bwMode="auto">
          <a:xfrm>
            <a:off x="990600" y="1397000"/>
            <a:ext cx="7353300" cy="477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t" anchorCtr="0" compatLnSpc="1">
            <a:prstTxWarp prst="textNoShape">
              <a:avLst/>
            </a:prstTxWarp>
          </a:bodyPr>
          <a:lstStyle/>
          <a:p>
            <a:pPr lvl="0"/>
            <a:r>
              <a:rPr lang="en-US" dirty="0">
                <a:sym typeface="Century Gothic" charset="0"/>
              </a:rPr>
              <a:t>Click to edit Master text styles</a:t>
            </a:r>
          </a:p>
          <a:p>
            <a:pPr lvl="1"/>
            <a:r>
              <a:rPr lang="en-US" dirty="0">
                <a:sym typeface="Century Gothic" charset="0"/>
              </a:rPr>
              <a:t>Second level</a:t>
            </a:r>
          </a:p>
          <a:p>
            <a:pPr lvl="2"/>
            <a:r>
              <a:rPr lang="en-US" dirty="0">
                <a:sym typeface="Century Gothic" charset="0"/>
              </a:rPr>
              <a:t>Third level</a:t>
            </a:r>
          </a:p>
          <a:p>
            <a:pPr lvl="3"/>
            <a:r>
              <a:rPr lang="en-US" dirty="0">
                <a:sym typeface="Calibri" charset="0"/>
              </a:rPr>
              <a:t>Fourth level</a:t>
            </a:r>
          </a:p>
          <a:p>
            <a:pPr lvl="4"/>
            <a:r>
              <a:rPr lang="en-US" dirty="0">
                <a:sym typeface="Calibri" charset="0"/>
              </a:rPr>
              <a:t>Fifth level</a:t>
            </a:r>
          </a:p>
        </p:txBody>
      </p:sp>
      <p:sp>
        <p:nvSpPr>
          <p:cNvPr id="1027" name="Text Box 3"/>
          <p:cNvSpPr txBox="1">
            <a:spLocks noGrp="1" noChangeArrowheads="1"/>
          </p:cNvSpPr>
          <p:nvPr>
            <p:ph type="sldNum" sz="quarter" idx="4"/>
          </p:nvPr>
        </p:nvSpPr>
        <p:spPr bwMode="auto">
          <a:xfrm>
            <a:off x="8696200" y="6400800"/>
            <a:ext cx="268288"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800">
                <a:solidFill>
                  <a:schemeClr val="tx1"/>
                </a:solidFill>
                <a:latin typeface="Agency FB" panose="020B0503020202020204" pitchFamily="34" charset="0"/>
                <a:ea typeface="MS PGothic" pitchFamily="34" charset="-128"/>
              </a:defRPr>
            </a:lvl1pPr>
          </a:lstStyle>
          <a:p>
            <a:fld id="{36112058-C364-4B39-8A78-A597E8F52606}" type="slidenum">
              <a:rPr lang="en-US" smtClean="0"/>
              <a:pPr/>
              <a:t>‹#›</a:t>
            </a:fld>
            <a:endParaRPr lang="en-US" dirty="0"/>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charset="0"/>
                <a:ea typeface="ヒラギノ角ゴ ProN W3" charset="0"/>
                <a:cs typeface="ヒラギノ角ゴ ProN W3" charset="0"/>
                <a:sym typeface="Calibri" charset="0"/>
              </a:defRPr>
            </a:lvl1pPr>
          </a:lstStyle>
          <a:p>
            <a:pPr>
              <a:defRPr/>
            </a:pPr>
            <a:endParaRPr lang="en-US"/>
          </a:p>
        </p:txBody>
      </p:sp>
      <p:pic>
        <p:nvPicPr>
          <p:cNvPr id="7" name="Picture 6"/>
          <p:cNvPicPr>
            <a:picLocks noChangeAspect="1"/>
          </p:cNvPicPr>
          <p:nvPr userDrawn="1"/>
        </p:nvPicPr>
        <p:blipFill rotWithShape="1">
          <a:blip r:embed="rId14">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3347864" y="-1"/>
            <a:ext cx="5796137" cy="2426291"/>
          </a:xfrm>
          <a:prstGeom prst="rect">
            <a:avLst/>
          </a:prstGeom>
        </p:spPr>
      </p:pic>
    </p:spTree>
  </p:cSld>
  <p:clrMap bg1="dk1" tx1="lt1" bg2="dk2" tx2="lt2" accent1="accent1" accent2="accent2" accent3="accent3" accent4="accent4" accent5="accent5" accent6="accent6" hlink="hlink" folHlink="folHlink"/>
  <p:sldLayoutIdLst>
    <p:sldLayoutId id="2147485092" r:id="rId1"/>
    <p:sldLayoutId id="2147485093" r:id="rId2"/>
    <p:sldLayoutId id="2147485103" r:id="rId3"/>
    <p:sldLayoutId id="2147485094" r:id="rId4"/>
    <p:sldLayoutId id="2147485095" r:id="rId5"/>
    <p:sldLayoutId id="2147485096" r:id="rId6"/>
    <p:sldLayoutId id="2147485097" r:id="rId7"/>
    <p:sldLayoutId id="2147485098" r:id="rId8"/>
    <p:sldLayoutId id="2147485099" r:id="rId9"/>
    <p:sldLayoutId id="2147485100" r:id="rId10"/>
    <p:sldLayoutId id="2147485101" r:id="rId11"/>
    <p:sldLayoutId id="2147485102" r:id="rId12"/>
  </p:sldLayoutIdLst>
  <p:transition/>
  <p:hf hdr="0" ftr="0" dt="0"/>
  <p:txStyles>
    <p:titleStyle>
      <a:lvl1pPr marL="39688" indent="-39688" algn="l" rtl="0" eaLnBrk="0" fontAlgn="base" hangingPunct="0">
        <a:spcBef>
          <a:spcPct val="0"/>
        </a:spcBef>
        <a:spcAft>
          <a:spcPct val="0"/>
        </a:spcAft>
        <a:defRPr sz="4400">
          <a:solidFill>
            <a:schemeClr val="tx1"/>
          </a:solidFill>
          <a:latin typeface="Agency FB" panose="020B0503020202020204" pitchFamily="34" charset="0"/>
          <a:ea typeface="MS PGothic" pitchFamily="34" charset="-128"/>
          <a:cs typeface="Agency FB" panose="020B0503020202020204" pitchFamily="34" charset="0"/>
          <a:sym typeface="Century Gothic" pitchFamily="34" charset="0"/>
        </a:defRPr>
      </a:lvl1pPr>
      <a:lvl2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2pPr>
      <a:lvl3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3pPr>
      <a:lvl4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4pPr>
      <a:lvl5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5pPr>
      <a:lvl6pPr marL="4968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6pPr>
      <a:lvl7pPr marL="9540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7pPr>
      <a:lvl8pPr marL="14112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8pPr>
      <a:lvl9pPr marL="18684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9pPr>
    </p:titleStyle>
    <p:bodyStyle>
      <a:lvl1pPr marL="382588" indent="-342900" algn="l" rtl="0" eaLnBrk="0" fontAlgn="base" hangingPunct="0">
        <a:spcBef>
          <a:spcPts val="800"/>
        </a:spcBef>
        <a:spcAft>
          <a:spcPct val="0"/>
        </a:spcAft>
        <a:buClr>
          <a:srgbClr val="00817E"/>
        </a:buClr>
        <a:buSzPct val="100000"/>
        <a:buFont typeface="Century Gothic" pitchFamily="34" charset="0"/>
        <a:buChar char="•"/>
        <a:defRPr sz="2800">
          <a:solidFill>
            <a:schemeClr val="tx1"/>
          </a:solidFill>
          <a:latin typeface="+mn-lt"/>
          <a:ea typeface="MS PGothic" pitchFamily="34" charset="-128"/>
          <a:cs typeface="ＭＳ Ｐゴシック" charset="0"/>
          <a:sym typeface="Century Gothic" pitchFamily="34" charset="0"/>
        </a:defRPr>
      </a:lvl1pPr>
      <a:lvl2pPr marL="731838" indent="-285750" algn="l" rtl="0" eaLnBrk="0" fontAlgn="base" hangingPunct="0">
        <a:spcBef>
          <a:spcPts val="700"/>
        </a:spcBef>
        <a:spcAft>
          <a:spcPct val="0"/>
        </a:spcAft>
        <a:buClr>
          <a:srgbClr val="000000"/>
        </a:buClr>
        <a:buSzPct val="100000"/>
        <a:buFont typeface="Century Gothic" pitchFamily="34" charset="0"/>
        <a:buChar char="–"/>
        <a:defRPr sz="2400">
          <a:solidFill>
            <a:schemeClr val="tx1"/>
          </a:solidFill>
          <a:latin typeface="+mn-lt"/>
          <a:ea typeface="MS PGothic" pitchFamily="34" charset="-128"/>
          <a:cs typeface="+mn-cs"/>
          <a:sym typeface="Century Gothic" pitchFamily="34" charset="0"/>
        </a:defRPr>
      </a:lvl2pPr>
      <a:lvl3pPr marL="1131888" indent="-228600" algn="l" rtl="0" eaLnBrk="0" fontAlgn="base" hangingPunct="0">
        <a:spcBef>
          <a:spcPts val="600"/>
        </a:spcBef>
        <a:spcAft>
          <a:spcPct val="0"/>
        </a:spcAft>
        <a:buClr>
          <a:srgbClr val="000000"/>
        </a:buClr>
        <a:buSzPct val="100000"/>
        <a:buFont typeface="Century Gothic" pitchFamily="34" charset="0"/>
        <a:buChar char="•"/>
        <a:defRPr>
          <a:solidFill>
            <a:schemeClr val="tx1"/>
          </a:solidFill>
          <a:latin typeface="+mn-lt"/>
          <a:ea typeface="MS PGothic" pitchFamily="34" charset="-128"/>
          <a:cs typeface="+mn-cs"/>
          <a:sym typeface="Century Gothic" pitchFamily="34" charset="0"/>
        </a:defRPr>
      </a:lvl3pPr>
      <a:lvl4pPr marL="1589088" indent="-228600" algn="l" rtl="0" eaLnBrk="0" fontAlgn="base" hangingPunct="0">
        <a:spcBef>
          <a:spcPts val="500"/>
        </a:spcBef>
        <a:spcAft>
          <a:spcPct val="0"/>
        </a:spcAft>
        <a:buClr>
          <a:srgbClr val="000000"/>
        </a:buClr>
        <a:buSzPct val="100000"/>
        <a:buFont typeface="Arial" pitchFamily="34" charset="0"/>
        <a:buChar char="–"/>
        <a:defRPr sz="2000">
          <a:solidFill>
            <a:schemeClr val="tx1"/>
          </a:solidFill>
          <a:latin typeface="Calibri" charset="0"/>
          <a:ea typeface="ヒラギノ角ゴ ProN W3" charset="0"/>
          <a:cs typeface="ヒラギノ角ゴ ProN W3" charset="0"/>
          <a:sym typeface="Calibri" pitchFamily="34" charset="0"/>
        </a:defRPr>
      </a:lvl4pPr>
      <a:lvl5pPr marL="2046288" indent="-228600" algn="l" rtl="0" eaLnBrk="0" fontAlgn="base" hangingPunct="0">
        <a:spcBef>
          <a:spcPts val="500"/>
        </a:spcBef>
        <a:spcAft>
          <a:spcPct val="0"/>
        </a:spcAft>
        <a:buClr>
          <a:srgbClr val="000000"/>
        </a:buClr>
        <a:buSzPct val="100000"/>
        <a:buFont typeface="Arial" pitchFamily="34" charset="0"/>
        <a:buChar char="»"/>
        <a:defRPr sz="2000">
          <a:solidFill>
            <a:schemeClr val="tx1"/>
          </a:solidFill>
          <a:latin typeface="Calibri" charset="0"/>
          <a:ea typeface="ヒラギノ角ゴ ProN W3" charset="0"/>
          <a:cs typeface="ヒラギノ角ゴ ProN W3" charset="0"/>
          <a:sym typeface="Calibri" pitchFamily="34"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6.png"/><Relationship Id="rId11" Type="http://schemas.microsoft.com/office/2007/relationships/hdphoto" Target="../media/hdphoto8.wdp"/><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0.png"/><Relationship Id="rId12" Type="http://schemas.microsoft.com/office/2007/relationships/hdphoto" Target="../media/hdphoto6.wdp"/><Relationship Id="rId2" Type="http://schemas.openxmlformats.org/officeDocument/2006/relationships/notesSlide" Target="../notesSlides/notesSlide4.xml"/><Relationship Id="rId16" Type="http://schemas.openxmlformats.org/officeDocument/2006/relationships/image" Target="../media/image17.png"/><Relationship Id="rId1" Type="http://schemas.openxmlformats.org/officeDocument/2006/relationships/slideLayout" Target="../slideLayouts/slideLayout3.xml"/><Relationship Id="rId6" Type="http://schemas.microsoft.com/office/2007/relationships/hdphoto" Target="../media/hdphoto4.wdp"/><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16.png"/><Relationship Id="rId10" Type="http://schemas.openxmlformats.org/officeDocument/2006/relationships/image" Target="../media/image12.png"/><Relationship Id="rId4" Type="http://schemas.microsoft.com/office/2007/relationships/hdphoto" Target="../media/hdphoto3.wdp"/><Relationship Id="rId9" Type="http://schemas.microsoft.com/office/2007/relationships/hdphoto" Target="../media/hdphoto5.wdp"/><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1B29898-48C2-4857-820B-410FA3A96C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85" y="-2"/>
            <a:ext cx="9163585" cy="6872689"/>
          </a:xfrm>
          <a:prstGeom prst="rect">
            <a:avLst/>
          </a:prstGeom>
        </p:spPr>
      </p:pic>
      <p:pic>
        <p:nvPicPr>
          <p:cNvPr id="15" name="Picture 14"/>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t="35706" b="21310"/>
          <a:stretch/>
        </p:blipFill>
        <p:spPr>
          <a:xfrm>
            <a:off x="-19585" y="2363567"/>
            <a:ext cx="9174817" cy="4509120"/>
          </a:xfrm>
          <a:prstGeom prst="rect">
            <a:avLst/>
          </a:prstGeom>
        </p:spPr>
      </p:pic>
      <p:pic>
        <p:nvPicPr>
          <p:cNvPr id="8" name="Picture 7"/>
          <p:cNvPicPr>
            <a:picLocks noChangeAspect="1"/>
          </p:cNvPicPr>
          <p:nvPr/>
        </p:nvPicPr>
        <p:blipFill rotWithShape="1">
          <a:blip r:embed="rId6">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5029200" y="-1"/>
            <a:ext cx="4114800" cy="1722475"/>
          </a:xfrm>
          <a:prstGeom prst="rect">
            <a:avLst/>
          </a:prstGeom>
        </p:spPr>
      </p:pic>
      <p:sp>
        <p:nvSpPr>
          <p:cNvPr id="10" name="Title 8"/>
          <p:cNvSpPr>
            <a:spLocks noGrp="1"/>
          </p:cNvSpPr>
          <p:nvPr>
            <p:ph type="title"/>
          </p:nvPr>
        </p:nvSpPr>
        <p:spPr>
          <a:xfrm>
            <a:off x="395536" y="4365104"/>
            <a:ext cx="7239000" cy="812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a:lnSpc>
                <a:spcPct val="90000"/>
              </a:lnSpc>
              <a:defRPr/>
            </a:pPr>
            <a:r>
              <a:rPr lang="en-US" sz="4000" dirty="0" smtClean="0">
                <a:ea typeface="+mj-ea"/>
                <a:cs typeface="+mj-cs"/>
                <a:sym typeface="Century Gothic" charset="0"/>
              </a:rPr>
              <a:t>Module 4: Adaptive Capacity of Caribbean Fisheries Sectors</a:t>
            </a:r>
            <a:endParaRPr lang="en-CA" sz="4000" dirty="0">
              <a:ea typeface="+mj-ea"/>
              <a:cs typeface="+mj-cs"/>
              <a:sym typeface="Century Gothic" charset="0"/>
            </a:endParaRPr>
          </a:p>
        </p:txBody>
      </p:sp>
      <p:sp>
        <p:nvSpPr>
          <p:cNvPr id="12" name="Content Placeholder 1"/>
          <p:cNvSpPr>
            <a:spLocks noGrp="1"/>
          </p:cNvSpPr>
          <p:nvPr>
            <p:ph idx="1"/>
          </p:nvPr>
        </p:nvSpPr>
        <p:spPr>
          <a:xfrm>
            <a:off x="395536" y="5638800"/>
            <a:ext cx="7353300" cy="69123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marL="39688" indent="0">
              <a:lnSpc>
                <a:spcPct val="80000"/>
              </a:lnSpc>
              <a:buNone/>
              <a:defRPr/>
            </a:pPr>
            <a:r>
              <a:rPr lang="en-US" sz="2000" b="1" dirty="0">
                <a:latin typeface="Calibri" panose="020F0502020204030204" pitchFamily="34" charset="0"/>
                <a:ea typeface="+mn-ea"/>
                <a:cs typeface="+mn-cs"/>
                <a:sym typeface="Century Gothic" charset="0"/>
              </a:rPr>
              <a:t>PRESENTERS</a:t>
            </a:r>
          </a:p>
          <a:p>
            <a:pPr marL="39688" indent="0">
              <a:lnSpc>
                <a:spcPct val="80000"/>
              </a:lnSpc>
              <a:buNone/>
              <a:defRPr/>
            </a:pPr>
            <a:r>
              <a:rPr lang="en-US" sz="2000" dirty="0">
                <a:latin typeface="Calibri" panose="020F0502020204030204" pitchFamily="34" charset="0"/>
                <a:ea typeface="+mn-ea"/>
                <a:cs typeface="+mn-cs"/>
                <a:sym typeface="Century Gothic" charset="0"/>
              </a:rPr>
              <a:t>Location, Date</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576" y="116632"/>
            <a:ext cx="7488832" cy="936104"/>
          </a:xfrm>
          <a:prstGeom prst="roundRect">
            <a:avLst/>
          </a:prstGeom>
          <a:noFill/>
        </p:spPr>
      </p:pic>
      <p:sp>
        <p:nvSpPr>
          <p:cNvPr id="5" name="Rectangle 4"/>
          <p:cNvSpPr/>
          <p:nvPr/>
        </p:nvSpPr>
        <p:spPr>
          <a:xfrm>
            <a:off x="251520" y="6443718"/>
            <a:ext cx="4032448" cy="338554"/>
          </a:xfrm>
          <a:prstGeom prst="rect">
            <a:avLst/>
          </a:prstGeom>
        </p:spPr>
        <p:txBody>
          <a:bodyPr wrap="square">
            <a:spAutoFit/>
          </a:bodyPr>
          <a:lstStyle/>
          <a:p>
            <a:r>
              <a:rPr lang="en-CA" sz="800" dirty="0" smtClean="0">
                <a:solidFill>
                  <a:schemeClr val="tx1"/>
                </a:solidFill>
                <a:latin typeface="+mn-lt"/>
              </a:rPr>
              <a:t>Produced </a:t>
            </a:r>
            <a:r>
              <a:rPr lang="en-CA" sz="800" dirty="0">
                <a:solidFill>
                  <a:schemeClr val="tx1"/>
                </a:solidFill>
                <a:latin typeface="+mn-lt"/>
              </a:rPr>
              <a:t>by ESSA Technologies Ltd. for the Investment Plan for the Caribbean Regional Track of the Pilot Programme for Climate Resilience </a:t>
            </a:r>
          </a:p>
        </p:txBody>
      </p:sp>
    </p:spTree>
    <p:extLst>
      <p:ext uri="{BB962C8B-B14F-4D97-AF65-F5344CB8AC3E}">
        <p14:creationId xmlns:p14="http://schemas.microsoft.com/office/powerpoint/2010/main" val="192767020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Opportunities, Assets &amp; Challenges</a:t>
            </a:r>
            <a:br>
              <a:rPr lang="en-CA" dirty="0" smtClean="0"/>
            </a:br>
            <a:r>
              <a:rPr lang="en-CA" sz="2800" dirty="0" smtClean="0"/>
              <a:t>Knowledge-Attitude-Practice Study</a:t>
            </a:r>
            <a:endParaRPr lang="en-CA" sz="2800"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10</a:t>
            </a:fld>
            <a:endParaRPr lang="en-US" dirty="0"/>
          </a:p>
        </p:txBody>
      </p:sp>
      <p:pic>
        <p:nvPicPr>
          <p:cNvPr id="5" name="Picture 4"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sp>
        <p:nvSpPr>
          <p:cNvPr id="6" name="Content Placeholder 5"/>
          <p:cNvSpPr>
            <a:spLocks noGrp="1"/>
          </p:cNvSpPr>
          <p:nvPr>
            <p:ph idx="1"/>
          </p:nvPr>
        </p:nvSpPr>
        <p:spPr>
          <a:xfrm>
            <a:off x="179512" y="1397000"/>
            <a:ext cx="4896544" cy="2392040"/>
          </a:xfrm>
        </p:spPr>
        <p:txBody>
          <a:bodyPr>
            <a:normAutofit fontScale="55000" lnSpcReduction="20000"/>
          </a:bodyPr>
          <a:lstStyle/>
          <a:p>
            <a:pPr marL="39688" indent="0">
              <a:buNone/>
            </a:pPr>
            <a:r>
              <a:rPr lang="en-CA" b="1" u="sng" dirty="0" smtClean="0"/>
              <a:t>Fishers</a:t>
            </a:r>
          </a:p>
          <a:p>
            <a:pPr>
              <a:lnSpc>
                <a:spcPct val="120000"/>
              </a:lnSpc>
              <a:spcBef>
                <a:spcPts val="0"/>
              </a:spcBef>
              <a:buFont typeface="Arial" panose="020B0604020202020204" pitchFamily="34" charset="0"/>
              <a:buChar char="•"/>
            </a:pPr>
            <a:r>
              <a:rPr lang="en-CA" dirty="0" smtClean="0"/>
              <a:t>Predominantly male</a:t>
            </a:r>
          </a:p>
          <a:p>
            <a:pPr>
              <a:lnSpc>
                <a:spcPct val="120000"/>
              </a:lnSpc>
              <a:spcBef>
                <a:spcPts val="0"/>
              </a:spcBef>
              <a:buFont typeface="Arial" panose="020B0604020202020204" pitchFamily="34" charset="0"/>
              <a:buChar char="•"/>
            </a:pPr>
            <a:r>
              <a:rPr lang="en-CA" dirty="0" smtClean="0"/>
              <a:t>Mature </a:t>
            </a:r>
            <a:r>
              <a:rPr lang="en-CA" dirty="0"/>
              <a:t>(50 years average age</a:t>
            </a:r>
            <a:r>
              <a:rPr lang="en-CA" dirty="0" smtClean="0"/>
              <a:t>) and experienced in fishing</a:t>
            </a:r>
          </a:p>
          <a:p>
            <a:pPr>
              <a:lnSpc>
                <a:spcPct val="120000"/>
              </a:lnSpc>
              <a:spcBef>
                <a:spcPts val="0"/>
              </a:spcBef>
              <a:buFont typeface="Arial" panose="020B0604020202020204" pitchFamily="34" charset="0"/>
              <a:buChar char="•"/>
            </a:pPr>
            <a:r>
              <a:rPr lang="en-CA" dirty="0" smtClean="0"/>
              <a:t>Some education. Limited formal training in fishing activities.</a:t>
            </a:r>
          </a:p>
          <a:p>
            <a:pPr>
              <a:lnSpc>
                <a:spcPct val="120000"/>
              </a:lnSpc>
              <a:spcBef>
                <a:spcPts val="0"/>
              </a:spcBef>
              <a:buFont typeface="Arial" panose="020B0604020202020204" pitchFamily="34" charset="0"/>
              <a:buChar char="•"/>
            </a:pPr>
            <a:r>
              <a:rPr lang="en-CA" dirty="0" smtClean="0"/>
              <a:t>Generally high reliance on fishing. Majority fish full time. More part-time fishers in Montego Bay – supplemental income in many cases from activities allied to fishing</a:t>
            </a:r>
          </a:p>
        </p:txBody>
      </p:sp>
      <p:grpSp>
        <p:nvGrpSpPr>
          <p:cNvPr id="9" name="Group 8"/>
          <p:cNvGrpSpPr/>
          <p:nvPr/>
        </p:nvGrpSpPr>
        <p:grpSpPr>
          <a:xfrm>
            <a:off x="4967371" y="567137"/>
            <a:ext cx="4256087" cy="3390216"/>
            <a:chOff x="4887913" y="1412776"/>
            <a:chExt cx="4256087" cy="3390216"/>
          </a:xfrm>
        </p:grpSpPr>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913" y="1412776"/>
              <a:ext cx="4256087"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716679" y="4341327"/>
              <a:ext cx="2232247" cy="461665"/>
            </a:xfrm>
            <a:prstGeom prst="rect">
              <a:avLst/>
            </a:prstGeom>
            <a:noFill/>
          </p:spPr>
          <p:txBody>
            <a:bodyPr wrap="square" rtlCol="0">
              <a:spAutoFit/>
            </a:bodyPr>
            <a:lstStyle/>
            <a:p>
              <a:r>
                <a:rPr lang="en-CA" sz="1200" dirty="0" smtClean="0">
                  <a:latin typeface="+mn-lt"/>
                </a:rPr>
                <a:t>% of fishers surveyed who are satisfied</a:t>
              </a:r>
              <a:endParaRPr lang="en-CA" sz="1200" dirty="0">
                <a:latin typeface="+mn-lt"/>
              </a:endParaRPr>
            </a:p>
          </p:txBody>
        </p:sp>
      </p:grpSp>
      <p:sp>
        <p:nvSpPr>
          <p:cNvPr id="14" name="Content Placeholder 5"/>
          <p:cNvSpPr txBox="1">
            <a:spLocks/>
          </p:cNvSpPr>
          <p:nvPr/>
        </p:nvSpPr>
        <p:spPr bwMode="auto">
          <a:xfrm>
            <a:off x="179512" y="3777126"/>
            <a:ext cx="8496944" cy="2748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t" anchorCtr="0" compatLnSpc="1">
            <a:prstTxWarp prst="textNoShape">
              <a:avLst/>
            </a:prstTxWarp>
          </a:bodyPr>
          <a:lstStyle>
            <a:lvl1pPr marL="382588" indent="-342900" algn="l" rtl="0" eaLnBrk="0" fontAlgn="base" hangingPunct="0">
              <a:spcBef>
                <a:spcPts val="800"/>
              </a:spcBef>
              <a:spcAft>
                <a:spcPct val="0"/>
              </a:spcAft>
              <a:buClr>
                <a:srgbClr val="00817E"/>
              </a:buClr>
              <a:buSzPct val="100000"/>
              <a:buFont typeface="Century Gothic" pitchFamily="34" charset="0"/>
              <a:buChar char="•"/>
              <a:defRPr sz="2800">
                <a:solidFill>
                  <a:schemeClr val="bg2"/>
                </a:solidFill>
                <a:latin typeface="+mn-lt"/>
                <a:ea typeface="MS PGothic" pitchFamily="34" charset="-128"/>
                <a:cs typeface="ＭＳ Ｐゴシック" charset="0"/>
                <a:sym typeface="Century Gothic" pitchFamily="34" charset="0"/>
              </a:defRPr>
            </a:lvl1pPr>
            <a:lvl2pPr marL="731838" indent="-285750" algn="l" rtl="0" eaLnBrk="0" fontAlgn="base" hangingPunct="0">
              <a:spcBef>
                <a:spcPts val="700"/>
              </a:spcBef>
              <a:spcAft>
                <a:spcPct val="0"/>
              </a:spcAft>
              <a:buClr>
                <a:srgbClr val="000000"/>
              </a:buClr>
              <a:buSzPct val="100000"/>
              <a:buFont typeface="Century Gothic" pitchFamily="34" charset="0"/>
              <a:buChar char="–"/>
              <a:defRPr sz="2400">
                <a:solidFill>
                  <a:schemeClr val="bg2"/>
                </a:solidFill>
                <a:latin typeface="+mn-lt"/>
                <a:ea typeface="MS PGothic" pitchFamily="34" charset="-128"/>
                <a:cs typeface="+mn-cs"/>
                <a:sym typeface="Century Gothic" pitchFamily="34" charset="0"/>
              </a:defRPr>
            </a:lvl2pPr>
            <a:lvl3pPr marL="1131888" indent="-228600" algn="l" rtl="0" eaLnBrk="0" fontAlgn="base" hangingPunct="0">
              <a:spcBef>
                <a:spcPts val="600"/>
              </a:spcBef>
              <a:spcAft>
                <a:spcPct val="0"/>
              </a:spcAft>
              <a:buClr>
                <a:srgbClr val="000000"/>
              </a:buClr>
              <a:buSzPct val="100000"/>
              <a:buFont typeface="Century Gothic" pitchFamily="34" charset="0"/>
              <a:buChar char="•"/>
              <a:defRPr>
                <a:solidFill>
                  <a:schemeClr val="bg2"/>
                </a:solidFill>
                <a:latin typeface="+mn-lt"/>
                <a:ea typeface="MS PGothic" pitchFamily="34" charset="-128"/>
                <a:cs typeface="+mn-cs"/>
                <a:sym typeface="Century Gothic" pitchFamily="34" charset="0"/>
              </a:defRPr>
            </a:lvl3pPr>
            <a:lvl4pPr marL="1589088" indent="-228600" algn="l" rtl="0" eaLnBrk="0" fontAlgn="base" hangingPunct="0">
              <a:spcBef>
                <a:spcPts val="500"/>
              </a:spcBef>
              <a:spcAft>
                <a:spcPct val="0"/>
              </a:spcAft>
              <a:buClr>
                <a:srgbClr val="000000"/>
              </a:buClr>
              <a:buSzPct val="100000"/>
              <a:buFont typeface="Arial" pitchFamily="34" charset="0"/>
              <a:buChar char="–"/>
              <a:defRPr sz="2000">
                <a:solidFill>
                  <a:schemeClr val="bg2"/>
                </a:solidFill>
                <a:latin typeface="Calibri" charset="0"/>
                <a:ea typeface="ヒラギノ角ゴ ProN W3" charset="0"/>
                <a:cs typeface="ヒラギノ角ゴ ProN W3" charset="0"/>
                <a:sym typeface="Calibri" pitchFamily="34" charset="0"/>
              </a:defRPr>
            </a:lvl4pPr>
            <a:lvl5pPr marL="2046288" indent="-228600" algn="l" rtl="0" eaLnBrk="0" fontAlgn="base" hangingPunct="0">
              <a:spcBef>
                <a:spcPts val="500"/>
              </a:spcBef>
              <a:spcAft>
                <a:spcPct val="0"/>
              </a:spcAft>
              <a:buClr>
                <a:srgbClr val="000000"/>
              </a:buClr>
              <a:buSzPct val="100000"/>
              <a:buFont typeface="Arial" pitchFamily="34" charset="0"/>
              <a:buChar char="»"/>
              <a:defRPr sz="2000">
                <a:solidFill>
                  <a:schemeClr val="bg2"/>
                </a:solidFill>
                <a:latin typeface="Calibri" charset="0"/>
                <a:ea typeface="ヒラギノ角ゴ ProN W3" charset="0"/>
                <a:cs typeface="ヒラギノ角ゴ ProN W3" charset="0"/>
                <a:sym typeface="Calibri" pitchFamily="34"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9pPr>
          </a:lstStyle>
          <a:p>
            <a:pPr>
              <a:buFont typeface="Arial" panose="020B0604020202020204" pitchFamily="34" charset="0"/>
              <a:buChar char="•"/>
            </a:pPr>
            <a:endParaRPr lang="en-CA" sz="1500" kern="0" dirty="0" smtClean="0"/>
          </a:p>
          <a:p>
            <a:pPr>
              <a:spcBef>
                <a:spcPts val="0"/>
              </a:spcBef>
              <a:buFont typeface="Arial" panose="020B0604020202020204" pitchFamily="34" charset="0"/>
              <a:buChar char="•"/>
            </a:pPr>
            <a:r>
              <a:rPr lang="en-CA" sz="1500" kern="0" dirty="0" smtClean="0"/>
              <a:t>About </a:t>
            </a:r>
            <a:r>
              <a:rPr lang="en-CA" sz="1500" kern="0" dirty="0"/>
              <a:t>half of fishers own their boats, the other half rent, borrow, rely on associates or </a:t>
            </a:r>
            <a:r>
              <a:rPr lang="en-CA" sz="1500" kern="0" dirty="0" smtClean="0"/>
              <a:t>family</a:t>
            </a:r>
          </a:p>
          <a:p>
            <a:pPr>
              <a:spcBef>
                <a:spcPts val="0"/>
              </a:spcBef>
              <a:buFont typeface="Arial" panose="020B0604020202020204" pitchFamily="34" charset="0"/>
              <a:buChar char="•"/>
            </a:pPr>
            <a:r>
              <a:rPr lang="en-CA" sz="1500" kern="0" dirty="0" smtClean="0"/>
              <a:t>Fishers use multiple gears, hook and line most common, followed by fish pots and nets</a:t>
            </a:r>
            <a:endParaRPr lang="en-CA" sz="1500" kern="0" dirty="0"/>
          </a:p>
          <a:p>
            <a:pPr>
              <a:spcBef>
                <a:spcPts val="0"/>
              </a:spcBef>
              <a:buFont typeface="Arial" panose="020B0604020202020204" pitchFamily="34" charset="0"/>
              <a:buChar char="•"/>
            </a:pPr>
            <a:r>
              <a:rPr lang="en-CA" sz="1500" kern="0" dirty="0" smtClean="0"/>
              <a:t>Average running costs per fishing trip are EC$421, but the range spans two orders of magnitude. Fuel makes up over 50% of running costs</a:t>
            </a:r>
          </a:p>
          <a:p>
            <a:pPr>
              <a:spcBef>
                <a:spcPts val="0"/>
              </a:spcBef>
              <a:buFont typeface="Arial" panose="020B0604020202020204" pitchFamily="34" charset="0"/>
              <a:buChar char="•"/>
            </a:pPr>
            <a:r>
              <a:rPr lang="en-CA" sz="1500" kern="0" dirty="0" smtClean="0"/>
              <a:t>Other community members are most </a:t>
            </a:r>
            <a:r>
              <a:rPr lang="en-CA" sz="1500" kern="0" dirty="0"/>
              <a:t>frequent buyer of catch. </a:t>
            </a:r>
            <a:r>
              <a:rPr lang="en-CA" sz="1500" kern="0" dirty="0" smtClean="0"/>
              <a:t>Fishers also sell </a:t>
            </a:r>
            <a:r>
              <a:rPr lang="en-CA" sz="1500" kern="0" dirty="0"/>
              <a:t>to </a:t>
            </a:r>
            <a:r>
              <a:rPr lang="en-CA" sz="1500" kern="0" dirty="0" smtClean="0"/>
              <a:t>vendors</a:t>
            </a:r>
            <a:r>
              <a:rPr lang="en-CA" sz="1500" kern="0" dirty="0"/>
              <a:t>, </a:t>
            </a:r>
            <a:r>
              <a:rPr lang="en-CA" sz="1500" kern="0" dirty="0" smtClean="0"/>
              <a:t>fishing complex, hotels</a:t>
            </a:r>
            <a:r>
              <a:rPr lang="en-CA" sz="1500" kern="0" dirty="0"/>
              <a:t> </a:t>
            </a:r>
            <a:r>
              <a:rPr lang="en-CA" sz="1500" kern="0" dirty="0" smtClean="0"/>
              <a:t>&amp; restaurants</a:t>
            </a:r>
          </a:p>
          <a:p>
            <a:pPr>
              <a:spcBef>
                <a:spcPts val="0"/>
              </a:spcBef>
              <a:buFont typeface="Arial" panose="020B0604020202020204" pitchFamily="34" charset="0"/>
              <a:buChar char="•"/>
            </a:pPr>
            <a:r>
              <a:rPr lang="en-CA" sz="1500" kern="0" dirty="0"/>
              <a:t>75% of fishers have seen changes in their catch over their lifetime, mostly less fish, but also more fish (related to FADs) and smaller fish</a:t>
            </a:r>
          </a:p>
          <a:p>
            <a:pPr>
              <a:spcBef>
                <a:spcPts val="0"/>
              </a:spcBef>
              <a:buFont typeface="Arial" panose="020B0604020202020204" pitchFamily="34" charset="0"/>
              <a:buChar char="•"/>
            </a:pPr>
            <a:r>
              <a:rPr lang="en-CA" sz="1500" kern="0" dirty="0" smtClean="0"/>
              <a:t>Top </a:t>
            </a:r>
            <a:r>
              <a:rPr lang="en-CA" sz="1500" kern="0" dirty="0"/>
              <a:t>3 fishes targeted – tuna, dolphinfish, snapper are moderately to highly vulnerable to future climate </a:t>
            </a:r>
            <a:r>
              <a:rPr lang="en-CA" sz="1500" kern="0" dirty="0" smtClean="0"/>
              <a:t>change</a:t>
            </a:r>
          </a:p>
          <a:p>
            <a:pPr>
              <a:spcBef>
                <a:spcPts val="0"/>
              </a:spcBef>
              <a:buFont typeface="Arial" panose="020B0604020202020204" pitchFamily="34" charset="0"/>
              <a:buChar char="•"/>
            </a:pPr>
            <a:r>
              <a:rPr lang="en-CA" sz="1500" kern="0" dirty="0" smtClean="0"/>
              <a:t>Several </a:t>
            </a:r>
            <a:r>
              <a:rPr lang="en-CA" sz="1500" kern="0" dirty="0"/>
              <a:t>aspects of fishing are not </a:t>
            </a:r>
            <a:r>
              <a:rPr lang="en-CA" sz="1500" kern="0" dirty="0" smtClean="0"/>
              <a:t>satisfactory</a:t>
            </a:r>
          </a:p>
        </p:txBody>
      </p:sp>
      <p:pic>
        <p:nvPicPr>
          <p:cNvPr id="7173" name="Picture 5" descr="C:\Users\jeyzaguirre\Dropbox (ESSA Technologies)\CRFM Fishery-Related SEIA and Monitoring System\Templates\Graphic Elements PNGs\ProjObj5.png"/>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411760" y="1274921"/>
            <a:ext cx="731781" cy="63355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jeyzaguirre\Dropbox (ESSA Technologies)\CRFM Fishery-Related SEIA and Monitoring System\Templates\Graphic Elements PNGs\CRFM_PosterElements-2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1554" y="3547853"/>
            <a:ext cx="1417347" cy="560592"/>
          </a:xfrm>
          <a:prstGeom prst="rect">
            <a:avLst/>
          </a:prstGeom>
          <a:noFill/>
          <a:extLst>
            <a:ext uri="{909E8E84-426E-40DD-AFC4-6F175D3DCCD1}">
              <a14:hiddenFill xmlns:a14="http://schemas.microsoft.com/office/drawing/2010/main">
                <a:solidFill>
                  <a:srgbClr val="FFFFFF"/>
                </a:solidFill>
              </a14:hiddenFill>
            </a:ext>
          </a:extLst>
        </p:spPr>
      </p:pic>
      <p:sp>
        <p:nvSpPr>
          <p:cNvPr id="13" name="Bent Arrow 12"/>
          <p:cNvSpPr/>
          <p:nvPr/>
        </p:nvSpPr>
        <p:spPr bwMode="auto">
          <a:xfrm rot="16200000" flipV="1">
            <a:off x="6742127" y="4682312"/>
            <a:ext cx="3600400" cy="373695"/>
          </a:xfrm>
          <a:prstGeom prst="bentArrow">
            <a:avLst/>
          </a:prstGeom>
          <a:ln>
            <a:solidFill>
              <a:schemeClr val="accent5">
                <a:lumMod val="50000"/>
              </a:schemeClr>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Tree>
    <p:extLst>
      <p:ext uri="{BB962C8B-B14F-4D97-AF65-F5344CB8AC3E}">
        <p14:creationId xmlns:p14="http://schemas.microsoft.com/office/powerpoint/2010/main" val="347489614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4600" dirty="0" smtClean="0"/>
              <a:t>Opportunities, Assets &amp; Challenges (cont.)</a:t>
            </a:r>
            <a:r>
              <a:rPr lang="en-CA" dirty="0" smtClean="0"/>
              <a:t/>
            </a:r>
            <a:br>
              <a:rPr lang="en-CA" dirty="0" smtClean="0"/>
            </a:br>
            <a:r>
              <a:rPr lang="en-CA" sz="2800" dirty="0" smtClean="0"/>
              <a:t>Knowledge-Attitude-Practice Study</a:t>
            </a:r>
            <a:endParaRPr lang="en-CA" sz="2800"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11</a:t>
            </a:fld>
            <a:endParaRPr lang="en-US" dirty="0"/>
          </a:p>
        </p:txBody>
      </p:sp>
      <p:pic>
        <p:nvPicPr>
          <p:cNvPr id="5" name="Picture 4"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sp>
        <p:nvSpPr>
          <p:cNvPr id="6" name="Content Placeholder 5"/>
          <p:cNvSpPr>
            <a:spLocks noGrp="1"/>
          </p:cNvSpPr>
          <p:nvPr>
            <p:ph idx="1"/>
          </p:nvPr>
        </p:nvSpPr>
        <p:spPr>
          <a:xfrm>
            <a:off x="215133" y="1556792"/>
            <a:ext cx="5291036" cy="2592288"/>
          </a:xfrm>
        </p:spPr>
        <p:txBody>
          <a:bodyPr>
            <a:normAutofit fontScale="55000" lnSpcReduction="20000"/>
          </a:bodyPr>
          <a:lstStyle/>
          <a:p>
            <a:pPr marL="39688" indent="0">
              <a:buNone/>
            </a:pPr>
            <a:r>
              <a:rPr lang="en-CA" b="1" u="sng" dirty="0" smtClean="0"/>
              <a:t>Fishers</a:t>
            </a:r>
          </a:p>
          <a:p>
            <a:pPr>
              <a:lnSpc>
                <a:spcPct val="120000"/>
              </a:lnSpc>
              <a:spcBef>
                <a:spcPts val="0"/>
              </a:spcBef>
              <a:buFont typeface="Arial" panose="020B0604020202020204" pitchFamily="34" charset="0"/>
              <a:buChar char="•"/>
            </a:pPr>
            <a:r>
              <a:rPr lang="en-CA" dirty="0" smtClean="0"/>
              <a:t>Are </a:t>
            </a:r>
            <a:r>
              <a:rPr lang="en-CA" dirty="0"/>
              <a:t>observing environmental </a:t>
            </a:r>
            <a:r>
              <a:rPr lang="en-CA" dirty="0" smtClean="0"/>
              <a:t>changes. Some fishers connect  </a:t>
            </a:r>
            <a:r>
              <a:rPr lang="en-CA" dirty="0"/>
              <a:t>physical / climatic changes to biological (fish) and socio-economic </a:t>
            </a:r>
            <a:r>
              <a:rPr lang="en-CA" dirty="0" smtClean="0"/>
              <a:t>impact</a:t>
            </a:r>
            <a:endParaRPr lang="en-CA" dirty="0"/>
          </a:p>
          <a:p>
            <a:pPr>
              <a:lnSpc>
                <a:spcPct val="120000"/>
              </a:lnSpc>
              <a:spcBef>
                <a:spcPts val="0"/>
              </a:spcBef>
              <a:buFont typeface="Arial" panose="020B0604020202020204" pitchFamily="34" charset="0"/>
              <a:buChar char="•"/>
            </a:pPr>
            <a:r>
              <a:rPr lang="en-CA" dirty="0"/>
              <a:t>Report that hurricanes / storms, coastal flooding and coastal erosion have caused the most significant adverse impacts on their communities or fishing areas</a:t>
            </a:r>
          </a:p>
          <a:p>
            <a:pPr>
              <a:lnSpc>
                <a:spcPct val="120000"/>
              </a:lnSpc>
              <a:spcBef>
                <a:spcPts val="0"/>
              </a:spcBef>
              <a:buFont typeface="Arial" panose="020B0604020202020204" pitchFamily="34" charset="0"/>
              <a:buChar char="•"/>
            </a:pPr>
            <a:r>
              <a:rPr lang="en-CA" dirty="0"/>
              <a:t>Report mixed effects of </a:t>
            </a:r>
            <a:r>
              <a:rPr lang="en-CA" dirty="0" err="1"/>
              <a:t>Sargassum</a:t>
            </a:r>
            <a:r>
              <a:rPr lang="en-CA" dirty="0"/>
              <a:t> blooms: + increases amount and access to fish; - tangles fishing lines and damages engines and equipment</a:t>
            </a:r>
          </a:p>
          <a:p>
            <a:pPr>
              <a:lnSpc>
                <a:spcPct val="120000"/>
              </a:lnSpc>
              <a:spcBef>
                <a:spcPts val="0"/>
              </a:spcBef>
              <a:buFont typeface="Arial" panose="020B0604020202020204" pitchFamily="34" charset="0"/>
              <a:buChar char="•"/>
            </a:pPr>
            <a:r>
              <a:rPr lang="en-CA" dirty="0" smtClean="0"/>
              <a:t>Have a low awareness of the causes of climate change</a:t>
            </a:r>
          </a:p>
        </p:txBody>
      </p:sp>
      <p:sp>
        <p:nvSpPr>
          <p:cNvPr id="14" name="Content Placeholder 5"/>
          <p:cNvSpPr txBox="1">
            <a:spLocks/>
          </p:cNvSpPr>
          <p:nvPr/>
        </p:nvSpPr>
        <p:spPr bwMode="auto">
          <a:xfrm>
            <a:off x="198562" y="4001360"/>
            <a:ext cx="8496944" cy="2748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t" anchorCtr="0" compatLnSpc="1">
            <a:prstTxWarp prst="textNoShape">
              <a:avLst/>
            </a:prstTxWarp>
          </a:bodyPr>
          <a:lstStyle>
            <a:lvl1pPr marL="382588" indent="-342900" algn="l" rtl="0" eaLnBrk="0" fontAlgn="base" hangingPunct="0">
              <a:spcBef>
                <a:spcPts val="800"/>
              </a:spcBef>
              <a:spcAft>
                <a:spcPct val="0"/>
              </a:spcAft>
              <a:buClr>
                <a:srgbClr val="00817E"/>
              </a:buClr>
              <a:buSzPct val="100000"/>
              <a:buFont typeface="Century Gothic" pitchFamily="34" charset="0"/>
              <a:buChar char="•"/>
              <a:defRPr sz="2800">
                <a:solidFill>
                  <a:schemeClr val="bg2"/>
                </a:solidFill>
                <a:latin typeface="+mn-lt"/>
                <a:ea typeface="MS PGothic" pitchFamily="34" charset="-128"/>
                <a:cs typeface="ＭＳ Ｐゴシック" charset="0"/>
                <a:sym typeface="Century Gothic" pitchFamily="34" charset="0"/>
              </a:defRPr>
            </a:lvl1pPr>
            <a:lvl2pPr marL="731838" indent="-285750" algn="l" rtl="0" eaLnBrk="0" fontAlgn="base" hangingPunct="0">
              <a:spcBef>
                <a:spcPts val="700"/>
              </a:spcBef>
              <a:spcAft>
                <a:spcPct val="0"/>
              </a:spcAft>
              <a:buClr>
                <a:srgbClr val="000000"/>
              </a:buClr>
              <a:buSzPct val="100000"/>
              <a:buFont typeface="Century Gothic" pitchFamily="34" charset="0"/>
              <a:buChar char="–"/>
              <a:defRPr sz="2400">
                <a:solidFill>
                  <a:schemeClr val="bg2"/>
                </a:solidFill>
                <a:latin typeface="+mn-lt"/>
                <a:ea typeface="MS PGothic" pitchFamily="34" charset="-128"/>
                <a:cs typeface="+mn-cs"/>
                <a:sym typeface="Century Gothic" pitchFamily="34" charset="0"/>
              </a:defRPr>
            </a:lvl2pPr>
            <a:lvl3pPr marL="1131888" indent="-228600" algn="l" rtl="0" eaLnBrk="0" fontAlgn="base" hangingPunct="0">
              <a:spcBef>
                <a:spcPts val="600"/>
              </a:spcBef>
              <a:spcAft>
                <a:spcPct val="0"/>
              </a:spcAft>
              <a:buClr>
                <a:srgbClr val="000000"/>
              </a:buClr>
              <a:buSzPct val="100000"/>
              <a:buFont typeface="Century Gothic" pitchFamily="34" charset="0"/>
              <a:buChar char="•"/>
              <a:defRPr>
                <a:solidFill>
                  <a:schemeClr val="bg2"/>
                </a:solidFill>
                <a:latin typeface="+mn-lt"/>
                <a:ea typeface="MS PGothic" pitchFamily="34" charset="-128"/>
                <a:cs typeface="+mn-cs"/>
                <a:sym typeface="Century Gothic" pitchFamily="34" charset="0"/>
              </a:defRPr>
            </a:lvl3pPr>
            <a:lvl4pPr marL="1589088" indent="-228600" algn="l" rtl="0" eaLnBrk="0" fontAlgn="base" hangingPunct="0">
              <a:spcBef>
                <a:spcPts val="500"/>
              </a:spcBef>
              <a:spcAft>
                <a:spcPct val="0"/>
              </a:spcAft>
              <a:buClr>
                <a:srgbClr val="000000"/>
              </a:buClr>
              <a:buSzPct val="100000"/>
              <a:buFont typeface="Arial" pitchFamily="34" charset="0"/>
              <a:buChar char="–"/>
              <a:defRPr sz="2000">
                <a:solidFill>
                  <a:schemeClr val="bg2"/>
                </a:solidFill>
                <a:latin typeface="Calibri" charset="0"/>
                <a:ea typeface="ヒラギノ角ゴ ProN W3" charset="0"/>
                <a:cs typeface="ヒラギノ角ゴ ProN W3" charset="0"/>
                <a:sym typeface="Calibri" pitchFamily="34" charset="0"/>
              </a:defRPr>
            </a:lvl4pPr>
            <a:lvl5pPr marL="2046288" indent="-228600" algn="l" rtl="0" eaLnBrk="0" fontAlgn="base" hangingPunct="0">
              <a:spcBef>
                <a:spcPts val="500"/>
              </a:spcBef>
              <a:spcAft>
                <a:spcPct val="0"/>
              </a:spcAft>
              <a:buClr>
                <a:srgbClr val="000000"/>
              </a:buClr>
              <a:buSzPct val="100000"/>
              <a:buFont typeface="Arial" pitchFamily="34" charset="0"/>
              <a:buChar char="»"/>
              <a:defRPr sz="2000">
                <a:solidFill>
                  <a:schemeClr val="bg2"/>
                </a:solidFill>
                <a:latin typeface="Calibri" charset="0"/>
                <a:ea typeface="ヒラギノ角ゴ ProN W3" charset="0"/>
                <a:cs typeface="ヒラギノ角ゴ ProN W3" charset="0"/>
                <a:sym typeface="Calibri" pitchFamily="34"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9pPr>
          </a:lstStyle>
          <a:p>
            <a:pPr>
              <a:spcBef>
                <a:spcPts val="0"/>
              </a:spcBef>
              <a:buFont typeface="Arial" panose="020B0604020202020204" pitchFamily="34" charset="0"/>
              <a:buChar char="•"/>
            </a:pPr>
            <a:r>
              <a:rPr lang="en-CA" sz="1500" dirty="0"/>
              <a:t>Conflate environmental degradation and climate change</a:t>
            </a:r>
          </a:p>
          <a:p>
            <a:pPr>
              <a:spcBef>
                <a:spcPts val="0"/>
              </a:spcBef>
              <a:buFont typeface="Arial" panose="020B0604020202020204" pitchFamily="34" charset="0"/>
              <a:buChar char="•"/>
            </a:pPr>
            <a:r>
              <a:rPr lang="en-CA" sz="1500" dirty="0"/>
              <a:t>Can describe actions to cope with severe weather and climate change impacts, including  becoming informed and being prepared</a:t>
            </a:r>
          </a:p>
          <a:p>
            <a:pPr>
              <a:spcBef>
                <a:spcPts val="0"/>
              </a:spcBef>
              <a:buFont typeface="Arial" panose="020B0604020202020204" pitchFamily="34" charset="0"/>
              <a:buChar char="•"/>
            </a:pPr>
            <a:r>
              <a:rPr lang="en-CA" sz="1500" dirty="0"/>
              <a:t>Are largely unaware of government action  to </a:t>
            </a:r>
            <a:r>
              <a:rPr lang="en-CA" sz="1500" dirty="0" smtClean="0"/>
              <a:t>adapt to climate risk</a:t>
            </a:r>
            <a:endParaRPr lang="en-CA" sz="1500" dirty="0"/>
          </a:p>
          <a:p>
            <a:pPr>
              <a:spcBef>
                <a:spcPts val="0"/>
              </a:spcBef>
              <a:buFont typeface="Arial" panose="020B0604020202020204" pitchFamily="34" charset="0"/>
              <a:buChar char="•"/>
            </a:pPr>
            <a:r>
              <a:rPr lang="en-CA" sz="1500" dirty="0" smtClean="0"/>
              <a:t>Believe </a:t>
            </a:r>
            <a:r>
              <a:rPr lang="en-CA" sz="1500" dirty="0"/>
              <a:t>climate action is a shared responsibility</a:t>
            </a:r>
          </a:p>
          <a:p>
            <a:pPr>
              <a:spcBef>
                <a:spcPts val="0"/>
              </a:spcBef>
              <a:buFont typeface="Arial" panose="020B0604020202020204" pitchFamily="34" charset="0"/>
              <a:buChar char="•"/>
            </a:pPr>
            <a:r>
              <a:rPr lang="en-CA" sz="1500" kern="0" dirty="0"/>
              <a:t>Consider day-to-day and economic issues – fuel price, market for catch and equipment cost –as their most important problems. Climate change is not top of mind</a:t>
            </a:r>
          </a:p>
          <a:p>
            <a:pPr>
              <a:spcBef>
                <a:spcPts val="0"/>
              </a:spcBef>
              <a:buFont typeface="Arial" panose="020B0604020202020204" pitchFamily="34" charset="0"/>
              <a:buChar char="•"/>
            </a:pPr>
            <a:r>
              <a:rPr lang="en-CA" sz="1500" kern="0" dirty="0" smtClean="0"/>
              <a:t>Are concerned to </a:t>
            </a:r>
            <a:r>
              <a:rPr lang="en-CA" sz="1500" kern="0" dirty="0" smtClean="0"/>
              <a:t>very concerned </a:t>
            </a:r>
            <a:r>
              <a:rPr lang="en-CA" sz="1500" kern="0" dirty="0" smtClean="0"/>
              <a:t>about the impacts of climate change</a:t>
            </a:r>
          </a:p>
          <a:p>
            <a:pPr>
              <a:spcBef>
                <a:spcPts val="0"/>
              </a:spcBef>
              <a:buFont typeface="Arial" panose="020B0604020202020204" pitchFamily="34" charset="0"/>
              <a:buChar char="•"/>
            </a:pPr>
            <a:r>
              <a:rPr lang="en-CA" sz="1500" kern="0" dirty="0" smtClean="0"/>
              <a:t>Are </a:t>
            </a:r>
            <a:r>
              <a:rPr lang="en-CA" sz="1500" kern="0" dirty="0"/>
              <a:t>confident they could turn to close family / friends if they needed extra help</a:t>
            </a:r>
          </a:p>
          <a:p>
            <a:pPr>
              <a:spcBef>
                <a:spcPts val="0"/>
              </a:spcBef>
              <a:buFont typeface="Arial" panose="020B0604020202020204" pitchFamily="34" charset="0"/>
              <a:buChar char="•"/>
            </a:pPr>
            <a:r>
              <a:rPr lang="en-CA" sz="1500" kern="0" dirty="0" smtClean="0"/>
              <a:t>Are confident in their preparedness to deal with major storms</a:t>
            </a:r>
          </a:p>
          <a:p>
            <a:pPr>
              <a:spcBef>
                <a:spcPts val="0"/>
              </a:spcBef>
              <a:buFont typeface="Arial" panose="020B0604020202020204" pitchFamily="34" charset="0"/>
              <a:buChar char="•"/>
            </a:pPr>
            <a:r>
              <a:rPr lang="en-CA" sz="1500" kern="0" dirty="0" smtClean="0"/>
              <a:t>Report low uptake of measures to reduce disaster risk, particularly home and property insurance</a:t>
            </a:r>
          </a:p>
          <a:p>
            <a:pPr>
              <a:spcBef>
                <a:spcPts val="0"/>
              </a:spcBef>
              <a:buFont typeface="Arial" panose="020B0604020202020204" pitchFamily="34" charset="0"/>
              <a:buChar char="•"/>
            </a:pPr>
            <a:endParaRPr lang="en-CA" sz="1500" kern="0" dirty="0" smtClean="0"/>
          </a:p>
          <a:p>
            <a:pPr>
              <a:spcBef>
                <a:spcPts val="0"/>
              </a:spcBef>
              <a:buFont typeface="Arial" panose="020B0604020202020204" pitchFamily="34" charset="0"/>
              <a:buChar char="•"/>
            </a:pPr>
            <a:endParaRPr lang="en-CA" sz="1500" kern="0" dirty="0" smtClean="0"/>
          </a:p>
        </p:txBody>
      </p:sp>
      <p:grpSp>
        <p:nvGrpSpPr>
          <p:cNvPr id="3" name="Group 2"/>
          <p:cNvGrpSpPr/>
          <p:nvPr/>
        </p:nvGrpSpPr>
        <p:grpSpPr>
          <a:xfrm>
            <a:off x="5066046" y="869876"/>
            <a:ext cx="4231841" cy="3138082"/>
            <a:chOff x="5066046" y="812984"/>
            <a:chExt cx="4231841" cy="3138082"/>
          </a:xfrm>
        </p:grpSpPr>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6046" y="812984"/>
              <a:ext cx="4231841" cy="279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964431" y="3489401"/>
              <a:ext cx="2415326" cy="461665"/>
            </a:xfrm>
            <a:prstGeom prst="rect">
              <a:avLst/>
            </a:prstGeom>
            <a:noFill/>
          </p:spPr>
          <p:txBody>
            <a:bodyPr wrap="square" rtlCol="0">
              <a:spAutoFit/>
            </a:bodyPr>
            <a:lstStyle/>
            <a:p>
              <a:r>
                <a:rPr lang="en-CA" sz="1200" dirty="0" smtClean="0">
                  <a:latin typeface="+mn-lt"/>
                </a:rPr>
                <a:t>Feasibility of adaptation options (average scores out of 5)</a:t>
              </a:r>
              <a:endParaRPr lang="en-CA" sz="1200" dirty="0">
                <a:latin typeface="+mn-lt"/>
              </a:endParaRPr>
            </a:p>
          </p:txBody>
        </p:sp>
      </p:grpSp>
      <p:pic>
        <p:nvPicPr>
          <p:cNvPr id="8194" name="Picture 2" descr="C:\Users\jeyzaguirre\Dropbox (ESSA Technologies)\CRFM Fishery-Related SEIA and Monitoring System\Templates\Graphic Elements PNGs\CRFM_Portal_Panels-4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0806" y="836712"/>
            <a:ext cx="1135363" cy="984639"/>
          </a:xfrm>
          <a:prstGeom prst="rect">
            <a:avLst/>
          </a:prstGeom>
          <a:noFill/>
          <a:extLst>
            <a:ext uri="{909E8E84-426E-40DD-AFC4-6F175D3DCCD1}">
              <a14:hiddenFill xmlns:a14="http://schemas.microsoft.com/office/drawing/2010/main">
                <a:solidFill>
                  <a:srgbClr val="FFFFFF"/>
                </a:solidFill>
              </a14:hiddenFill>
            </a:ext>
          </a:extLst>
        </p:spPr>
      </p:pic>
      <p:sp>
        <p:nvSpPr>
          <p:cNvPr id="8" name="Left Bracket 7"/>
          <p:cNvSpPr/>
          <p:nvPr/>
        </p:nvSpPr>
        <p:spPr bwMode="auto">
          <a:xfrm>
            <a:off x="144556" y="1821350"/>
            <a:ext cx="108012" cy="3119817"/>
          </a:xfrm>
          <a:prstGeom prst="leftBracket">
            <a:avLst/>
          </a:prstGeom>
          <a:noFill/>
          <a:ln w="1270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18" name="Left Bracket 17"/>
          <p:cNvSpPr/>
          <p:nvPr/>
        </p:nvSpPr>
        <p:spPr bwMode="auto">
          <a:xfrm>
            <a:off x="140016" y="5037106"/>
            <a:ext cx="61500" cy="1200206"/>
          </a:xfrm>
          <a:prstGeom prst="leftBracket">
            <a:avLst/>
          </a:prstGeom>
          <a:noFill/>
          <a:ln w="1270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CA">
              <a:latin typeface="Calibri" charset="0"/>
              <a:ea typeface="ヒラギノ角ゴ ProN W3" charset="0"/>
              <a:cs typeface="ヒラギノ角ゴ ProN W3" charset="0"/>
              <a:sym typeface="Calibri" charset="0"/>
            </a:endParaRPr>
          </a:p>
        </p:txBody>
      </p:sp>
      <p:sp>
        <p:nvSpPr>
          <p:cNvPr id="19" name="Left Bracket 18"/>
          <p:cNvSpPr/>
          <p:nvPr/>
        </p:nvSpPr>
        <p:spPr bwMode="auto">
          <a:xfrm>
            <a:off x="144556" y="6381327"/>
            <a:ext cx="113920" cy="441245"/>
          </a:xfrm>
          <a:prstGeom prst="leftBracket">
            <a:avLst/>
          </a:prstGeom>
          <a:noFill/>
          <a:ln w="1270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CA">
              <a:latin typeface="Calibri" charset="0"/>
              <a:ea typeface="ヒラギノ角ゴ ProN W3" charset="0"/>
              <a:cs typeface="ヒラギノ角ゴ ProN W3" charset="0"/>
              <a:sym typeface="Calibri" charset="0"/>
            </a:endParaRPr>
          </a:p>
        </p:txBody>
      </p:sp>
      <p:sp>
        <p:nvSpPr>
          <p:cNvPr id="7" name="TextBox 6"/>
          <p:cNvSpPr txBox="1"/>
          <p:nvPr/>
        </p:nvSpPr>
        <p:spPr>
          <a:xfrm>
            <a:off x="6972" y="2100192"/>
            <a:ext cx="503008" cy="338554"/>
          </a:xfrm>
          <a:prstGeom prst="rect">
            <a:avLst/>
          </a:prstGeom>
          <a:noFill/>
        </p:spPr>
        <p:txBody>
          <a:bodyPr wrap="square" rtlCol="0">
            <a:spAutoFit/>
          </a:bodyPr>
          <a:lstStyle/>
          <a:p>
            <a:r>
              <a:rPr lang="en-CA" sz="1600" b="1" dirty="0" smtClean="0">
                <a:latin typeface="+mn-lt"/>
              </a:rPr>
              <a:t>K</a:t>
            </a:r>
            <a:endParaRPr lang="en-CA" sz="1600" b="1" dirty="0">
              <a:latin typeface="+mn-lt"/>
            </a:endParaRPr>
          </a:p>
        </p:txBody>
      </p:sp>
      <p:sp>
        <p:nvSpPr>
          <p:cNvPr id="17" name="TextBox 16"/>
          <p:cNvSpPr txBox="1"/>
          <p:nvPr/>
        </p:nvSpPr>
        <p:spPr>
          <a:xfrm>
            <a:off x="35885" y="5019237"/>
            <a:ext cx="503008" cy="338554"/>
          </a:xfrm>
          <a:prstGeom prst="rect">
            <a:avLst/>
          </a:prstGeom>
          <a:noFill/>
        </p:spPr>
        <p:txBody>
          <a:bodyPr wrap="square" rtlCol="0">
            <a:spAutoFit/>
          </a:bodyPr>
          <a:lstStyle/>
          <a:p>
            <a:r>
              <a:rPr lang="en-CA" sz="1600" b="1" dirty="0" smtClean="0">
                <a:latin typeface="+mn-lt"/>
              </a:rPr>
              <a:t>A</a:t>
            </a:r>
            <a:endParaRPr lang="en-CA" sz="1600" b="1" dirty="0">
              <a:latin typeface="+mn-lt"/>
            </a:endParaRPr>
          </a:p>
        </p:txBody>
      </p:sp>
      <p:sp>
        <p:nvSpPr>
          <p:cNvPr id="20" name="TextBox 19"/>
          <p:cNvSpPr txBox="1"/>
          <p:nvPr/>
        </p:nvSpPr>
        <p:spPr>
          <a:xfrm>
            <a:off x="6972" y="6403164"/>
            <a:ext cx="503008" cy="338554"/>
          </a:xfrm>
          <a:prstGeom prst="rect">
            <a:avLst/>
          </a:prstGeom>
          <a:noFill/>
        </p:spPr>
        <p:txBody>
          <a:bodyPr wrap="square" rtlCol="0">
            <a:spAutoFit/>
          </a:bodyPr>
          <a:lstStyle/>
          <a:p>
            <a:r>
              <a:rPr lang="en-CA" sz="1600" b="1" dirty="0" smtClean="0">
                <a:latin typeface="+mn-lt"/>
              </a:rPr>
              <a:t>P</a:t>
            </a:r>
            <a:endParaRPr lang="en-CA" sz="1600" b="1" dirty="0">
              <a:latin typeface="+mn-lt"/>
            </a:endParaRPr>
          </a:p>
        </p:txBody>
      </p:sp>
    </p:spTree>
    <p:extLst>
      <p:ext uri="{BB962C8B-B14F-4D97-AF65-F5344CB8AC3E}">
        <p14:creationId xmlns:p14="http://schemas.microsoft.com/office/powerpoint/2010/main" val="277326316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128792" cy="812800"/>
          </a:xfrm>
        </p:spPr>
        <p:txBody>
          <a:bodyPr>
            <a:normAutofit fontScale="90000"/>
          </a:bodyPr>
          <a:lstStyle/>
          <a:p>
            <a:r>
              <a:rPr lang="en-CA" sz="4600" dirty="0"/>
              <a:t>Opportunities, Assets &amp; Challenges (cont.)</a:t>
            </a:r>
            <a:r>
              <a:rPr lang="en-CA" dirty="0"/>
              <a:t/>
            </a:r>
            <a:br>
              <a:rPr lang="en-CA" dirty="0"/>
            </a:br>
            <a:r>
              <a:rPr lang="en-CA" sz="3200" dirty="0"/>
              <a:t>Knowledge-Attitude-Practice Study</a:t>
            </a:r>
            <a:endParaRPr lang="en-CA" dirty="0"/>
          </a:p>
        </p:txBody>
      </p:sp>
      <p:sp>
        <p:nvSpPr>
          <p:cNvPr id="3" name="Content Placeholder 2"/>
          <p:cNvSpPr>
            <a:spLocks noGrp="1"/>
          </p:cNvSpPr>
          <p:nvPr>
            <p:ph idx="1"/>
          </p:nvPr>
        </p:nvSpPr>
        <p:spPr>
          <a:xfrm>
            <a:off x="312306" y="1340768"/>
            <a:ext cx="3827646" cy="2664296"/>
          </a:xfrm>
        </p:spPr>
        <p:txBody>
          <a:bodyPr/>
          <a:lstStyle/>
          <a:p>
            <a:pPr marL="39688" indent="0">
              <a:buNone/>
            </a:pPr>
            <a:r>
              <a:rPr lang="en-CA" sz="2000" u="sng" dirty="0" smtClean="0"/>
              <a:t>Managers</a:t>
            </a:r>
          </a:p>
          <a:p>
            <a:r>
              <a:rPr lang="en-CA" sz="1800" dirty="0" smtClean="0"/>
              <a:t>Are concerned about the ecological, economic and business impacts of climate change</a:t>
            </a:r>
            <a:endParaRPr lang="en-CA" sz="1800"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12</a:t>
            </a:fld>
            <a:endParaRPr lang="en-US" dirty="0"/>
          </a:p>
        </p:txBody>
      </p:sp>
      <p:pic>
        <p:nvPicPr>
          <p:cNvPr id="5" name="Picture 4"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287949"/>
            <a:ext cx="4747918" cy="2613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bwMode="auto">
          <a:xfrm>
            <a:off x="4420068" y="3947864"/>
            <a:ext cx="4328396" cy="1986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t" anchorCtr="0" compatLnSpc="1">
            <a:prstTxWarp prst="textNoShape">
              <a:avLst/>
            </a:prstTxWarp>
          </a:bodyPr>
          <a:lstStyle>
            <a:lvl1pPr marL="382588" indent="-342900" algn="l" rtl="0" eaLnBrk="0" fontAlgn="base" hangingPunct="0">
              <a:spcBef>
                <a:spcPts val="800"/>
              </a:spcBef>
              <a:spcAft>
                <a:spcPct val="0"/>
              </a:spcAft>
              <a:buClr>
                <a:srgbClr val="00817E"/>
              </a:buClr>
              <a:buSzPct val="100000"/>
              <a:buFont typeface="Century Gothic" pitchFamily="34" charset="0"/>
              <a:buChar char="•"/>
              <a:defRPr sz="2800">
                <a:solidFill>
                  <a:schemeClr val="bg2"/>
                </a:solidFill>
                <a:latin typeface="+mn-lt"/>
                <a:ea typeface="MS PGothic" pitchFamily="34" charset="-128"/>
                <a:cs typeface="ＭＳ Ｐゴシック" charset="0"/>
                <a:sym typeface="Century Gothic" pitchFamily="34" charset="0"/>
              </a:defRPr>
            </a:lvl1pPr>
            <a:lvl2pPr marL="731838" indent="-285750" algn="l" rtl="0" eaLnBrk="0" fontAlgn="base" hangingPunct="0">
              <a:spcBef>
                <a:spcPts val="700"/>
              </a:spcBef>
              <a:spcAft>
                <a:spcPct val="0"/>
              </a:spcAft>
              <a:buClr>
                <a:srgbClr val="000000"/>
              </a:buClr>
              <a:buSzPct val="100000"/>
              <a:buFont typeface="Century Gothic" pitchFamily="34" charset="0"/>
              <a:buChar char="–"/>
              <a:defRPr sz="2400">
                <a:solidFill>
                  <a:schemeClr val="bg2"/>
                </a:solidFill>
                <a:latin typeface="+mn-lt"/>
                <a:ea typeface="MS PGothic" pitchFamily="34" charset="-128"/>
                <a:cs typeface="+mn-cs"/>
                <a:sym typeface="Century Gothic" pitchFamily="34" charset="0"/>
              </a:defRPr>
            </a:lvl2pPr>
            <a:lvl3pPr marL="1131888" indent="-228600" algn="l" rtl="0" eaLnBrk="0" fontAlgn="base" hangingPunct="0">
              <a:spcBef>
                <a:spcPts val="600"/>
              </a:spcBef>
              <a:spcAft>
                <a:spcPct val="0"/>
              </a:spcAft>
              <a:buClr>
                <a:srgbClr val="000000"/>
              </a:buClr>
              <a:buSzPct val="100000"/>
              <a:buFont typeface="Century Gothic" pitchFamily="34" charset="0"/>
              <a:buChar char="•"/>
              <a:defRPr>
                <a:solidFill>
                  <a:schemeClr val="bg2"/>
                </a:solidFill>
                <a:latin typeface="+mn-lt"/>
                <a:ea typeface="MS PGothic" pitchFamily="34" charset="-128"/>
                <a:cs typeface="+mn-cs"/>
                <a:sym typeface="Century Gothic" pitchFamily="34" charset="0"/>
              </a:defRPr>
            </a:lvl3pPr>
            <a:lvl4pPr marL="1589088" indent="-228600" algn="l" rtl="0" eaLnBrk="0" fontAlgn="base" hangingPunct="0">
              <a:spcBef>
                <a:spcPts val="500"/>
              </a:spcBef>
              <a:spcAft>
                <a:spcPct val="0"/>
              </a:spcAft>
              <a:buClr>
                <a:srgbClr val="000000"/>
              </a:buClr>
              <a:buSzPct val="100000"/>
              <a:buFont typeface="Arial" pitchFamily="34" charset="0"/>
              <a:buChar char="–"/>
              <a:defRPr sz="2000">
                <a:solidFill>
                  <a:schemeClr val="bg2"/>
                </a:solidFill>
                <a:latin typeface="Calibri" charset="0"/>
                <a:ea typeface="ヒラギノ角ゴ ProN W3" charset="0"/>
                <a:cs typeface="ヒラギノ角ゴ ProN W3" charset="0"/>
                <a:sym typeface="Calibri" pitchFamily="34" charset="0"/>
              </a:defRPr>
            </a:lvl4pPr>
            <a:lvl5pPr marL="2046288" indent="-228600" algn="l" rtl="0" eaLnBrk="0" fontAlgn="base" hangingPunct="0">
              <a:spcBef>
                <a:spcPts val="500"/>
              </a:spcBef>
              <a:spcAft>
                <a:spcPct val="0"/>
              </a:spcAft>
              <a:buClr>
                <a:srgbClr val="000000"/>
              </a:buClr>
              <a:buSzPct val="100000"/>
              <a:buFont typeface="Arial" pitchFamily="34" charset="0"/>
              <a:buChar char="»"/>
              <a:defRPr sz="2000">
                <a:solidFill>
                  <a:schemeClr val="bg2"/>
                </a:solidFill>
                <a:latin typeface="Calibri" charset="0"/>
                <a:ea typeface="ヒラギノ角ゴ ProN W3" charset="0"/>
                <a:cs typeface="ヒラギノ角ゴ ProN W3" charset="0"/>
                <a:sym typeface="Calibri" pitchFamily="34"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9pPr>
          </a:lstStyle>
          <a:p>
            <a:r>
              <a:rPr lang="en-CA" sz="1800" kern="0" dirty="0" smtClean="0"/>
              <a:t>See FADs as the least important adaptation option to pursue and education &amp; awareness campaigns as the most important option</a:t>
            </a:r>
          </a:p>
          <a:p>
            <a:r>
              <a:rPr lang="en-CA" sz="1800" kern="0" dirty="0" smtClean="0"/>
              <a:t>See the </a:t>
            </a:r>
            <a:r>
              <a:rPr lang="en-CA" sz="1800" kern="0" dirty="0"/>
              <a:t>cost of </a:t>
            </a:r>
            <a:r>
              <a:rPr lang="en-CA" sz="1800" kern="0" dirty="0" smtClean="0"/>
              <a:t>adapting, insufficient </a:t>
            </a:r>
            <a:r>
              <a:rPr lang="en-CA" sz="1800" kern="0" dirty="0"/>
              <a:t>staff resources and </a:t>
            </a:r>
            <a:r>
              <a:rPr lang="en-CA" sz="1800" kern="0" dirty="0" smtClean="0"/>
              <a:t>insufficient technical capacity as top 3 challenges their organizations face in addressing climate change</a:t>
            </a:r>
            <a:endParaRPr lang="en-CA" sz="1800" kern="0" dirty="0"/>
          </a:p>
        </p:txBody>
      </p:sp>
      <p:grpSp>
        <p:nvGrpSpPr>
          <p:cNvPr id="11" name="Group 10"/>
          <p:cNvGrpSpPr/>
          <p:nvPr/>
        </p:nvGrpSpPr>
        <p:grpSpPr>
          <a:xfrm>
            <a:off x="-53369" y="3429000"/>
            <a:ext cx="4572000" cy="3024188"/>
            <a:chOff x="0" y="3137877"/>
            <a:chExt cx="4572000" cy="3024188"/>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37877"/>
              <a:ext cx="4572000"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971600" y="5700400"/>
              <a:ext cx="2522063" cy="461665"/>
            </a:xfrm>
            <a:prstGeom prst="rect">
              <a:avLst/>
            </a:prstGeom>
            <a:noFill/>
          </p:spPr>
          <p:txBody>
            <a:bodyPr wrap="square" rtlCol="0">
              <a:spAutoFit/>
            </a:bodyPr>
            <a:lstStyle/>
            <a:p>
              <a:pPr algn="ctr"/>
              <a:r>
                <a:rPr lang="en-CA" sz="1200" dirty="0" smtClean="0">
                  <a:latin typeface="+mn-lt"/>
                </a:rPr>
                <a:t>Importance of adaptation options (average scores out of 5)</a:t>
              </a:r>
              <a:endParaRPr lang="en-CA" sz="1200" dirty="0">
                <a:latin typeface="+mn-lt"/>
              </a:endParaRPr>
            </a:p>
          </p:txBody>
        </p:sp>
      </p:grpSp>
    </p:spTree>
    <p:extLst>
      <p:ext uri="{BB962C8B-B14F-4D97-AF65-F5344CB8AC3E}">
        <p14:creationId xmlns:p14="http://schemas.microsoft.com/office/powerpoint/2010/main" val="121458199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128792" cy="812800"/>
          </a:xfrm>
        </p:spPr>
        <p:txBody>
          <a:bodyPr>
            <a:normAutofit fontScale="90000"/>
          </a:bodyPr>
          <a:lstStyle/>
          <a:p>
            <a:r>
              <a:rPr lang="en-CA" sz="4600" dirty="0" smtClean="0"/>
              <a:t>Opportunities, Assets </a:t>
            </a:r>
            <a:r>
              <a:rPr lang="en-CA" sz="4600" dirty="0"/>
              <a:t>&amp; Challenges (cont.)</a:t>
            </a:r>
            <a:r>
              <a:rPr lang="en-CA" dirty="0"/>
              <a:t/>
            </a:r>
            <a:br>
              <a:rPr lang="en-CA" dirty="0"/>
            </a:br>
            <a:r>
              <a:rPr lang="en-CA" sz="3200" dirty="0"/>
              <a:t>Knowledge-Attitude-Practice Study</a:t>
            </a:r>
            <a:endParaRPr lang="en-CA" dirty="0"/>
          </a:p>
        </p:txBody>
      </p:sp>
      <p:sp>
        <p:nvSpPr>
          <p:cNvPr id="3" name="Content Placeholder 2"/>
          <p:cNvSpPr>
            <a:spLocks noGrp="1"/>
          </p:cNvSpPr>
          <p:nvPr>
            <p:ph idx="1"/>
          </p:nvPr>
        </p:nvSpPr>
        <p:spPr>
          <a:xfrm>
            <a:off x="312306" y="1340768"/>
            <a:ext cx="2819534" cy="3672408"/>
          </a:xfrm>
        </p:spPr>
        <p:txBody>
          <a:bodyPr/>
          <a:lstStyle/>
          <a:p>
            <a:pPr marL="39688" indent="0">
              <a:buNone/>
            </a:pPr>
            <a:r>
              <a:rPr lang="en-CA" sz="2000" u="sng" dirty="0" smtClean="0"/>
              <a:t>Policy actors</a:t>
            </a:r>
          </a:p>
          <a:p>
            <a:r>
              <a:rPr lang="en-CA" sz="1800" dirty="0" smtClean="0"/>
              <a:t>Highlight a range of potential </a:t>
            </a:r>
            <a:r>
              <a:rPr lang="en-CA" sz="1800" dirty="0"/>
              <a:t>measures to reduce risk and future impacts of climate change in the sector </a:t>
            </a:r>
            <a:endParaRPr lang="en-CA" sz="1800" dirty="0" smtClean="0"/>
          </a:p>
          <a:p>
            <a:r>
              <a:rPr lang="en-CA" sz="1800" dirty="0" smtClean="0"/>
              <a:t>Suggest fishers could reduce </a:t>
            </a:r>
            <a:r>
              <a:rPr lang="en-CA" sz="1800" dirty="0"/>
              <a:t>the impacts of climate change on their </a:t>
            </a:r>
            <a:r>
              <a:rPr lang="en-CA" sz="1800" dirty="0" smtClean="0"/>
              <a:t>communities through the following strategies:</a:t>
            </a:r>
            <a:endParaRPr lang="en-CA" sz="1800"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13</a:t>
            </a:fld>
            <a:endParaRPr lang="en-US" dirty="0"/>
          </a:p>
        </p:txBody>
      </p:sp>
      <p:pic>
        <p:nvPicPr>
          <p:cNvPr id="5" name="Picture 4"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sp>
        <p:nvSpPr>
          <p:cNvPr id="10" name="Content Placeholder 2"/>
          <p:cNvSpPr txBox="1">
            <a:spLocks/>
          </p:cNvSpPr>
          <p:nvPr/>
        </p:nvSpPr>
        <p:spPr bwMode="auto">
          <a:xfrm>
            <a:off x="297724" y="4950359"/>
            <a:ext cx="7776864" cy="1478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t" anchorCtr="0" compatLnSpc="1">
            <a:prstTxWarp prst="textNoShape">
              <a:avLst/>
            </a:prstTxWarp>
          </a:bodyPr>
          <a:lstStyle>
            <a:lvl1pPr marL="382588" indent="-342900" algn="l" rtl="0" eaLnBrk="0" fontAlgn="base" hangingPunct="0">
              <a:spcBef>
                <a:spcPts val="800"/>
              </a:spcBef>
              <a:spcAft>
                <a:spcPct val="0"/>
              </a:spcAft>
              <a:buClr>
                <a:srgbClr val="00817E"/>
              </a:buClr>
              <a:buSzPct val="100000"/>
              <a:buFont typeface="Century Gothic" pitchFamily="34" charset="0"/>
              <a:buChar char="•"/>
              <a:defRPr sz="2800">
                <a:solidFill>
                  <a:schemeClr val="bg2"/>
                </a:solidFill>
                <a:latin typeface="+mn-lt"/>
                <a:ea typeface="MS PGothic" pitchFamily="34" charset="-128"/>
                <a:cs typeface="ＭＳ Ｐゴシック" charset="0"/>
                <a:sym typeface="Century Gothic" pitchFamily="34" charset="0"/>
              </a:defRPr>
            </a:lvl1pPr>
            <a:lvl2pPr marL="731838" indent="-285750" algn="l" rtl="0" eaLnBrk="0" fontAlgn="base" hangingPunct="0">
              <a:spcBef>
                <a:spcPts val="700"/>
              </a:spcBef>
              <a:spcAft>
                <a:spcPct val="0"/>
              </a:spcAft>
              <a:buClr>
                <a:srgbClr val="000000"/>
              </a:buClr>
              <a:buSzPct val="100000"/>
              <a:buFont typeface="Century Gothic" pitchFamily="34" charset="0"/>
              <a:buChar char="–"/>
              <a:defRPr sz="2400">
                <a:solidFill>
                  <a:schemeClr val="bg2"/>
                </a:solidFill>
                <a:latin typeface="+mn-lt"/>
                <a:ea typeface="MS PGothic" pitchFamily="34" charset="-128"/>
                <a:cs typeface="+mn-cs"/>
                <a:sym typeface="Century Gothic" pitchFamily="34" charset="0"/>
              </a:defRPr>
            </a:lvl2pPr>
            <a:lvl3pPr marL="1131888" indent="-228600" algn="l" rtl="0" eaLnBrk="0" fontAlgn="base" hangingPunct="0">
              <a:spcBef>
                <a:spcPts val="600"/>
              </a:spcBef>
              <a:spcAft>
                <a:spcPct val="0"/>
              </a:spcAft>
              <a:buClr>
                <a:srgbClr val="000000"/>
              </a:buClr>
              <a:buSzPct val="100000"/>
              <a:buFont typeface="Century Gothic" pitchFamily="34" charset="0"/>
              <a:buChar char="•"/>
              <a:defRPr>
                <a:solidFill>
                  <a:schemeClr val="bg2"/>
                </a:solidFill>
                <a:latin typeface="+mn-lt"/>
                <a:ea typeface="MS PGothic" pitchFamily="34" charset="-128"/>
                <a:cs typeface="+mn-cs"/>
                <a:sym typeface="Century Gothic" pitchFamily="34" charset="0"/>
              </a:defRPr>
            </a:lvl3pPr>
            <a:lvl4pPr marL="1589088" indent="-228600" algn="l" rtl="0" eaLnBrk="0" fontAlgn="base" hangingPunct="0">
              <a:spcBef>
                <a:spcPts val="500"/>
              </a:spcBef>
              <a:spcAft>
                <a:spcPct val="0"/>
              </a:spcAft>
              <a:buClr>
                <a:srgbClr val="000000"/>
              </a:buClr>
              <a:buSzPct val="100000"/>
              <a:buFont typeface="Arial" pitchFamily="34" charset="0"/>
              <a:buChar char="–"/>
              <a:defRPr sz="2000">
                <a:solidFill>
                  <a:schemeClr val="bg2"/>
                </a:solidFill>
                <a:latin typeface="Calibri" charset="0"/>
                <a:ea typeface="ヒラギノ角ゴ ProN W3" charset="0"/>
                <a:cs typeface="ヒラギノ角ゴ ProN W3" charset="0"/>
                <a:sym typeface="Calibri" pitchFamily="34" charset="0"/>
              </a:defRPr>
            </a:lvl4pPr>
            <a:lvl5pPr marL="2046288" indent="-228600" algn="l" rtl="0" eaLnBrk="0" fontAlgn="base" hangingPunct="0">
              <a:spcBef>
                <a:spcPts val="500"/>
              </a:spcBef>
              <a:spcAft>
                <a:spcPct val="0"/>
              </a:spcAft>
              <a:buClr>
                <a:srgbClr val="000000"/>
              </a:buClr>
              <a:buSzPct val="100000"/>
              <a:buFont typeface="Arial" pitchFamily="34" charset="0"/>
              <a:buChar char="»"/>
              <a:defRPr sz="2000">
                <a:solidFill>
                  <a:schemeClr val="bg2"/>
                </a:solidFill>
                <a:latin typeface="Calibri" charset="0"/>
                <a:ea typeface="ヒラギノ角ゴ ProN W3" charset="0"/>
                <a:cs typeface="ヒラギノ角ゴ ProN W3" charset="0"/>
                <a:sym typeface="Calibri" pitchFamily="34"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9pPr>
          </a:lstStyle>
          <a:p>
            <a:pPr lvl="1"/>
            <a:r>
              <a:rPr lang="en-CA" sz="1600" kern="0" dirty="0" smtClean="0"/>
              <a:t>responsible fishing</a:t>
            </a:r>
          </a:p>
          <a:p>
            <a:pPr lvl="1"/>
            <a:r>
              <a:rPr lang="en-CA" sz="1600" kern="0" dirty="0"/>
              <a:t>d</a:t>
            </a:r>
            <a:r>
              <a:rPr lang="en-CA" sz="1600" kern="0" dirty="0" smtClean="0"/>
              <a:t>iversification (of target species, fishing methods)</a:t>
            </a:r>
          </a:p>
          <a:p>
            <a:pPr lvl="1"/>
            <a:r>
              <a:rPr lang="en-CA" sz="1600" kern="0" dirty="0"/>
              <a:t>o</a:t>
            </a:r>
            <a:r>
              <a:rPr lang="en-CA" sz="1600" kern="0" dirty="0" smtClean="0"/>
              <a:t>rganization (e.g</a:t>
            </a:r>
            <a:r>
              <a:rPr lang="en-CA" sz="1600" kern="0" dirty="0"/>
              <a:t>., fishing cooperatives</a:t>
            </a:r>
            <a:r>
              <a:rPr lang="en-CA" sz="1600" kern="0" dirty="0" smtClean="0"/>
              <a:t>)</a:t>
            </a:r>
          </a:p>
          <a:p>
            <a:pPr lvl="1"/>
            <a:r>
              <a:rPr lang="en-CA" sz="1600" kern="0" dirty="0" smtClean="0"/>
              <a:t>optimization </a:t>
            </a:r>
            <a:r>
              <a:rPr lang="en-CA" sz="1600" kern="0" dirty="0"/>
              <a:t>and improving value </a:t>
            </a:r>
            <a:r>
              <a:rPr lang="en-CA" sz="1600" kern="0" dirty="0" smtClean="0"/>
              <a:t>added</a:t>
            </a:r>
          </a:p>
        </p:txBody>
      </p:sp>
      <p:grpSp>
        <p:nvGrpSpPr>
          <p:cNvPr id="13" name="Group 12"/>
          <p:cNvGrpSpPr/>
          <p:nvPr/>
        </p:nvGrpSpPr>
        <p:grpSpPr>
          <a:xfrm>
            <a:off x="3009396" y="1055041"/>
            <a:ext cx="6095067" cy="3682884"/>
            <a:chOff x="3005481" y="1243293"/>
            <a:chExt cx="6095067" cy="3682884"/>
          </a:xfrm>
        </p:grpSpPr>
        <p:sp>
          <p:nvSpPr>
            <p:cNvPr id="14" name="Freeform 13"/>
            <p:cNvSpPr/>
            <p:nvPr/>
          </p:nvSpPr>
          <p:spPr>
            <a:xfrm>
              <a:off x="5268631" y="3357410"/>
              <a:ext cx="1568767" cy="1568767"/>
            </a:xfrm>
            <a:custGeom>
              <a:avLst/>
              <a:gdLst>
                <a:gd name="connsiteX0" fmla="*/ 0 w 1568767"/>
                <a:gd name="connsiteY0" fmla="*/ 784384 h 1568767"/>
                <a:gd name="connsiteX1" fmla="*/ 784384 w 1568767"/>
                <a:gd name="connsiteY1" fmla="*/ 0 h 1568767"/>
                <a:gd name="connsiteX2" fmla="*/ 1568768 w 1568767"/>
                <a:gd name="connsiteY2" fmla="*/ 784384 h 1568767"/>
                <a:gd name="connsiteX3" fmla="*/ 784384 w 1568767"/>
                <a:gd name="connsiteY3" fmla="*/ 1568768 h 1568767"/>
                <a:gd name="connsiteX4" fmla="*/ 0 w 1568767"/>
                <a:gd name="connsiteY4" fmla="*/ 784384 h 156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767" h="1568767">
                  <a:moveTo>
                    <a:pt x="0" y="784384"/>
                  </a:moveTo>
                  <a:cubicBezTo>
                    <a:pt x="0" y="351181"/>
                    <a:pt x="351181" y="0"/>
                    <a:pt x="784384" y="0"/>
                  </a:cubicBezTo>
                  <a:cubicBezTo>
                    <a:pt x="1217587" y="0"/>
                    <a:pt x="1568768" y="351181"/>
                    <a:pt x="1568768" y="784384"/>
                  </a:cubicBezTo>
                  <a:cubicBezTo>
                    <a:pt x="1568768" y="1217587"/>
                    <a:pt x="1217587" y="1568768"/>
                    <a:pt x="784384" y="1568768"/>
                  </a:cubicBezTo>
                  <a:cubicBezTo>
                    <a:pt x="351181" y="1568768"/>
                    <a:pt x="0" y="1217587"/>
                    <a:pt x="0" y="78438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361" tIns="237361" rIns="237361" bIns="237361" numCol="1" spcCol="1270" anchor="ctr" anchorCtr="0">
              <a:noAutofit/>
            </a:bodyPr>
            <a:lstStyle/>
            <a:p>
              <a:pPr lvl="0" algn="ctr" defTabSz="533400">
                <a:lnSpc>
                  <a:spcPct val="90000"/>
                </a:lnSpc>
                <a:spcBef>
                  <a:spcPct val="0"/>
                </a:spcBef>
                <a:spcAft>
                  <a:spcPct val="35000"/>
                </a:spcAft>
              </a:pPr>
              <a:r>
                <a:rPr lang="en-CA" sz="1200" kern="1200" dirty="0" smtClean="0"/>
                <a:t>Potential measures to reduce risk and future impacts of climate change in the sector </a:t>
              </a:r>
            </a:p>
          </p:txBody>
        </p:sp>
        <p:sp>
          <p:nvSpPr>
            <p:cNvPr id="15" name="Left Arrow 14"/>
            <p:cNvSpPr/>
            <p:nvPr/>
          </p:nvSpPr>
          <p:spPr>
            <a:xfrm rot="10800000">
              <a:off x="3750646" y="3918244"/>
              <a:ext cx="1434495" cy="447098"/>
            </a:xfrm>
            <a:prstGeom prst="leftArrow">
              <a:avLst>
                <a:gd name="adj1" fmla="val 60000"/>
                <a:gd name="adj2" fmla="val 50000"/>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hueOff val="0"/>
                <a:satOff val="0"/>
                <a:lumOff val="0"/>
                <a:alphaOff val="0"/>
              </a:schemeClr>
            </a:fontRef>
          </p:style>
        </p:sp>
        <p:sp>
          <p:nvSpPr>
            <p:cNvPr id="16" name="Freeform 15"/>
            <p:cNvSpPr/>
            <p:nvPr/>
          </p:nvSpPr>
          <p:spPr>
            <a:xfrm>
              <a:off x="3005481" y="3545662"/>
              <a:ext cx="1490329" cy="1192263"/>
            </a:xfrm>
            <a:custGeom>
              <a:avLst/>
              <a:gdLst>
                <a:gd name="connsiteX0" fmla="*/ 0 w 1490329"/>
                <a:gd name="connsiteY0" fmla="*/ 119226 h 1192263"/>
                <a:gd name="connsiteX1" fmla="*/ 119226 w 1490329"/>
                <a:gd name="connsiteY1" fmla="*/ 0 h 1192263"/>
                <a:gd name="connsiteX2" fmla="*/ 1371103 w 1490329"/>
                <a:gd name="connsiteY2" fmla="*/ 0 h 1192263"/>
                <a:gd name="connsiteX3" fmla="*/ 1490329 w 1490329"/>
                <a:gd name="connsiteY3" fmla="*/ 119226 h 1192263"/>
                <a:gd name="connsiteX4" fmla="*/ 1490329 w 1490329"/>
                <a:gd name="connsiteY4" fmla="*/ 1073037 h 1192263"/>
                <a:gd name="connsiteX5" fmla="*/ 1371103 w 1490329"/>
                <a:gd name="connsiteY5" fmla="*/ 1192263 h 1192263"/>
                <a:gd name="connsiteX6" fmla="*/ 119226 w 1490329"/>
                <a:gd name="connsiteY6" fmla="*/ 1192263 h 1192263"/>
                <a:gd name="connsiteX7" fmla="*/ 0 w 1490329"/>
                <a:gd name="connsiteY7" fmla="*/ 1073037 h 1192263"/>
                <a:gd name="connsiteX8" fmla="*/ 0 w 1490329"/>
                <a:gd name="connsiteY8" fmla="*/ 119226 h 11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329" h="1192263">
                  <a:moveTo>
                    <a:pt x="0" y="119226"/>
                  </a:moveTo>
                  <a:cubicBezTo>
                    <a:pt x="0" y="53379"/>
                    <a:pt x="53379" y="0"/>
                    <a:pt x="119226" y="0"/>
                  </a:cubicBezTo>
                  <a:lnTo>
                    <a:pt x="1371103" y="0"/>
                  </a:lnTo>
                  <a:cubicBezTo>
                    <a:pt x="1436950" y="0"/>
                    <a:pt x="1490329" y="53379"/>
                    <a:pt x="1490329" y="119226"/>
                  </a:cubicBezTo>
                  <a:lnTo>
                    <a:pt x="1490329" y="1073037"/>
                  </a:lnTo>
                  <a:cubicBezTo>
                    <a:pt x="1490329" y="1138884"/>
                    <a:pt x="1436950" y="1192263"/>
                    <a:pt x="1371103" y="1192263"/>
                  </a:cubicBezTo>
                  <a:lnTo>
                    <a:pt x="119226" y="1192263"/>
                  </a:lnTo>
                  <a:cubicBezTo>
                    <a:pt x="53379" y="1192263"/>
                    <a:pt x="0" y="1138884"/>
                    <a:pt x="0" y="1073037"/>
                  </a:cubicBezTo>
                  <a:lnTo>
                    <a:pt x="0" y="11922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780" tIns="57780" rIns="57780" bIns="57780" numCol="1" spcCol="1270" anchor="ctr" anchorCtr="0">
              <a:noAutofit/>
            </a:bodyPr>
            <a:lstStyle/>
            <a:p>
              <a:pPr lvl="0" algn="ctr" defTabSz="533400">
                <a:lnSpc>
                  <a:spcPct val="90000"/>
                </a:lnSpc>
                <a:spcBef>
                  <a:spcPct val="0"/>
                </a:spcBef>
                <a:spcAft>
                  <a:spcPct val="35000"/>
                </a:spcAft>
              </a:pPr>
              <a:r>
                <a:rPr lang="en-CA" sz="1200" kern="1200" dirty="0" smtClean="0"/>
                <a:t>Enhance research, monitoring, information &amp; knowledge management systems, on a partnered basis</a:t>
              </a:r>
            </a:p>
          </p:txBody>
        </p:sp>
        <p:sp>
          <p:nvSpPr>
            <p:cNvPr id="17" name="Left Arrow 16"/>
            <p:cNvSpPr/>
            <p:nvPr/>
          </p:nvSpPr>
          <p:spPr>
            <a:xfrm rot="13500000">
              <a:off x="4214917" y="2797395"/>
              <a:ext cx="1434495" cy="447098"/>
            </a:xfrm>
            <a:prstGeom prst="lef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18" name="Freeform 17"/>
            <p:cNvSpPr/>
            <p:nvPr/>
          </p:nvSpPr>
          <p:spPr>
            <a:xfrm>
              <a:off x="3679829" y="1917642"/>
              <a:ext cx="1490329" cy="1192263"/>
            </a:xfrm>
            <a:custGeom>
              <a:avLst/>
              <a:gdLst>
                <a:gd name="connsiteX0" fmla="*/ 0 w 1490329"/>
                <a:gd name="connsiteY0" fmla="*/ 119226 h 1192263"/>
                <a:gd name="connsiteX1" fmla="*/ 119226 w 1490329"/>
                <a:gd name="connsiteY1" fmla="*/ 0 h 1192263"/>
                <a:gd name="connsiteX2" fmla="*/ 1371103 w 1490329"/>
                <a:gd name="connsiteY2" fmla="*/ 0 h 1192263"/>
                <a:gd name="connsiteX3" fmla="*/ 1490329 w 1490329"/>
                <a:gd name="connsiteY3" fmla="*/ 119226 h 1192263"/>
                <a:gd name="connsiteX4" fmla="*/ 1490329 w 1490329"/>
                <a:gd name="connsiteY4" fmla="*/ 1073037 h 1192263"/>
                <a:gd name="connsiteX5" fmla="*/ 1371103 w 1490329"/>
                <a:gd name="connsiteY5" fmla="*/ 1192263 h 1192263"/>
                <a:gd name="connsiteX6" fmla="*/ 119226 w 1490329"/>
                <a:gd name="connsiteY6" fmla="*/ 1192263 h 1192263"/>
                <a:gd name="connsiteX7" fmla="*/ 0 w 1490329"/>
                <a:gd name="connsiteY7" fmla="*/ 1073037 h 1192263"/>
                <a:gd name="connsiteX8" fmla="*/ 0 w 1490329"/>
                <a:gd name="connsiteY8" fmla="*/ 119226 h 11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329" h="1192263">
                  <a:moveTo>
                    <a:pt x="0" y="119226"/>
                  </a:moveTo>
                  <a:cubicBezTo>
                    <a:pt x="0" y="53379"/>
                    <a:pt x="53379" y="0"/>
                    <a:pt x="119226" y="0"/>
                  </a:cubicBezTo>
                  <a:lnTo>
                    <a:pt x="1371103" y="0"/>
                  </a:lnTo>
                  <a:cubicBezTo>
                    <a:pt x="1436950" y="0"/>
                    <a:pt x="1490329" y="53379"/>
                    <a:pt x="1490329" y="119226"/>
                  </a:cubicBezTo>
                  <a:lnTo>
                    <a:pt x="1490329" y="1073037"/>
                  </a:lnTo>
                  <a:cubicBezTo>
                    <a:pt x="1490329" y="1138884"/>
                    <a:pt x="1436950" y="1192263"/>
                    <a:pt x="1371103" y="1192263"/>
                  </a:cubicBezTo>
                  <a:lnTo>
                    <a:pt x="119226" y="1192263"/>
                  </a:lnTo>
                  <a:cubicBezTo>
                    <a:pt x="53379" y="1192263"/>
                    <a:pt x="0" y="1138884"/>
                    <a:pt x="0" y="1073037"/>
                  </a:cubicBezTo>
                  <a:lnTo>
                    <a:pt x="0" y="11922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780" tIns="57780" rIns="57780" bIns="57780" numCol="1" spcCol="1270" anchor="ctr" anchorCtr="0">
              <a:noAutofit/>
            </a:bodyPr>
            <a:lstStyle/>
            <a:p>
              <a:pPr lvl="0" algn="ctr" defTabSz="533400">
                <a:lnSpc>
                  <a:spcPct val="90000"/>
                </a:lnSpc>
                <a:spcBef>
                  <a:spcPct val="0"/>
                </a:spcBef>
                <a:spcAft>
                  <a:spcPct val="35000"/>
                </a:spcAft>
              </a:pPr>
              <a:r>
                <a:rPr lang="en-CA" sz="1200" kern="1200" dirty="0" smtClean="0"/>
                <a:t>Build quantitative models to inform fisheries management thresholds and triggers for action</a:t>
              </a:r>
            </a:p>
          </p:txBody>
        </p:sp>
        <p:sp>
          <p:nvSpPr>
            <p:cNvPr id="19" name="Left Arrow 18"/>
            <p:cNvSpPr/>
            <p:nvPr/>
          </p:nvSpPr>
          <p:spPr>
            <a:xfrm rot="16200000">
              <a:off x="5335767" y="2333124"/>
              <a:ext cx="1434495" cy="447098"/>
            </a:xfrm>
            <a:prstGeom prst="leftArrow">
              <a:avLst>
                <a:gd name="adj1" fmla="val 60000"/>
                <a:gd name="adj2" fmla="val 50000"/>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hueOff val="0"/>
                <a:satOff val="0"/>
                <a:lumOff val="0"/>
                <a:alphaOff val="0"/>
              </a:schemeClr>
            </a:fontRef>
          </p:style>
        </p:sp>
        <p:sp>
          <p:nvSpPr>
            <p:cNvPr id="20" name="Freeform 19"/>
            <p:cNvSpPr/>
            <p:nvPr/>
          </p:nvSpPr>
          <p:spPr>
            <a:xfrm>
              <a:off x="5307850" y="1243293"/>
              <a:ext cx="1490329" cy="1192263"/>
            </a:xfrm>
            <a:custGeom>
              <a:avLst/>
              <a:gdLst>
                <a:gd name="connsiteX0" fmla="*/ 0 w 1490329"/>
                <a:gd name="connsiteY0" fmla="*/ 119226 h 1192263"/>
                <a:gd name="connsiteX1" fmla="*/ 119226 w 1490329"/>
                <a:gd name="connsiteY1" fmla="*/ 0 h 1192263"/>
                <a:gd name="connsiteX2" fmla="*/ 1371103 w 1490329"/>
                <a:gd name="connsiteY2" fmla="*/ 0 h 1192263"/>
                <a:gd name="connsiteX3" fmla="*/ 1490329 w 1490329"/>
                <a:gd name="connsiteY3" fmla="*/ 119226 h 1192263"/>
                <a:gd name="connsiteX4" fmla="*/ 1490329 w 1490329"/>
                <a:gd name="connsiteY4" fmla="*/ 1073037 h 1192263"/>
                <a:gd name="connsiteX5" fmla="*/ 1371103 w 1490329"/>
                <a:gd name="connsiteY5" fmla="*/ 1192263 h 1192263"/>
                <a:gd name="connsiteX6" fmla="*/ 119226 w 1490329"/>
                <a:gd name="connsiteY6" fmla="*/ 1192263 h 1192263"/>
                <a:gd name="connsiteX7" fmla="*/ 0 w 1490329"/>
                <a:gd name="connsiteY7" fmla="*/ 1073037 h 1192263"/>
                <a:gd name="connsiteX8" fmla="*/ 0 w 1490329"/>
                <a:gd name="connsiteY8" fmla="*/ 119226 h 11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329" h="1192263">
                  <a:moveTo>
                    <a:pt x="0" y="119226"/>
                  </a:moveTo>
                  <a:cubicBezTo>
                    <a:pt x="0" y="53379"/>
                    <a:pt x="53379" y="0"/>
                    <a:pt x="119226" y="0"/>
                  </a:cubicBezTo>
                  <a:lnTo>
                    <a:pt x="1371103" y="0"/>
                  </a:lnTo>
                  <a:cubicBezTo>
                    <a:pt x="1436950" y="0"/>
                    <a:pt x="1490329" y="53379"/>
                    <a:pt x="1490329" y="119226"/>
                  </a:cubicBezTo>
                  <a:lnTo>
                    <a:pt x="1490329" y="1073037"/>
                  </a:lnTo>
                  <a:cubicBezTo>
                    <a:pt x="1490329" y="1138884"/>
                    <a:pt x="1436950" y="1192263"/>
                    <a:pt x="1371103" y="1192263"/>
                  </a:cubicBezTo>
                  <a:lnTo>
                    <a:pt x="119226" y="1192263"/>
                  </a:lnTo>
                  <a:cubicBezTo>
                    <a:pt x="53379" y="1192263"/>
                    <a:pt x="0" y="1138884"/>
                    <a:pt x="0" y="1073037"/>
                  </a:cubicBezTo>
                  <a:lnTo>
                    <a:pt x="0" y="11922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780" tIns="57780" rIns="57780" bIns="57780" numCol="1" spcCol="1270" anchor="ctr" anchorCtr="0">
              <a:noAutofit/>
            </a:bodyPr>
            <a:lstStyle/>
            <a:p>
              <a:pPr lvl="0" algn="ctr" defTabSz="533400">
                <a:lnSpc>
                  <a:spcPct val="90000"/>
                </a:lnSpc>
                <a:spcBef>
                  <a:spcPct val="0"/>
                </a:spcBef>
                <a:spcAft>
                  <a:spcPct val="35000"/>
                </a:spcAft>
              </a:pPr>
              <a:r>
                <a:rPr lang="en-US" sz="1200" kern="1200" dirty="0" smtClean="0"/>
                <a:t>Climate-proof fisheries infrastructure, vessels and equipment </a:t>
              </a:r>
              <a:endParaRPr lang="en-CA" sz="1200" kern="1200" dirty="0" smtClean="0"/>
            </a:p>
          </p:txBody>
        </p:sp>
        <p:sp>
          <p:nvSpPr>
            <p:cNvPr id="21" name="Left Arrow 20"/>
            <p:cNvSpPr/>
            <p:nvPr/>
          </p:nvSpPr>
          <p:spPr>
            <a:xfrm rot="18900000">
              <a:off x="6456616" y="2797395"/>
              <a:ext cx="1434495" cy="447098"/>
            </a:xfrm>
            <a:prstGeom prst="leftArrow">
              <a:avLst>
                <a:gd name="adj1" fmla="val 60000"/>
                <a:gd name="adj2" fmla="val 50000"/>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hueOff val="0"/>
                <a:satOff val="0"/>
                <a:lumOff val="0"/>
                <a:alphaOff val="0"/>
              </a:schemeClr>
            </a:fontRef>
          </p:style>
        </p:sp>
        <p:sp>
          <p:nvSpPr>
            <p:cNvPr id="22" name="Freeform 21"/>
            <p:cNvSpPr/>
            <p:nvPr/>
          </p:nvSpPr>
          <p:spPr>
            <a:xfrm>
              <a:off x="6935870" y="1917642"/>
              <a:ext cx="1490329" cy="1192263"/>
            </a:xfrm>
            <a:custGeom>
              <a:avLst/>
              <a:gdLst>
                <a:gd name="connsiteX0" fmla="*/ 0 w 1490329"/>
                <a:gd name="connsiteY0" fmla="*/ 119226 h 1192263"/>
                <a:gd name="connsiteX1" fmla="*/ 119226 w 1490329"/>
                <a:gd name="connsiteY1" fmla="*/ 0 h 1192263"/>
                <a:gd name="connsiteX2" fmla="*/ 1371103 w 1490329"/>
                <a:gd name="connsiteY2" fmla="*/ 0 h 1192263"/>
                <a:gd name="connsiteX3" fmla="*/ 1490329 w 1490329"/>
                <a:gd name="connsiteY3" fmla="*/ 119226 h 1192263"/>
                <a:gd name="connsiteX4" fmla="*/ 1490329 w 1490329"/>
                <a:gd name="connsiteY4" fmla="*/ 1073037 h 1192263"/>
                <a:gd name="connsiteX5" fmla="*/ 1371103 w 1490329"/>
                <a:gd name="connsiteY5" fmla="*/ 1192263 h 1192263"/>
                <a:gd name="connsiteX6" fmla="*/ 119226 w 1490329"/>
                <a:gd name="connsiteY6" fmla="*/ 1192263 h 1192263"/>
                <a:gd name="connsiteX7" fmla="*/ 0 w 1490329"/>
                <a:gd name="connsiteY7" fmla="*/ 1073037 h 1192263"/>
                <a:gd name="connsiteX8" fmla="*/ 0 w 1490329"/>
                <a:gd name="connsiteY8" fmla="*/ 119226 h 11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329" h="1192263">
                  <a:moveTo>
                    <a:pt x="0" y="119226"/>
                  </a:moveTo>
                  <a:cubicBezTo>
                    <a:pt x="0" y="53379"/>
                    <a:pt x="53379" y="0"/>
                    <a:pt x="119226" y="0"/>
                  </a:cubicBezTo>
                  <a:lnTo>
                    <a:pt x="1371103" y="0"/>
                  </a:lnTo>
                  <a:cubicBezTo>
                    <a:pt x="1436950" y="0"/>
                    <a:pt x="1490329" y="53379"/>
                    <a:pt x="1490329" y="119226"/>
                  </a:cubicBezTo>
                  <a:lnTo>
                    <a:pt x="1490329" y="1073037"/>
                  </a:lnTo>
                  <a:cubicBezTo>
                    <a:pt x="1490329" y="1138884"/>
                    <a:pt x="1436950" y="1192263"/>
                    <a:pt x="1371103" y="1192263"/>
                  </a:cubicBezTo>
                  <a:lnTo>
                    <a:pt x="119226" y="1192263"/>
                  </a:lnTo>
                  <a:cubicBezTo>
                    <a:pt x="53379" y="1192263"/>
                    <a:pt x="0" y="1138884"/>
                    <a:pt x="0" y="1073037"/>
                  </a:cubicBezTo>
                  <a:lnTo>
                    <a:pt x="0" y="11922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780" tIns="57780" rIns="57780" bIns="57780" numCol="1" spcCol="1270" anchor="ctr" anchorCtr="0">
              <a:noAutofit/>
            </a:bodyPr>
            <a:lstStyle/>
            <a:p>
              <a:pPr lvl="0" algn="ctr" defTabSz="533400">
                <a:lnSpc>
                  <a:spcPct val="90000"/>
                </a:lnSpc>
                <a:spcBef>
                  <a:spcPct val="0"/>
                </a:spcBef>
                <a:spcAft>
                  <a:spcPct val="35000"/>
                </a:spcAft>
              </a:pPr>
              <a:r>
                <a:rPr lang="en-CA" sz="1200" kern="1200" dirty="0" smtClean="0"/>
                <a:t>Deliver up-to-date safety at sea training to fishers</a:t>
              </a:r>
            </a:p>
          </p:txBody>
        </p:sp>
        <p:sp>
          <p:nvSpPr>
            <p:cNvPr id="23" name="Left Arrow 22"/>
            <p:cNvSpPr/>
            <p:nvPr/>
          </p:nvSpPr>
          <p:spPr>
            <a:xfrm>
              <a:off x="6920887" y="3918244"/>
              <a:ext cx="1434495" cy="447098"/>
            </a:xfrm>
            <a:prstGeom prst="leftArrow">
              <a:avLst>
                <a:gd name="adj1" fmla="val 60000"/>
                <a:gd name="adj2" fmla="val 50000"/>
              </a:avLst>
            </a:pr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hueOff val="0"/>
                <a:satOff val="0"/>
                <a:lumOff val="0"/>
                <a:alphaOff val="0"/>
              </a:schemeClr>
            </a:fontRef>
          </p:style>
        </p:sp>
        <p:sp>
          <p:nvSpPr>
            <p:cNvPr id="24" name="Freeform 23"/>
            <p:cNvSpPr/>
            <p:nvPr/>
          </p:nvSpPr>
          <p:spPr>
            <a:xfrm>
              <a:off x="7610219" y="3545662"/>
              <a:ext cx="1490329" cy="1192263"/>
            </a:xfrm>
            <a:custGeom>
              <a:avLst/>
              <a:gdLst>
                <a:gd name="connsiteX0" fmla="*/ 0 w 1490329"/>
                <a:gd name="connsiteY0" fmla="*/ 119226 h 1192263"/>
                <a:gd name="connsiteX1" fmla="*/ 119226 w 1490329"/>
                <a:gd name="connsiteY1" fmla="*/ 0 h 1192263"/>
                <a:gd name="connsiteX2" fmla="*/ 1371103 w 1490329"/>
                <a:gd name="connsiteY2" fmla="*/ 0 h 1192263"/>
                <a:gd name="connsiteX3" fmla="*/ 1490329 w 1490329"/>
                <a:gd name="connsiteY3" fmla="*/ 119226 h 1192263"/>
                <a:gd name="connsiteX4" fmla="*/ 1490329 w 1490329"/>
                <a:gd name="connsiteY4" fmla="*/ 1073037 h 1192263"/>
                <a:gd name="connsiteX5" fmla="*/ 1371103 w 1490329"/>
                <a:gd name="connsiteY5" fmla="*/ 1192263 h 1192263"/>
                <a:gd name="connsiteX6" fmla="*/ 119226 w 1490329"/>
                <a:gd name="connsiteY6" fmla="*/ 1192263 h 1192263"/>
                <a:gd name="connsiteX7" fmla="*/ 0 w 1490329"/>
                <a:gd name="connsiteY7" fmla="*/ 1073037 h 1192263"/>
                <a:gd name="connsiteX8" fmla="*/ 0 w 1490329"/>
                <a:gd name="connsiteY8" fmla="*/ 119226 h 11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329" h="1192263">
                  <a:moveTo>
                    <a:pt x="0" y="119226"/>
                  </a:moveTo>
                  <a:cubicBezTo>
                    <a:pt x="0" y="53379"/>
                    <a:pt x="53379" y="0"/>
                    <a:pt x="119226" y="0"/>
                  </a:cubicBezTo>
                  <a:lnTo>
                    <a:pt x="1371103" y="0"/>
                  </a:lnTo>
                  <a:cubicBezTo>
                    <a:pt x="1436950" y="0"/>
                    <a:pt x="1490329" y="53379"/>
                    <a:pt x="1490329" y="119226"/>
                  </a:cubicBezTo>
                  <a:lnTo>
                    <a:pt x="1490329" y="1073037"/>
                  </a:lnTo>
                  <a:cubicBezTo>
                    <a:pt x="1490329" y="1138884"/>
                    <a:pt x="1436950" y="1192263"/>
                    <a:pt x="1371103" y="1192263"/>
                  </a:cubicBezTo>
                  <a:lnTo>
                    <a:pt x="119226" y="1192263"/>
                  </a:lnTo>
                  <a:cubicBezTo>
                    <a:pt x="53379" y="1192263"/>
                    <a:pt x="0" y="1138884"/>
                    <a:pt x="0" y="1073037"/>
                  </a:cubicBezTo>
                  <a:lnTo>
                    <a:pt x="0" y="119226"/>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7780" tIns="57780" rIns="57780" bIns="57780" numCol="1" spcCol="1270" anchor="ctr" anchorCtr="0">
              <a:noAutofit/>
            </a:bodyPr>
            <a:lstStyle/>
            <a:p>
              <a:pPr lvl="0" algn="ctr" defTabSz="533400">
                <a:lnSpc>
                  <a:spcPct val="90000"/>
                </a:lnSpc>
                <a:spcBef>
                  <a:spcPct val="0"/>
                </a:spcBef>
                <a:spcAft>
                  <a:spcPct val="35000"/>
                </a:spcAft>
              </a:pPr>
              <a:r>
                <a:rPr lang="en-US" sz="1200" kern="1200" dirty="0" smtClean="0"/>
                <a:t>Increase penetration of insurance among fishers</a:t>
              </a:r>
              <a:endParaRPr lang="en-CA" sz="1200" kern="1200" dirty="0" smtClean="0"/>
            </a:p>
          </p:txBody>
        </p:sp>
      </p:grpSp>
    </p:spTree>
    <p:extLst>
      <p:ext uri="{BB962C8B-B14F-4D97-AF65-F5344CB8AC3E}">
        <p14:creationId xmlns:p14="http://schemas.microsoft.com/office/powerpoint/2010/main" val="238087430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100" dirty="0"/>
              <a:t>Opportunities, Assets &amp; Challenges</a:t>
            </a:r>
            <a:br>
              <a:rPr lang="en-CA" sz="4100" dirty="0"/>
            </a:br>
            <a:r>
              <a:rPr lang="en-CA" sz="2900" dirty="0"/>
              <a:t>Value Chain </a:t>
            </a:r>
            <a:r>
              <a:rPr lang="en-CA" sz="2900" dirty="0" smtClean="0"/>
              <a:t>Analysis – Coastal &amp; Marine Governance</a:t>
            </a:r>
            <a:endParaRPr lang="en-CA" sz="2900" dirty="0"/>
          </a:p>
        </p:txBody>
      </p:sp>
      <p:sp>
        <p:nvSpPr>
          <p:cNvPr id="3" name="Content Placeholder 2"/>
          <p:cNvSpPr>
            <a:spLocks noGrp="1"/>
          </p:cNvSpPr>
          <p:nvPr>
            <p:ph idx="1"/>
          </p:nvPr>
        </p:nvSpPr>
        <p:spPr/>
        <p:txBody>
          <a:bodyPr>
            <a:normAutofit fontScale="77500" lnSpcReduction="20000"/>
          </a:bodyPr>
          <a:lstStyle/>
          <a:p>
            <a:r>
              <a:rPr lang="en-CA" dirty="0" smtClean="0"/>
              <a:t>Legal and policy frameworks </a:t>
            </a:r>
            <a:r>
              <a:rPr lang="en-CA" dirty="0"/>
              <a:t>exist to support fisheries and coastal governance</a:t>
            </a:r>
          </a:p>
          <a:p>
            <a:r>
              <a:rPr lang="en-CA" dirty="0"/>
              <a:t>Surveys and control measures focus on fish stocks of high commercial value</a:t>
            </a:r>
          </a:p>
          <a:p>
            <a:r>
              <a:rPr lang="en-CA" dirty="0"/>
              <a:t>Marine protected areas or fish sanctuaries are </a:t>
            </a:r>
            <a:r>
              <a:rPr lang="en-CA" dirty="0" smtClean="0"/>
              <a:t>a prominent conservation </a:t>
            </a:r>
            <a:r>
              <a:rPr lang="en-CA" dirty="0"/>
              <a:t>measure</a:t>
            </a:r>
          </a:p>
          <a:p>
            <a:r>
              <a:rPr lang="en-CA" dirty="0"/>
              <a:t>Seasonal closures, gear &amp; size restrictions are in use for selected fisheries species</a:t>
            </a:r>
          </a:p>
          <a:p>
            <a:r>
              <a:rPr lang="en-CA" dirty="0"/>
              <a:t>Fines and prison terms </a:t>
            </a:r>
            <a:r>
              <a:rPr lang="en-CA" dirty="0" smtClean="0"/>
              <a:t>deter </a:t>
            </a:r>
            <a:r>
              <a:rPr lang="en-CA" dirty="0"/>
              <a:t>unsustainable fishing practices</a:t>
            </a:r>
          </a:p>
          <a:p>
            <a:r>
              <a:rPr lang="en-CA" dirty="0" smtClean="0"/>
              <a:t>However, there are issues with compliance, partly because of weaknesses in surveillance </a:t>
            </a:r>
            <a:r>
              <a:rPr lang="en-CA" dirty="0"/>
              <a:t>and </a:t>
            </a:r>
            <a:r>
              <a:rPr lang="en-CA" dirty="0" smtClean="0"/>
              <a:t>enforcement</a:t>
            </a:r>
          </a:p>
          <a:p>
            <a:r>
              <a:rPr lang="en-CA" dirty="0"/>
              <a:t>Climate change compounds the task of managing marine </a:t>
            </a:r>
            <a:r>
              <a:rPr lang="en-CA" dirty="0" smtClean="0"/>
              <a:t>resources</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733" y="38926"/>
            <a:ext cx="1669497" cy="1289105"/>
          </a:xfrm>
          <a:prstGeom prst="rect">
            <a:avLst/>
          </a:prstGeom>
        </p:spPr>
      </p:pic>
      <p:sp>
        <p:nvSpPr>
          <p:cNvPr id="6" name="Right Arrow 5"/>
          <p:cNvSpPr/>
          <p:nvPr/>
        </p:nvSpPr>
        <p:spPr bwMode="auto">
          <a:xfrm>
            <a:off x="344905" y="4771983"/>
            <a:ext cx="792088" cy="576064"/>
          </a:xfrm>
          <a:prstGeom prst="rightArrow">
            <a:avLst/>
          </a:prstGeom>
          <a:ln>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Tree>
    <p:extLst>
      <p:ext uri="{BB962C8B-B14F-4D97-AF65-F5344CB8AC3E}">
        <p14:creationId xmlns:p14="http://schemas.microsoft.com/office/powerpoint/2010/main" val="374158874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100" dirty="0"/>
              <a:t>Opportunities, Assets &amp; Challenges</a:t>
            </a:r>
            <a:r>
              <a:rPr lang="en-CA" dirty="0"/>
              <a:t/>
            </a:r>
            <a:br>
              <a:rPr lang="en-CA" dirty="0"/>
            </a:br>
            <a:r>
              <a:rPr lang="en-CA" sz="2700" dirty="0"/>
              <a:t>Value Chain </a:t>
            </a:r>
            <a:r>
              <a:rPr lang="en-CA" sz="2700" dirty="0" smtClean="0"/>
              <a:t>Analysis – Resource Users and Fishing Households</a:t>
            </a:r>
            <a:endParaRPr lang="en-CA" sz="2700" dirty="0"/>
          </a:p>
        </p:txBody>
      </p:sp>
      <p:sp>
        <p:nvSpPr>
          <p:cNvPr id="3" name="Content Placeholder 2"/>
          <p:cNvSpPr>
            <a:spLocks noGrp="1"/>
          </p:cNvSpPr>
          <p:nvPr>
            <p:ph idx="1"/>
          </p:nvPr>
        </p:nvSpPr>
        <p:spPr>
          <a:xfrm>
            <a:off x="990600" y="1397000"/>
            <a:ext cx="3728864" cy="3616176"/>
          </a:xfrm>
        </p:spPr>
        <p:txBody>
          <a:bodyPr>
            <a:noAutofit/>
          </a:bodyPr>
          <a:lstStyle/>
          <a:p>
            <a:pPr>
              <a:spcBef>
                <a:spcPts val="0"/>
              </a:spcBef>
            </a:pPr>
            <a:r>
              <a:rPr lang="en-CA" sz="1600" dirty="0" smtClean="0"/>
              <a:t>On board refrigeration, processing </a:t>
            </a:r>
            <a:r>
              <a:rPr lang="en-CA" sz="1600" dirty="0"/>
              <a:t>requirements, infrastructure </a:t>
            </a:r>
            <a:r>
              <a:rPr lang="en-CA" sz="1600" dirty="0" smtClean="0"/>
              <a:t>needs and </a:t>
            </a:r>
            <a:r>
              <a:rPr lang="en-CA" sz="1600" dirty="0"/>
              <a:t>consumer </a:t>
            </a:r>
            <a:r>
              <a:rPr lang="en-CA" sz="1600" dirty="0" smtClean="0"/>
              <a:t>demand are influenced by type and amount of catch</a:t>
            </a:r>
            <a:endParaRPr lang="en-CA" sz="1600" dirty="0"/>
          </a:p>
          <a:p>
            <a:pPr>
              <a:spcBef>
                <a:spcPts val="0"/>
              </a:spcBef>
            </a:pPr>
            <a:r>
              <a:rPr lang="en-CA" sz="1600" dirty="0" smtClean="0"/>
              <a:t>Crew composition has a community dimension, also reflected in wage-sharing</a:t>
            </a:r>
          </a:p>
          <a:p>
            <a:pPr>
              <a:spcBef>
                <a:spcPts val="0"/>
              </a:spcBef>
            </a:pPr>
            <a:r>
              <a:rPr lang="en-CA" sz="1600" dirty="0" smtClean="0"/>
              <a:t>For most full-time fishers, fishing </a:t>
            </a:r>
            <a:r>
              <a:rPr lang="en-CA" sz="1600" dirty="0"/>
              <a:t>contributes 100% to their monthly household </a:t>
            </a:r>
            <a:r>
              <a:rPr lang="en-CA" sz="1600" dirty="0" smtClean="0"/>
              <a:t>income</a:t>
            </a:r>
          </a:p>
          <a:p>
            <a:pPr>
              <a:spcBef>
                <a:spcPts val="0"/>
              </a:spcBef>
            </a:pPr>
            <a:r>
              <a:rPr lang="en-CA" sz="1600" dirty="0" smtClean="0"/>
              <a:t>The </a:t>
            </a:r>
            <a:r>
              <a:rPr lang="en-CA" sz="1600" dirty="0"/>
              <a:t>independence and </a:t>
            </a:r>
            <a:r>
              <a:rPr lang="en-CA" sz="1600" dirty="0" smtClean="0"/>
              <a:t>the daily </a:t>
            </a:r>
            <a:r>
              <a:rPr lang="en-CA" sz="1600" dirty="0"/>
              <a:t>wage </a:t>
            </a:r>
            <a:r>
              <a:rPr lang="en-CA" sz="1600" dirty="0" smtClean="0"/>
              <a:t>are draws to fishing, compared </a:t>
            </a:r>
            <a:r>
              <a:rPr lang="en-CA" sz="1600" dirty="0"/>
              <a:t>to salaried </a:t>
            </a:r>
            <a:r>
              <a:rPr lang="en-CA" sz="1600" dirty="0" smtClean="0"/>
              <a:t>occupation </a:t>
            </a:r>
            <a:endParaRPr lang="en-CA" sz="1600"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15</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886" y="-79347"/>
            <a:ext cx="1634113" cy="1670106"/>
          </a:xfrm>
          <a:prstGeom prst="rect">
            <a:avLst/>
          </a:prstGeom>
        </p:spPr>
      </p:pic>
      <p:pic>
        <p:nvPicPr>
          <p:cNvPr id="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269" y="2204864"/>
            <a:ext cx="4032448" cy="2183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bwMode="auto">
          <a:xfrm>
            <a:off x="973803" y="4869160"/>
            <a:ext cx="7214956" cy="1872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t" anchorCtr="0" compatLnSpc="1">
            <a:prstTxWarp prst="textNoShape">
              <a:avLst/>
            </a:prstTxWarp>
            <a:noAutofit/>
          </a:bodyPr>
          <a:lstStyle>
            <a:lvl1pPr marL="382588" indent="-342900" algn="l" rtl="0" eaLnBrk="0" fontAlgn="base" hangingPunct="0">
              <a:spcBef>
                <a:spcPts val="800"/>
              </a:spcBef>
              <a:spcAft>
                <a:spcPct val="0"/>
              </a:spcAft>
              <a:buClr>
                <a:srgbClr val="00817E"/>
              </a:buClr>
              <a:buSzPct val="100000"/>
              <a:buFont typeface="Century Gothic" pitchFamily="34" charset="0"/>
              <a:buChar char="•"/>
              <a:defRPr sz="2800">
                <a:solidFill>
                  <a:schemeClr val="bg2"/>
                </a:solidFill>
                <a:latin typeface="+mn-lt"/>
                <a:ea typeface="MS PGothic" pitchFamily="34" charset="-128"/>
                <a:cs typeface="ＭＳ Ｐゴシック" charset="0"/>
                <a:sym typeface="Century Gothic" pitchFamily="34" charset="0"/>
              </a:defRPr>
            </a:lvl1pPr>
            <a:lvl2pPr marL="731838" indent="-285750" algn="l" rtl="0" eaLnBrk="0" fontAlgn="base" hangingPunct="0">
              <a:spcBef>
                <a:spcPts val="700"/>
              </a:spcBef>
              <a:spcAft>
                <a:spcPct val="0"/>
              </a:spcAft>
              <a:buClr>
                <a:srgbClr val="000000"/>
              </a:buClr>
              <a:buSzPct val="100000"/>
              <a:buFont typeface="Century Gothic" pitchFamily="34" charset="0"/>
              <a:buChar char="–"/>
              <a:defRPr sz="2400">
                <a:solidFill>
                  <a:schemeClr val="bg2"/>
                </a:solidFill>
                <a:latin typeface="+mn-lt"/>
                <a:ea typeface="MS PGothic" pitchFamily="34" charset="-128"/>
                <a:cs typeface="+mn-cs"/>
                <a:sym typeface="Century Gothic" pitchFamily="34" charset="0"/>
              </a:defRPr>
            </a:lvl2pPr>
            <a:lvl3pPr marL="1131888" indent="-228600" algn="l" rtl="0" eaLnBrk="0" fontAlgn="base" hangingPunct="0">
              <a:spcBef>
                <a:spcPts val="600"/>
              </a:spcBef>
              <a:spcAft>
                <a:spcPct val="0"/>
              </a:spcAft>
              <a:buClr>
                <a:srgbClr val="000000"/>
              </a:buClr>
              <a:buSzPct val="100000"/>
              <a:buFont typeface="Century Gothic" pitchFamily="34" charset="0"/>
              <a:buChar char="•"/>
              <a:defRPr>
                <a:solidFill>
                  <a:schemeClr val="bg2"/>
                </a:solidFill>
                <a:latin typeface="+mn-lt"/>
                <a:ea typeface="MS PGothic" pitchFamily="34" charset="-128"/>
                <a:cs typeface="+mn-cs"/>
                <a:sym typeface="Century Gothic" pitchFamily="34" charset="0"/>
              </a:defRPr>
            </a:lvl3pPr>
            <a:lvl4pPr marL="1589088" indent="-228600" algn="l" rtl="0" eaLnBrk="0" fontAlgn="base" hangingPunct="0">
              <a:spcBef>
                <a:spcPts val="500"/>
              </a:spcBef>
              <a:spcAft>
                <a:spcPct val="0"/>
              </a:spcAft>
              <a:buClr>
                <a:srgbClr val="000000"/>
              </a:buClr>
              <a:buSzPct val="100000"/>
              <a:buFont typeface="Arial" pitchFamily="34" charset="0"/>
              <a:buChar char="–"/>
              <a:defRPr sz="2000">
                <a:solidFill>
                  <a:schemeClr val="bg2"/>
                </a:solidFill>
                <a:latin typeface="Calibri" charset="0"/>
                <a:ea typeface="ヒラギノ角ゴ ProN W3" charset="0"/>
                <a:cs typeface="ヒラギノ角ゴ ProN W3" charset="0"/>
                <a:sym typeface="Calibri" pitchFamily="34" charset="0"/>
              </a:defRPr>
            </a:lvl4pPr>
            <a:lvl5pPr marL="2046288" indent="-228600" algn="l" rtl="0" eaLnBrk="0" fontAlgn="base" hangingPunct="0">
              <a:spcBef>
                <a:spcPts val="500"/>
              </a:spcBef>
              <a:spcAft>
                <a:spcPct val="0"/>
              </a:spcAft>
              <a:buClr>
                <a:srgbClr val="000000"/>
              </a:buClr>
              <a:buSzPct val="100000"/>
              <a:buFont typeface="Arial" pitchFamily="34" charset="0"/>
              <a:buChar char="»"/>
              <a:defRPr sz="2000">
                <a:solidFill>
                  <a:schemeClr val="bg2"/>
                </a:solidFill>
                <a:latin typeface="Calibri" charset="0"/>
                <a:ea typeface="ヒラギノ角ゴ ProN W3" charset="0"/>
                <a:cs typeface="ヒラギノ角ゴ ProN W3" charset="0"/>
                <a:sym typeface="Calibri" pitchFamily="34"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9pPr>
          </a:lstStyle>
          <a:p>
            <a:pPr>
              <a:spcBef>
                <a:spcPts val="0"/>
              </a:spcBef>
              <a:buFont typeface="Arial" panose="020B0604020202020204" pitchFamily="34" charset="0"/>
              <a:buChar char="•"/>
            </a:pPr>
            <a:r>
              <a:rPr lang="en-CA" sz="1600" kern="0" dirty="0" smtClean="0"/>
              <a:t>Finance for fishing operations mainly comes from relatives, also loans </a:t>
            </a:r>
            <a:r>
              <a:rPr lang="en-CA" sz="1600" kern="0" dirty="0"/>
              <a:t>from cooperatives </a:t>
            </a:r>
            <a:r>
              <a:rPr lang="en-CA" sz="1600" kern="0" dirty="0" smtClean="0"/>
              <a:t>and credit unions </a:t>
            </a:r>
            <a:endParaRPr lang="en-CA" sz="1600" kern="0" dirty="0"/>
          </a:p>
          <a:p>
            <a:pPr>
              <a:spcBef>
                <a:spcPts val="0"/>
              </a:spcBef>
            </a:pPr>
            <a:r>
              <a:rPr lang="en-CA" sz="1600" kern="0" dirty="0"/>
              <a:t>F</a:t>
            </a:r>
            <a:r>
              <a:rPr lang="en-CA" sz="1600" kern="0" dirty="0" smtClean="0"/>
              <a:t>ishers </a:t>
            </a:r>
            <a:r>
              <a:rPr lang="en-CA" sz="1600" kern="0" dirty="0"/>
              <a:t>are content with their </a:t>
            </a:r>
            <a:r>
              <a:rPr lang="en-CA" sz="1600" kern="0" dirty="0" smtClean="0"/>
              <a:t>returns </a:t>
            </a:r>
            <a:r>
              <a:rPr lang="en-CA" sz="1600" kern="0" dirty="0"/>
              <a:t>and for no reason want to change occupation nor be retrained to other </a:t>
            </a:r>
            <a:r>
              <a:rPr lang="en-CA" sz="1600" kern="0" dirty="0" smtClean="0"/>
              <a:t>professions</a:t>
            </a:r>
          </a:p>
          <a:p>
            <a:pPr>
              <a:spcBef>
                <a:spcPts val="0"/>
              </a:spcBef>
            </a:pPr>
            <a:r>
              <a:rPr lang="en-CA" sz="1600" kern="0" dirty="0" smtClean="0"/>
              <a:t>Most </a:t>
            </a:r>
            <a:r>
              <a:rPr lang="en-CA" sz="1600" kern="0" dirty="0"/>
              <a:t>fishers rely on their meagre savings, kinship ties, as well as cooperative </a:t>
            </a:r>
            <a:r>
              <a:rPr lang="en-CA" sz="1600" kern="0" dirty="0" smtClean="0"/>
              <a:t>schemes to manage losses. Social security and insurance are options younger fishers explore</a:t>
            </a:r>
          </a:p>
        </p:txBody>
      </p:sp>
      <p:pic>
        <p:nvPicPr>
          <p:cNvPr id="10" name="Picture 6" descr="C:\Users\jeyzaguirre\Dropbox (ESSA Technologies)\CRFM Fishery-Related SEIA and Monitoring System\Templates\Graphic Elements PNGs\CRFM_PosterElements-2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9269" y="1484784"/>
            <a:ext cx="1417347" cy="560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84125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4600" dirty="0"/>
              <a:t>Opportunities, Assets &amp; Challenges</a:t>
            </a:r>
            <a:br>
              <a:rPr lang="en-CA" sz="4600" dirty="0"/>
            </a:br>
            <a:r>
              <a:rPr lang="en-CA" sz="3000" dirty="0"/>
              <a:t>Value Chain </a:t>
            </a:r>
            <a:r>
              <a:rPr lang="en-CA" sz="3000" dirty="0" smtClean="0"/>
              <a:t>Analysis- Resource </a:t>
            </a:r>
            <a:r>
              <a:rPr lang="en-CA" sz="3000" dirty="0"/>
              <a:t>Users and Fishing Households</a:t>
            </a:r>
          </a:p>
        </p:txBody>
      </p:sp>
      <p:sp>
        <p:nvSpPr>
          <p:cNvPr id="4" name="Slide Number Placeholder 3"/>
          <p:cNvSpPr>
            <a:spLocks noGrp="1"/>
          </p:cNvSpPr>
          <p:nvPr>
            <p:ph type="sldNum" sz="quarter" idx="10"/>
          </p:nvPr>
        </p:nvSpPr>
        <p:spPr/>
        <p:txBody>
          <a:bodyPr/>
          <a:lstStyle/>
          <a:p>
            <a:fld id="{B4D8B4AB-CD72-480D-AE1B-333A4B71A934}" type="slidenum">
              <a:rPr lang="en-US" smtClean="0"/>
              <a:pPr/>
              <a:t>16</a:t>
            </a:fld>
            <a:endParaRPr lang="en-US" dirty="0"/>
          </a:p>
        </p:txBody>
      </p:sp>
      <p:sp>
        <p:nvSpPr>
          <p:cNvPr id="7" name="Content Placeholder 6"/>
          <p:cNvSpPr>
            <a:spLocks noGrp="1"/>
          </p:cNvSpPr>
          <p:nvPr>
            <p:ph idx="1"/>
          </p:nvPr>
        </p:nvSpPr>
        <p:spPr>
          <a:xfrm>
            <a:off x="973642" y="1575693"/>
            <a:ext cx="7353300" cy="4775200"/>
          </a:xfrm>
        </p:spPr>
        <p:txBody>
          <a:bodyPr>
            <a:normAutofit fontScale="62500" lnSpcReduction="20000"/>
          </a:bodyPr>
          <a:lstStyle/>
          <a:p>
            <a:r>
              <a:rPr lang="en-CA" dirty="0" smtClean="0"/>
              <a:t>Demographics influence adaptation options available to fishers</a:t>
            </a:r>
          </a:p>
          <a:p>
            <a:pPr lvl="1"/>
            <a:r>
              <a:rPr lang="en-CA" dirty="0" smtClean="0"/>
              <a:t>Older fishers face challenges exiting to other industries, so diversification focuses on coastal and marine economic activities</a:t>
            </a:r>
          </a:p>
          <a:p>
            <a:pPr lvl="1"/>
            <a:r>
              <a:rPr lang="en-CA" dirty="0" smtClean="0"/>
              <a:t>Younger fishers are more tech savvy, can use ICTs in business development, marketing and take advantage of early warming systems</a:t>
            </a:r>
          </a:p>
          <a:p>
            <a:pPr lvl="1"/>
            <a:r>
              <a:rPr lang="en-CA" dirty="0" smtClean="0"/>
              <a:t>Financial literacy and support for start-ups can help new generations of fishers become both marine stewards and entrepreneurs</a:t>
            </a:r>
          </a:p>
          <a:p>
            <a:r>
              <a:rPr lang="en-CA" dirty="0" smtClean="0"/>
              <a:t>Fishers identify FADs as a good way to adapt to climate change</a:t>
            </a:r>
          </a:p>
          <a:p>
            <a:pPr lvl="1"/>
            <a:r>
              <a:rPr lang="en-CA" dirty="0"/>
              <a:t>G</a:t>
            </a:r>
            <a:r>
              <a:rPr lang="en-CA" dirty="0" smtClean="0"/>
              <a:t>ood </a:t>
            </a:r>
            <a:r>
              <a:rPr lang="en-CA" dirty="0"/>
              <a:t>catch, less time at sea, and low operational cost especially fuel consumption</a:t>
            </a:r>
            <a:endParaRPr lang="en-CA" dirty="0" smtClean="0"/>
          </a:p>
          <a:p>
            <a:r>
              <a:rPr lang="en-CA" dirty="0" smtClean="0"/>
              <a:t>Strengthening collective action and cooperation frameworks also has potential</a:t>
            </a:r>
          </a:p>
          <a:p>
            <a:pPr lvl="1"/>
            <a:r>
              <a:rPr lang="en-CA" dirty="0" smtClean="0"/>
              <a:t>Secure markets (e.g., through partnerships with vendors)</a:t>
            </a:r>
          </a:p>
          <a:p>
            <a:pPr lvl="1"/>
            <a:r>
              <a:rPr lang="en-CA" dirty="0" smtClean="0"/>
              <a:t>Improve political representation</a:t>
            </a:r>
          </a:p>
          <a:p>
            <a:pPr lvl="1"/>
            <a:r>
              <a:rPr lang="en-CA" dirty="0" smtClean="0"/>
              <a:t>Explore </a:t>
            </a:r>
            <a:r>
              <a:rPr lang="en-CA" dirty="0"/>
              <a:t>collective bargaining </a:t>
            </a:r>
            <a:r>
              <a:rPr lang="en-CA" dirty="0" smtClean="0"/>
              <a:t>options</a:t>
            </a:r>
          </a:p>
          <a:p>
            <a:pPr lvl="1"/>
            <a:r>
              <a:rPr lang="en-CA" dirty="0" smtClean="0"/>
              <a:t>Increase access to finance (e.g., micro-credit)</a:t>
            </a:r>
          </a:p>
          <a:p>
            <a:pPr lvl="1"/>
            <a:r>
              <a:rPr lang="en-CA" dirty="0" smtClean="0"/>
              <a:t>Address </a:t>
            </a:r>
            <a:r>
              <a:rPr lang="en-CA" dirty="0"/>
              <a:t>power </a:t>
            </a:r>
            <a:r>
              <a:rPr lang="en-CA" dirty="0" smtClean="0"/>
              <a:t>asymmetries across the value chain (e.g., price </a:t>
            </a:r>
            <a:r>
              <a:rPr lang="en-CA" dirty="0"/>
              <a:t>setting, seasonality, storage </a:t>
            </a:r>
            <a:r>
              <a:rPr lang="en-CA" dirty="0" smtClean="0"/>
              <a:t>facilities)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886" y="-79347"/>
            <a:ext cx="1634113" cy="1670106"/>
          </a:xfrm>
          <a:prstGeom prst="rect">
            <a:avLst/>
          </a:prstGeom>
        </p:spPr>
      </p:pic>
      <p:pic>
        <p:nvPicPr>
          <p:cNvPr id="13" name="Picture 2" descr="C:\Users\jeyzaguirre\Dropbox (ESSA Technologies)\CRFM Fishery-Related SEIA and Monitoring System\Templates\Graphic Elements PNGs\CRFM_Portal_Panels-4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44824"/>
            <a:ext cx="1135363" cy="984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86979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100" dirty="0"/>
              <a:t>Opportunities, Assets &amp; Challenges</a:t>
            </a:r>
            <a:br>
              <a:rPr lang="en-CA" sz="4100" dirty="0"/>
            </a:br>
            <a:r>
              <a:rPr lang="en-CA" sz="2900" dirty="0"/>
              <a:t>Value Chain </a:t>
            </a:r>
            <a:r>
              <a:rPr lang="en-CA" sz="2900" dirty="0" smtClean="0"/>
              <a:t>Analysis – Post-Harvest Activities</a:t>
            </a:r>
            <a:endParaRPr lang="en-CA" sz="2900" dirty="0"/>
          </a:p>
        </p:txBody>
      </p:sp>
      <p:sp>
        <p:nvSpPr>
          <p:cNvPr id="3" name="Content Placeholder 2"/>
          <p:cNvSpPr>
            <a:spLocks noGrp="1"/>
          </p:cNvSpPr>
          <p:nvPr>
            <p:ph idx="1"/>
          </p:nvPr>
        </p:nvSpPr>
        <p:spPr>
          <a:xfrm>
            <a:off x="611560" y="1504110"/>
            <a:ext cx="3581400" cy="2896096"/>
          </a:xfrm>
        </p:spPr>
        <p:txBody>
          <a:bodyPr>
            <a:normAutofit fontScale="62500" lnSpcReduction="20000"/>
          </a:bodyPr>
          <a:lstStyle/>
          <a:p>
            <a:r>
              <a:rPr lang="en-CA" dirty="0"/>
              <a:t>Seafood trade is mostly within regional markets as well as with the United States and Canada (mostly for imports)</a:t>
            </a:r>
          </a:p>
          <a:p>
            <a:r>
              <a:rPr lang="en-CA" dirty="0" smtClean="0"/>
              <a:t>Two value chains identified:</a:t>
            </a:r>
          </a:p>
          <a:p>
            <a:pPr lvl="1"/>
            <a:r>
              <a:rPr lang="en-CA" dirty="0" smtClean="0"/>
              <a:t>Short value </a:t>
            </a:r>
            <a:r>
              <a:rPr lang="en-CA" dirty="0"/>
              <a:t>chains with limited product </a:t>
            </a:r>
            <a:r>
              <a:rPr lang="en-CA" dirty="0" smtClean="0"/>
              <a:t>differentiation (SVG)</a:t>
            </a:r>
          </a:p>
          <a:p>
            <a:pPr lvl="1"/>
            <a:r>
              <a:rPr lang="en-CA" dirty="0"/>
              <a:t>Value chains with multiple actors and </a:t>
            </a:r>
            <a:r>
              <a:rPr lang="en-CA" dirty="0" smtClean="0"/>
              <a:t>mechanization (Jamaica)</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17</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0"/>
            <a:ext cx="1544580" cy="150411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560919"/>
            <a:ext cx="4307798" cy="1839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p:nvPr/>
        </p:nvPicPr>
        <p:blipFill>
          <a:blip r:embed="rId5"/>
          <a:stretch>
            <a:fillRect/>
          </a:stretch>
        </p:blipFill>
        <p:spPr>
          <a:xfrm>
            <a:off x="4967467" y="1516245"/>
            <a:ext cx="2105159" cy="4195936"/>
          </a:xfrm>
          <a:prstGeom prst="rect">
            <a:avLst/>
          </a:prstGeom>
        </p:spPr>
      </p:pic>
      <p:pic>
        <p:nvPicPr>
          <p:cNvPr id="10" name="Picture 9"/>
          <p:cNvPicPr/>
          <p:nvPr/>
        </p:nvPicPr>
        <p:blipFill rotWithShape="1">
          <a:blip r:embed="rId6"/>
          <a:srcRect/>
          <a:stretch/>
        </p:blipFill>
        <p:spPr>
          <a:xfrm>
            <a:off x="6972975" y="1516245"/>
            <a:ext cx="2167941" cy="3743250"/>
          </a:xfrm>
          <a:prstGeom prst="rect">
            <a:avLst/>
          </a:prstGeom>
        </p:spPr>
      </p:pic>
      <p:cxnSp>
        <p:nvCxnSpPr>
          <p:cNvPr id="13" name="Straight Arrow Connector 12"/>
          <p:cNvCxnSpPr/>
          <p:nvPr/>
        </p:nvCxnSpPr>
        <p:spPr bwMode="auto">
          <a:xfrm>
            <a:off x="3726194" y="3614213"/>
            <a:ext cx="1421870" cy="0"/>
          </a:xfrm>
          <a:prstGeom prst="straightConnector1">
            <a:avLst/>
          </a:prstGeom>
          <a:solidFill>
            <a:srgbClr val="4F81BD"/>
          </a:solidFill>
          <a:ln w="57150" cap="flat" cmpd="sng" algn="ctr">
            <a:solidFill>
              <a:srgbClr val="074949"/>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5" name="Elbow Connector 24"/>
          <p:cNvCxnSpPr/>
          <p:nvPr/>
        </p:nvCxnSpPr>
        <p:spPr bwMode="auto">
          <a:xfrm rot="5400000">
            <a:off x="-360953" y="4268521"/>
            <a:ext cx="2483908" cy="12700"/>
          </a:xfrm>
          <a:prstGeom prst="bentConnector4">
            <a:avLst>
              <a:gd name="adj1" fmla="val 1016"/>
              <a:gd name="adj2" fmla="val 3389654"/>
            </a:avLst>
          </a:prstGeom>
          <a:solidFill>
            <a:srgbClr val="4F81BD"/>
          </a:solidFill>
          <a:ln w="57150" cap="flat" cmpd="sng" algn="ctr">
            <a:solidFill>
              <a:srgbClr val="074949"/>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0" name="Picture 2" descr="C:\Users\jeyzaguirre\Dropbox (ESSA Technologies)\CRFM Fishery-Related SEIA and Monitoring System\Graphic Design\FAO Files\FAO Blue Small\BLUE_Coryphaena_hippurus-main_smal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9632" y="4709755"/>
            <a:ext cx="914475" cy="31389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eyzaguirre\Dropbox (ESSA Technologies)\CRFM Fishery-Related SEIA and Monitoring System\Graphic Design\FAO Files\FAO Blue Small\BLUE_Katsuwonus_pelamis-main_smal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608" y="5785997"/>
            <a:ext cx="986592" cy="4478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eyzaguirre\Dropbox (ESSA Technologies)\CRFM Fishery-Related SEIA and Monitoring System\Graphic Design\FAO Files\FAO Blue Small\BLUE_Lutjanus_buccanella-main1_small.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1760" y="5361481"/>
            <a:ext cx="743249" cy="42451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 b="100000" l="0" r="100000"/>
                    </a14:imgEffect>
                  </a14:imgLayer>
                </a14:imgProps>
              </a:ext>
              <a:ext uri="{28A0092B-C50C-407E-A947-70E740481C1C}">
                <a14:useLocalDpi xmlns:a14="http://schemas.microsoft.com/office/drawing/2010/main" val="0"/>
              </a:ext>
            </a:extLst>
          </a:blip>
          <a:srcRect/>
          <a:stretch>
            <a:fillRect/>
          </a:stretch>
        </p:blipFill>
        <p:spPr bwMode="auto">
          <a:xfrm>
            <a:off x="6407425" y="5878367"/>
            <a:ext cx="1701890" cy="56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descr="C:\Users\jeyzaguirre\Dropbox (ESSA Technologies)\CRFM Fishery-Related SEIA and Monitoring System\Graphic Design\FAO Files\FAO Blue Small\BLUE_Coryphaena_hippurus-main_smal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3950" y="4117922"/>
            <a:ext cx="914475" cy="3138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jeyzaguirre\Dropbox (ESSA Technologies)\CRFM Fishery-Related SEIA and Monitoring System\Graphic Design\FAO Files\FAO Blue Small\BLUE_Panulirus_argus-main_small.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4138150">
            <a:off x="7856242" y="2250303"/>
            <a:ext cx="506146" cy="82443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472570" y="5712181"/>
            <a:ext cx="1094952" cy="523220"/>
          </a:xfrm>
          <a:prstGeom prst="rect">
            <a:avLst/>
          </a:prstGeom>
          <a:noFill/>
        </p:spPr>
        <p:txBody>
          <a:bodyPr wrap="square" rtlCol="0">
            <a:spAutoFit/>
          </a:bodyPr>
          <a:lstStyle/>
          <a:p>
            <a:pPr algn="ctr"/>
            <a:r>
              <a:rPr lang="en-CA" sz="1400" dirty="0" smtClean="0">
                <a:latin typeface="+mn-lt"/>
              </a:rPr>
              <a:t>Offshore pelagic</a:t>
            </a:r>
            <a:endParaRPr lang="en-CA" sz="1400" dirty="0">
              <a:latin typeface="+mn-lt"/>
            </a:endParaRPr>
          </a:p>
        </p:txBody>
      </p:sp>
      <p:sp>
        <p:nvSpPr>
          <p:cNvPr id="39" name="TextBox 38"/>
          <p:cNvSpPr txBox="1"/>
          <p:nvPr/>
        </p:nvSpPr>
        <p:spPr>
          <a:xfrm>
            <a:off x="7489940" y="5185143"/>
            <a:ext cx="1094952" cy="307777"/>
          </a:xfrm>
          <a:prstGeom prst="rect">
            <a:avLst/>
          </a:prstGeom>
          <a:noFill/>
        </p:spPr>
        <p:txBody>
          <a:bodyPr wrap="square" rtlCol="0">
            <a:spAutoFit/>
          </a:bodyPr>
          <a:lstStyle/>
          <a:p>
            <a:pPr algn="ctr"/>
            <a:r>
              <a:rPr lang="en-CA" sz="1400" dirty="0" smtClean="0">
                <a:latin typeface="+mn-lt"/>
              </a:rPr>
              <a:t>Lobster</a:t>
            </a:r>
            <a:endParaRPr lang="en-CA" sz="1400" dirty="0">
              <a:latin typeface="+mn-lt"/>
            </a:endParaRPr>
          </a:p>
        </p:txBody>
      </p:sp>
      <p:pic>
        <p:nvPicPr>
          <p:cNvPr id="40" name="Picture 4" descr="C:\Users\jeyzaguirre\Dropbox (ESSA Technologies)\CRFM Fishery-Related SEIA and Monitoring System\Graphic Design\FAO Files\FAO Blue Small\BLUE_Lutjanus_buccanella-main1_small.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6970" y="2834407"/>
            <a:ext cx="743249" cy="424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1281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4600" dirty="0"/>
              <a:t>Opportunities, Assets &amp; Challenges</a:t>
            </a:r>
            <a:r>
              <a:rPr lang="en-CA" sz="6600" dirty="0"/>
              <a:t/>
            </a:r>
            <a:br>
              <a:rPr lang="en-CA" sz="6600" dirty="0"/>
            </a:br>
            <a:r>
              <a:rPr lang="en-CA" sz="3200" dirty="0"/>
              <a:t>Value Chain Analysis – Post-Harvest Activities</a:t>
            </a:r>
          </a:p>
        </p:txBody>
      </p:sp>
      <p:sp>
        <p:nvSpPr>
          <p:cNvPr id="3" name="Content Placeholder 2"/>
          <p:cNvSpPr>
            <a:spLocks noGrp="1"/>
          </p:cNvSpPr>
          <p:nvPr>
            <p:ph idx="1"/>
          </p:nvPr>
        </p:nvSpPr>
        <p:spPr/>
        <p:txBody>
          <a:bodyPr>
            <a:normAutofit fontScale="92500" lnSpcReduction="20000"/>
          </a:bodyPr>
          <a:lstStyle/>
          <a:p>
            <a:pPr marL="39688" indent="0">
              <a:buNone/>
            </a:pPr>
            <a:r>
              <a:rPr lang="en-CA" dirty="0" smtClean="0"/>
              <a:t>Challenges of disconnected and fragmented value chains (Kingstown, Saint </a:t>
            </a:r>
            <a:r>
              <a:rPr lang="en-CA" dirty="0"/>
              <a:t>Vincent and the </a:t>
            </a:r>
            <a:r>
              <a:rPr lang="en-CA" dirty="0" smtClean="0"/>
              <a:t>Grenadines)</a:t>
            </a:r>
          </a:p>
          <a:p>
            <a:r>
              <a:rPr lang="en-CA" sz="2600" dirty="0"/>
              <a:t>O</a:t>
            </a:r>
            <a:r>
              <a:rPr lang="en-CA" sz="2600" dirty="0" smtClean="0"/>
              <a:t>perational risk</a:t>
            </a:r>
          </a:p>
          <a:p>
            <a:pPr lvl="1"/>
            <a:r>
              <a:rPr lang="en-CA" dirty="0" smtClean="0"/>
              <a:t>Fuel costs for longer trips not matched </a:t>
            </a:r>
            <a:r>
              <a:rPr lang="en-CA" dirty="0"/>
              <a:t>by an increase in landed </a:t>
            </a:r>
            <a:r>
              <a:rPr lang="en-CA" dirty="0" smtClean="0"/>
              <a:t>value</a:t>
            </a:r>
          </a:p>
          <a:p>
            <a:pPr lvl="1"/>
            <a:r>
              <a:rPr lang="en-CA" dirty="0" smtClean="0"/>
              <a:t>Vendors need to adjust inputs, processing and warehousing requirements during supply gluts</a:t>
            </a:r>
            <a:endParaRPr lang="en-CA" dirty="0"/>
          </a:p>
          <a:p>
            <a:r>
              <a:rPr lang="en-CA" sz="2600" dirty="0"/>
              <a:t>P</a:t>
            </a:r>
            <a:r>
              <a:rPr lang="en-CA" sz="2600" dirty="0" smtClean="0"/>
              <a:t>ost-harvest spoilage and loss</a:t>
            </a:r>
          </a:p>
          <a:p>
            <a:pPr lvl="1"/>
            <a:r>
              <a:rPr lang="en-CA" dirty="0"/>
              <a:t>80 to 90% of </a:t>
            </a:r>
            <a:r>
              <a:rPr lang="en-CA" dirty="0" smtClean="0"/>
              <a:t>local </a:t>
            </a:r>
            <a:r>
              <a:rPr lang="en-CA" dirty="0"/>
              <a:t>catch </a:t>
            </a:r>
            <a:r>
              <a:rPr lang="en-CA" dirty="0" smtClean="0"/>
              <a:t>goes </a:t>
            </a:r>
            <a:r>
              <a:rPr lang="en-CA" dirty="0"/>
              <a:t>through vendors with limited value addition </a:t>
            </a:r>
            <a:endParaRPr lang="en-CA" dirty="0" smtClean="0"/>
          </a:p>
          <a:p>
            <a:pPr lvl="1"/>
            <a:r>
              <a:rPr lang="en-CA" dirty="0"/>
              <a:t>A</a:t>
            </a:r>
            <a:r>
              <a:rPr lang="en-CA" dirty="0" smtClean="0"/>
              <a:t>fter </a:t>
            </a:r>
            <a:r>
              <a:rPr lang="en-CA" dirty="0"/>
              <a:t>processing into fillet, about half of the fish are </a:t>
            </a:r>
            <a:r>
              <a:rPr lang="en-CA" dirty="0" smtClean="0"/>
              <a:t>discarded</a:t>
            </a:r>
            <a:endParaRPr lang="en-CA" dirty="0"/>
          </a:p>
          <a:p>
            <a:pPr lvl="1"/>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18</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0"/>
            <a:ext cx="1544580" cy="1504110"/>
          </a:xfrm>
          <a:prstGeom prst="rect">
            <a:avLst/>
          </a:prstGeom>
        </p:spPr>
      </p:pic>
    </p:spTree>
    <p:extLst>
      <p:ext uri="{BB962C8B-B14F-4D97-AF65-F5344CB8AC3E}">
        <p14:creationId xmlns:p14="http://schemas.microsoft.com/office/powerpoint/2010/main" val="332199147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4600" dirty="0"/>
              <a:t>Opportunities, Assets &amp; Challenges</a:t>
            </a:r>
            <a:r>
              <a:rPr lang="en-CA" sz="6600" dirty="0"/>
              <a:t/>
            </a:r>
            <a:br>
              <a:rPr lang="en-CA" sz="6600" dirty="0"/>
            </a:br>
            <a:r>
              <a:rPr lang="en-CA" sz="3200" dirty="0"/>
              <a:t>Value Chain Analysis – Post-Harvest Activities</a:t>
            </a:r>
          </a:p>
        </p:txBody>
      </p:sp>
      <p:sp>
        <p:nvSpPr>
          <p:cNvPr id="3" name="Content Placeholder 2"/>
          <p:cNvSpPr>
            <a:spLocks noGrp="1"/>
          </p:cNvSpPr>
          <p:nvPr>
            <p:ph idx="1"/>
          </p:nvPr>
        </p:nvSpPr>
        <p:spPr/>
        <p:txBody>
          <a:bodyPr>
            <a:normAutofit fontScale="92500" lnSpcReduction="20000"/>
          </a:bodyPr>
          <a:lstStyle/>
          <a:p>
            <a:pPr marL="39688" indent="0">
              <a:buNone/>
            </a:pPr>
            <a:r>
              <a:rPr lang="en-CA" dirty="0" smtClean="0"/>
              <a:t>Issues in sustaining semi-industrial value chains (Jamaica)</a:t>
            </a:r>
          </a:p>
          <a:p>
            <a:r>
              <a:rPr lang="en-CA" sz="2600" dirty="0"/>
              <a:t>A</a:t>
            </a:r>
            <a:r>
              <a:rPr lang="en-CA" sz="2600" dirty="0" smtClean="0"/>
              <a:t>n enabling environment for private-sector action</a:t>
            </a:r>
          </a:p>
          <a:p>
            <a:pPr lvl="1"/>
            <a:r>
              <a:rPr lang="en-CA" sz="2200" dirty="0"/>
              <a:t>C</a:t>
            </a:r>
            <a:r>
              <a:rPr lang="en-CA" sz="2200" dirty="0" smtClean="0"/>
              <a:t>orporate strategies that integrate product innovation marketing and financing (e.g., attendance at </a:t>
            </a:r>
            <a:r>
              <a:rPr lang="en-CA" sz="2200" dirty="0"/>
              <a:t>seafood </a:t>
            </a:r>
            <a:r>
              <a:rPr lang="en-CA" sz="2200" dirty="0" smtClean="0"/>
              <a:t>expos, use of brokers)</a:t>
            </a:r>
          </a:p>
          <a:p>
            <a:pPr lvl="1"/>
            <a:r>
              <a:rPr lang="en-CA" sz="2200" dirty="0" smtClean="0"/>
              <a:t>Accredited </a:t>
            </a:r>
            <a:r>
              <a:rPr lang="en-CA" sz="2200" dirty="0"/>
              <a:t>laboratories </a:t>
            </a:r>
            <a:r>
              <a:rPr lang="en-CA" sz="2200" dirty="0" smtClean="0"/>
              <a:t>for product testing in conformance with quality and food safety standards </a:t>
            </a:r>
          </a:p>
          <a:p>
            <a:pPr lvl="1"/>
            <a:r>
              <a:rPr lang="en-CA" sz="2200" dirty="0" smtClean="0"/>
              <a:t>Vessel monitoring and other systems that support traceability and chain of custody rules</a:t>
            </a:r>
          </a:p>
          <a:p>
            <a:r>
              <a:rPr lang="en-CA" sz="2600" dirty="0" smtClean="0"/>
              <a:t>Attention to small-scale processing and value addition</a:t>
            </a:r>
          </a:p>
          <a:p>
            <a:pPr lvl="1"/>
            <a:r>
              <a:rPr lang="en-CA" sz="2200" dirty="0" smtClean="0"/>
              <a:t>Access to finance for small-scale ventures (e.g., processing infrastructure)</a:t>
            </a:r>
          </a:p>
          <a:p>
            <a:pPr lvl="1"/>
            <a:r>
              <a:rPr lang="en-CA" sz="2200" dirty="0" smtClean="0"/>
              <a:t>Training in social innovation skills (e.g., leadership)</a:t>
            </a:r>
          </a:p>
          <a:p>
            <a:pPr lvl="1"/>
            <a:endParaRPr lang="en-CA" sz="2600" dirty="0" smtClean="0"/>
          </a:p>
        </p:txBody>
      </p:sp>
      <p:sp>
        <p:nvSpPr>
          <p:cNvPr id="4" name="Slide Number Placeholder 3"/>
          <p:cNvSpPr>
            <a:spLocks noGrp="1"/>
          </p:cNvSpPr>
          <p:nvPr>
            <p:ph type="sldNum" sz="quarter" idx="10"/>
          </p:nvPr>
        </p:nvSpPr>
        <p:spPr/>
        <p:txBody>
          <a:bodyPr/>
          <a:lstStyle/>
          <a:p>
            <a:fld id="{B4D8B4AB-CD72-480D-AE1B-333A4B71A934}" type="slidenum">
              <a:rPr lang="en-US" smtClean="0"/>
              <a:pPr/>
              <a:t>19</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0"/>
            <a:ext cx="1544580" cy="1504110"/>
          </a:xfrm>
          <a:prstGeom prst="rect">
            <a:avLst/>
          </a:prstGeom>
        </p:spPr>
      </p:pic>
    </p:spTree>
    <p:extLst>
      <p:ext uri="{BB962C8B-B14F-4D97-AF65-F5344CB8AC3E}">
        <p14:creationId xmlns:p14="http://schemas.microsoft.com/office/powerpoint/2010/main" val="217805803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Objectives</a:t>
            </a:r>
            <a:endParaRPr lang="en-CA" dirty="0"/>
          </a:p>
        </p:txBody>
      </p:sp>
      <p:sp>
        <p:nvSpPr>
          <p:cNvPr id="3" name="Content Placeholder 2"/>
          <p:cNvSpPr>
            <a:spLocks noGrp="1"/>
          </p:cNvSpPr>
          <p:nvPr>
            <p:ph idx="1"/>
          </p:nvPr>
        </p:nvSpPr>
        <p:spPr>
          <a:xfrm>
            <a:off x="990600" y="1397000"/>
            <a:ext cx="4445496" cy="4480272"/>
          </a:xfrm>
        </p:spPr>
        <p:txBody>
          <a:bodyPr>
            <a:normAutofit fontScale="92500" lnSpcReduction="20000"/>
          </a:bodyPr>
          <a:lstStyle/>
          <a:p>
            <a:r>
              <a:rPr lang="en-CA" dirty="0" smtClean="0"/>
              <a:t>Share local </a:t>
            </a:r>
            <a:r>
              <a:rPr lang="en-CA" dirty="0"/>
              <a:t>knowledge and perspectives from a range of </a:t>
            </a:r>
            <a:r>
              <a:rPr lang="en-CA" dirty="0" smtClean="0"/>
              <a:t>sectoral stakeholders </a:t>
            </a:r>
            <a:r>
              <a:rPr lang="en-CA" dirty="0"/>
              <a:t>to </a:t>
            </a:r>
            <a:r>
              <a:rPr lang="en-CA" dirty="0" smtClean="0"/>
              <a:t>understand key </a:t>
            </a:r>
            <a:r>
              <a:rPr lang="en-CA" dirty="0"/>
              <a:t>vulnerabilities </a:t>
            </a:r>
            <a:r>
              <a:rPr lang="en-CA" dirty="0" smtClean="0"/>
              <a:t>and capacities </a:t>
            </a:r>
            <a:r>
              <a:rPr lang="en-CA" dirty="0"/>
              <a:t>to adapt</a:t>
            </a:r>
          </a:p>
          <a:p>
            <a:endParaRPr lang="en-CA" dirty="0"/>
          </a:p>
          <a:p>
            <a:r>
              <a:rPr lang="en-CA" dirty="0" smtClean="0"/>
              <a:t>Shed light on potential priorities </a:t>
            </a:r>
            <a:r>
              <a:rPr lang="en-CA" dirty="0"/>
              <a:t>for action </a:t>
            </a:r>
            <a:r>
              <a:rPr lang="en-CA" dirty="0" smtClean="0"/>
              <a:t>toward climate-smart fisheries and value chains</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2</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195516"/>
            <a:ext cx="3744416" cy="205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613013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4600" dirty="0"/>
              <a:t>Opportunities, Assets &amp; Challenges</a:t>
            </a:r>
            <a:r>
              <a:rPr lang="en-CA" sz="6600" dirty="0"/>
              <a:t/>
            </a:r>
            <a:br>
              <a:rPr lang="en-CA" sz="6600" dirty="0"/>
            </a:br>
            <a:r>
              <a:rPr lang="en-CA" sz="3200" dirty="0"/>
              <a:t>Value Chain </a:t>
            </a:r>
            <a:r>
              <a:rPr lang="en-CA" sz="3200" dirty="0" smtClean="0"/>
              <a:t>Analysis – Future Policy Directions</a:t>
            </a:r>
            <a:endParaRPr lang="en-CA" sz="3200"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20</a:t>
            </a:fld>
            <a:endParaRPr lang="en-US" dirty="0"/>
          </a:p>
        </p:txBody>
      </p:sp>
      <p:pic>
        <p:nvPicPr>
          <p:cNvPr id="6" name="Picture 5"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sp>
        <p:nvSpPr>
          <p:cNvPr id="9" name="TextBox 8"/>
          <p:cNvSpPr txBox="1"/>
          <p:nvPr/>
        </p:nvSpPr>
        <p:spPr>
          <a:xfrm>
            <a:off x="142358" y="1340768"/>
            <a:ext cx="2701450" cy="3108543"/>
          </a:xfrm>
          <a:prstGeom prst="rect">
            <a:avLst/>
          </a:prstGeom>
          <a:noFill/>
        </p:spPr>
        <p:txBody>
          <a:bodyPr wrap="square" rtlCol="0">
            <a:spAutoFit/>
          </a:bodyPr>
          <a:lstStyle/>
          <a:p>
            <a:r>
              <a:rPr lang="en-CA" sz="1400" dirty="0" smtClean="0">
                <a:latin typeface="+mn-lt"/>
              </a:rPr>
              <a:t>Principles and priorities of the Code </a:t>
            </a:r>
            <a:r>
              <a:rPr lang="en-CA" sz="1400" dirty="0">
                <a:latin typeface="+mn-lt"/>
              </a:rPr>
              <a:t>of Conduct for Responsible </a:t>
            </a:r>
            <a:r>
              <a:rPr lang="en-CA" sz="1400" dirty="0" smtClean="0">
                <a:latin typeface="+mn-lt"/>
              </a:rPr>
              <a:t>Fisheries addressed within </a:t>
            </a:r>
            <a:r>
              <a:rPr lang="en-CA" sz="1400" dirty="0">
                <a:latin typeface="+mn-lt"/>
              </a:rPr>
              <a:t>the </a:t>
            </a:r>
            <a:r>
              <a:rPr lang="en-CA" sz="1400" dirty="0" smtClean="0">
                <a:latin typeface="+mn-lt"/>
              </a:rPr>
              <a:t>National Adaptation Plans</a:t>
            </a:r>
          </a:p>
          <a:p>
            <a:endParaRPr lang="en-CA" sz="1400" dirty="0">
              <a:latin typeface="+mn-lt"/>
            </a:endParaRPr>
          </a:p>
          <a:p>
            <a:r>
              <a:rPr lang="en-CA" sz="1400" dirty="0" smtClean="0">
                <a:latin typeface="+mn-lt"/>
              </a:rPr>
              <a:t>Heightened importance of Regional </a:t>
            </a:r>
            <a:r>
              <a:rPr lang="en-CA" sz="1400" dirty="0">
                <a:latin typeface="+mn-lt"/>
              </a:rPr>
              <a:t>Fisheries Organizations (RFOs) and other complementary regional </a:t>
            </a:r>
            <a:r>
              <a:rPr lang="en-CA" sz="1400" dirty="0" smtClean="0">
                <a:latin typeface="+mn-lt"/>
              </a:rPr>
              <a:t>institutions in sustainable </a:t>
            </a:r>
            <a:r>
              <a:rPr lang="en-CA" sz="1400" dirty="0">
                <a:latin typeface="+mn-lt"/>
              </a:rPr>
              <a:t>management </a:t>
            </a:r>
            <a:r>
              <a:rPr lang="en-CA" sz="1400" dirty="0" smtClean="0">
                <a:latin typeface="+mn-lt"/>
              </a:rPr>
              <a:t>of fisheries stocks given climate-driven shifts in distributions  </a:t>
            </a:r>
            <a:endParaRPr lang="en-CA" sz="1400" dirty="0">
              <a:latin typeface="+mn-lt"/>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3415623"/>
            <a:ext cx="4855691" cy="3406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931393" y="1330408"/>
            <a:ext cx="3528392" cy="2292935"/>
          </a:xfrm>
          <a:prstGeom prst="rect">
            <a:avLst/>
          </a:prstGeom>
          <a:noFill/>
        </p:spPr>
        <p:txBody>
          <a:bodyPr wrap="square" rtlCol="0">
            <a:spAutoFit/>
          </a:bodyPr>
          <a:lstStyle/>
          <a:p>
            <a:r>
              <a:rPr lang="en-CA" sz="1300" dirty="0" smtClean="0">
                <a:latin typeface="+mn-lt"/>
              </a:rPr>
              <a:t>Access to insurance and micro-credit </a:t>
            </a:r>
            <a:r>
              <a:rPr lang="en-CA" sz="1300" dirty="0">
                <a:latin typeface="+mn-lt"/>
              </a:rPr>
              <a:t>through cooperatives and co-management arrangements </a:t>
            </a:r>
            <a:r>
              <a:rPr lang="en-CA" sz="1300" dirty="0" smtClean="0">
                <a:latin typeface="+mn-lt"/>
              </a:rPr>
              <a:t>to support small-scale fisheries</a:t>
            </a:r>
          </a:p>
          <a:p>
            <a:endParaRPr lang="en-CA" sz="1300" dirty="0">
              <a:latin typeface="+mn-lt"/>
            </a:endParaRPr>
          </a:p>
          <a:p>
            <a:r>
              <a:rPr lang="en-CA" sz="1300" dirty="0" smtClean="0">
                <a:latin typeface="+mn-lt"/>
              </a:rPr>
              <a:t>Policy brokerage by NGOs to foster stewardship and branding opportunities</a:t>
            </a:r>
          </a:p>
          <a:p>
            <a:endParaRPr lang="en-CA" sz="1300" dirty="0">
              <a:latin typeface="+mn-lt"/>
            </a:endParaRPr>
          </a:p>
          <a:p>
            <a:r>
              <a:rPr lang="en-CA" sz="1300" dirty="0">
                <a:latin typeface="+mn-lt"/>
              </a:rPr>
              <a:t>M</a:t>
            </a:r>
            <a:r>
              <a:rPr lang="en-CA" sz="1300" dirty="0" smtClean="0">
                <a:latin typeface="+mn-lt"/>
              </a:rPr>
              <a:t>arketing boards, </a:t>
            </a:r>
            <a:r>
              <a:rPr lang="en-CA" sz="1300" dirty="0">
                <a:latin typeface="+mn-lt"/>
              </a:rPr>
              <a:t>price-setting </a:t>
            </a:r>
            <a:r>
              <a:rPr lang="en-CA" sz="1300" dirty="0" smtClean="0">
                <a:latin typeface="+mn-lt"/>
              </a:rPr>
              <a:t>panels or </a:t>
            </a:r>
            <a:r>
              <a:rPr lang="en-CA" sz="1300" dirty="0">
                <a:latin typeface="+mn-lt"/>
              </a:rPr>
              <a:t>a joint </a:t>
            </a:r>
            <a:r>
              <a:rPr lang="en-CA" sz="1300" dirty="0" smtClean="0">
                <a:latin typeface="+mn-lt"/>
              </a:rPr>
              <a:t>associations </a:t>
            </a:r>
            <a:r>
              <a:rPr lang="en-CA" sz="1300" dirty="0">
                <a:latin typeface="+mn-lt"/>
              </a:rPr>
              <a:t>of fishers and processors </a:t>
            </a:r>
            <a:r>
              <a:rPr lang="en-CA" sz="1300" dirty="0" smtClean="0">
                <a:latin typeface="+mn-lt"/>
              </a:rPr>
              <a:t>for improved margins across the value chain</a:t>
            </a:r>
          </a:p>
          <a:p>
            <a:endParaRPr lang="en-CA" sz="1300" dirty="0">
              <a:latin typeface="+mn-lt"/>
            </a:endParaRPr>
          </a:p>
        </p:txBody>
      </p:sp>
      <p:sp>
        <p:nvSpPr>
          <p:cNvPr id="20" name="TextBox 19"/>
          <p:cNvSpPr txBox="1"/>
          <p:nvPr/>
        </p:nvSpPr>
        <p:spPr>
          <a:xfrm>
            <a:off x="6459785" y="2669265"/>
            <a:ext cx="2533600" cy="1492716"/>
          </a:xfrm>
          <a:prstGeom prst="rect">
            <a:avLst/>
          </a:prstGeom>
          <a:noFill/>
        </p:spPr>
        <p:txBody>
          <a:bodyPr wrap="square" rtlCol="0">
            <a:spAutoFit/>
          </a:bodyPr>
          <a:lstStyle/>
          <a:p>
            <a:r>
              <a:rPr lang="en-CA" sz="1300" dirty="0">
                <a:latin typeface="+mn-lt"/>
              </a:rPr>
              <a:t>Harnessing local cooperatives </a:t>
            </a:r>
            <a:r>
              <a:rPr lang="en-CA" sz="1300" dirty="0" smtClean="0">
                <a:latin typeface="+mn-lt"/>
              </a:rPr>
              <a:t>for inclusive multi-user </a:t>
            </a:r>
            <a:r>
              <a:rPr lang="en-CA" sz="1300" dirty="0">
                <a:latin typeface="+mn-lt"/>
              </a:rPr>
              <a:t>coastal </a:t>
            </a:r>
            <a:r>
              <a:rPr lang="en-CA" sz="1300" dirty="0" smtClean="0">
                <a:latin typeface="+mn-lt"/>
              </a:rPr>
              <a:t>plans and as incubators for community </a:t>
            </a:r>
            <a:r>
              <a:rPr lang="en-CA" sz="1300" dirty="0">
                <a:latin typeface="+mn-lt"/>
              </a:rPr>
              <a:t>enterprise </a:t>
            </a:r>
            <a:r>
              <a:rPr lang="en-CA" sz="1300" dirty="0" smtClean="0">
                <a:latin typeface="+mn-lt"/>
              </a:rPr>
              <a:t>development , environmental stewardship and emergency preparedness &amp; response</a:t>
            </a:r>
          </a:p>
        </p:txBody>
      </p:sp>
    </p:spTree>
    <p:extLst>
      <p:ext uri="{BB962C8B-B14F-4D97-AF65-F5344CB8AC3E}">
        <p14:creationId xmlns:p14="http://schemas.microsoft.com/office/powerpoint/2010/main" val="67647724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Overall Approach</a:t>
            </a:r>
            <a:endParaRPr lang="en-CA" dirty="0"/>
          </a:p>
        </p:txBody>
      </p:sp>
      <p:sp>
        <p:nvSpPr>
          <p:cNvPr id="3" name="Content Placeholder 2"/>
          <p:cNvSpPr>
            <a:spLocks noGrp="1"/>
          </p:cNvSpPr>
          <p:nvPr>
            <p:ph idx="1"/>
          </p:nvPr>
        </p:nvSpPr>
        <p:spPr/>
        <p:txBody>
          <a:bodyPr>
            <a:normAutofit fontScale="77500" lnSpcReduction="20000"/>
          </a:bodyPr>
          <a:lstStyle/>
          <a:p>
            <a:r>
              <a:rPr lang="en-CA" dirty="0" smtClean="0"/>
              <a:t>Complementary qualitative methods </a:t>
            </a:r>
            <a:r>
              <a:rPr lang="en-CA" dirty="0"/>
              <a:t>used to </a:t>
            </a:r>
            <a:r>
              <a:rPr lang="en-CA" dirty="0" smtClean="0"/>
              <a:t>understand the sector’s vulnerabilities and capacities</a:t>
            </a:r>
          </a:p>
          <a:p>
            <a:endParaRPr lang="en-CA" dirty="0" smtClean="0"/>
          </a:p>
          <a:p>
            <a:r>
              <a:rPr lang="en-CA" dirty="0" smtClean="0"/>
              <a:t>Local </a:t>
            </a:r>
            <a:r>
              <a:rPr lang="en-CA" dirty="0" err="1" smtClean="0"/>
              <a:t>fisherfolk</a:t>
            </a:r>
            <a:r>
              <a:rPr lang="en-CA" dirty="0" smtClean="0"/>
              <a:t>, resource managers, policy actors and other along the value chain to identify </a:t>
            </a:r>
            <a:r>
              <a:rPr lang="en-CA" dirty="0"/>
              <a:t>their own vulnerabilities</a:t>
            </a:r>
            <a:r>
              <a:rPr lang="en-CA" dirty="0" smtClean="0"/>
              <a:t>, expectations and priorities to </a:t>
            </a:r>
            <a:r>
              <a:rPr lang="en-CA" dirty="0"/>
              <a:t>address these </a:t>
            </a:r>
            <a:r>
              <a:rPr lang="en-CA" dirty="0" smtClean="0"/>
              <a:t>issues</a:t>
            </a:r>
          </a:p>
          <a:p>
            <a:endParaRPr lang="en-CA" dirty="0" smtClean="0"/>
          </a:p>
          <a:p>
            <a:r>
              <a:rPr lang="en-CA" dirty="0" smtClean="0"/>
              <a:t>Takes a systems approach, recognizing that fisheries are complex socio-ecological systems and that climate change is one driver of many</a:t>
            </a:r>
          </a:p>
          <a:p>
            <a:pPr marL="39688" indent="0">
              <a:buNone/>
            </a:pPr>
            <a:endParaRPr lang="en-CA" dirty="0" smtClean="0"/>
          </a:p>
          <a:p>
            <a:r>
              <a:rPr lang="en-CA" dirty="0" smtClean="0"/>
              <a:t>Entry point for climate change outreach, adaptation planning and disaster-risk reduction</a:t>
            </a:r>
          </a:p>
        </p:txBody>
      </p:sp>
      <p:sp>
        <p:nvSpPr>
          <p:cNvPr id="4" name="Slide Number Placeholder 3"/>
          <p:cNvSpPr>
            <a:spLocks noGrp="1"/>
          </p:cNvSpPr>
          <p:nvPr>
            <p:ph type="sldNum" sz="quarter" idx="10"/>
          </p:nvPr>
        </p:nvSpPr>
        <p:spPr/>
        <p:txBody>
          <a:bodyPr/>
          <a:lstStyle/>
          <a:p>
            <a:fld id="{B4D8B4AB-CD72-480D-AE1B-333A4B71A934}" type="slidenum">
              <a:rPr lang="en-US" smtClean="0"/>
              <a:pPr/>
              <a:t>3</a:t>
            </a:fld>
            <a:endParaRPr lang="en-US" dirty="0"/>
          </a:p>
        </p:txBody>
      </p:sp>
      <p:pic>
        <p:nvPicPr>
          <p:cNvPr id="5" name="Picture 4" descr="C:\Users\ntamburello\Dropbox (ESSA Technologies)\CRFM Fishery-Related SEIA and Monitoring System\Graphic Design\CRFM_Portal_Panels-31.png"/>
          <p:cNvPicPr/>
          <p:nvPr/>
        </p:nvPicPr>
        <p:blipFill rotWithShape="1">
          <a:blip r:embed="rId3" cstate="print">
            <a:extLst>
              <a:ext uri="{28A0092B-C50C-407E-A947-70E740481C1C}">
                <a14:useLocalDpi xmlns:a14="http://schemas.microsoft.com/office/drawing/2010/main" val="0"/>
              </a:ext>
            </a:extLst>
          </a:blip>
          <a:srcRect l="3245"/>
          <a:stretch/>
        </p:blipFill>
        <p:spPr bwMode="auto">
          <a:xfrm>
            <a:off x="7092379" y="77029"/>
            <a:ext cx="1901825" cy="350520"/>
          </a:xfrm>
          <a:prstGeom prst="rect">
            <a:avLst/>
          </a:prstGeom>
          <a:solidFill>
            <a:schemeClr val="tx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929380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Methods</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4</a:t>
            </a:fld>
            <a:endParaRPr lang="en-US" dirty="0"/>
          </a:p>
        </p:txBody>
      </p:sp>
      <p:sp>
        <p:nvSpPr>
          <p:cNvPr id="5" name="Rounded Rectangle 4"/>
          <p:cNvSpPr/>
          <p:nvPr/>
        </p:nvSpPr>
        <p:spPr>
          <a:xfrm>
            <a:off x="4411326" y="1126371"/>
            <a:ext cx="4305622" cy="1145088"/>
          </a:xfrm>
          <a:prstGeom prst="roundRect">
            <a:avLst/>
          </a:prstGeom>
          <a:solidFill>
            <a:srgbClr val="00737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91454" y="3042542"/>
            <a:ext cx="8330380" cy="928189"/>
          </a:xfrm>
          <a:prstGeom prst="roundRect">
            <a:avLst/>
          </a:prstGeom>
          <a:solidFill>
            <a:srgbClr val="00737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7928" y="4266678"/>
            <a:ext cx="8330380" cy="928189"/>
          </a:xfrm>
          <a:prstGeom prst="roundRect">
            <a:avLst/>
          </a:prstGeom>
          <a:solidFill>
            <a:srgbClr val="00737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78878" y="1126371"/>
            <a:ext cx="3888432" cy="1145088"/>
          </a:xfrm>
          <a:prstGeom prst="roundRect">
            <a:avLst/>
          </a:prstGeom>
          <a:solidFill>
            <a:srgbClr val="00737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C:\Users\ntamburello\Dropbox (ESSA Technologies)\d_global\Allshare\Natascia\_Infographics\AEAM Icons\Icons\ClimateTools_Teal.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27608" y="3042542"/>
            <a:ext cx="864999" cy="86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ntamburello\Dropbox (ESSA Technologies)\d_global\Allshare\Natascia\_Infographics\AEAM Icons\Icons\Assess_White_TL.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693683">
            <a:off x="4422794" y="1289437"/>
            <a:ext cx="1018328" cy="936104"/>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7435662" y="1288440"/>
            <a:ext cx="1080120" cy="814089"/>
          </a:xfrm>
          <a:prstGeom prst="roundRect">
            <a:avLst/>
          </a:prstGeom>
          <a:solidFill>
            <a:schemeClr val="accent4">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Image result for interview icon"/>
          <p:cNvPicPr>
            <a:picLocks noChangeAspect="1" noChangeArrowheads="1"/>
          </p:cNvPicPr>
          <p:nvPr/>
        </p:nvPicPr>
        <p:blipFill>
          <a:blip r:embed="rId7"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79678" y="1299704"/>
            <a:ext cx="783776" cy="7837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reports icon"/>
          <p:cNvPicPr>
            <a:picLocks noChangeAspect="1" noChangeArrowheads="1"/>
          </p:cNvPicPr>
          <p:nvPr/>
        </p:nvPicPr>
        <p:blipFill>
          <a:blip r:embed="rId8" cstate="screen">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709415" y="1412875"/>
            <a:ext cx="286398" cy="337978"/>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571806" y="4353167"/>
            <a:ext cx="7243368" cy="707886"/>
          </a:xfrm>
          <a:prstGeom prst="rect">
            <a:avLst/>
          </a:prstGeom>
          <a:noFill/>
        </p:spPr>
        <p:txBody>
          <a:bodyPr wrap="square" rtlCol="0">
            <a:spAutoFit/>
          </a:bodyPr>
          <a:lstStyle/>
          <a:p>
            <a:r>
              <a:rPr lang="en-US" sz="2000" b="1" dirty="0" smtClean="0">
                <a:solidFill>
                  <a:schemeClr val="bg2"/>
                </a:solidFill>
                <a:latin typeface="+mn-lt"/>
              </a:rPr>
              <a:t>Fieldwork to collect data in 3 target communities, supported by fisheries authorities </a:t>
            </a:r>
            <a:r>
              <a:rPr lang="en-US" sz="1600" b="1" dirty="0" smtClean="0">
                <a:solidFill>
                  <a:schemeClr val="bg2"/>
                </a:solidFill>
                <a:latin typeface="+mn-lt"/>
              </a:rPr>
              <a:t>(April – September 2018)</a:t>
            </a:r>
            <a:endParaRPr lang="en-US" sz="1600" b="1" u="sng" dirty="0">
              <a:solidFill>
                <a:schemeClr val="bg2"/>
              </a:solidFill>
              <a:latin typeface="+mn-lt"/>
            </a:endParaRPr>
          </a:p>
        </p:txBody>
      </p:sp>
      <p:sp>
        <p:nvSpPr>
          <p:cNvPr id="16" name="TextBox 15"/>
          <p:cNvSpPr txBox="1"/>
          <p:nvPr/>
        </p:nvSpPr>
        <p:spPr>
          <a:xfrm>
            <a:off x="1531006" y="3091137"/>
            <a:ext cx="6984776" cy="830997"/>
          </a:xfrm>
          <a:prstGeom prst="rect">
            <a:avLst/>
          </a:prstGeom>
          <a:noFill/>
        </p:spPr>
        <p:txBody>
          <a:bodyPr wrap="square" rtlCol="0">
            <a:spAutoFit/>
          </a:bodyPr>
          <a:lstStyle/>
          <a:p>
            <a:r>
              <a:rPr lang="en-US" b="1" dirty="0" smtClean="0">
                <a:solidFill>
                  <a:schemeClr val="bg2"/>
                </a:solidFill>
                <a:latin typeface="+mn-lt"/>
              </a:rPr>
              <a:t>Design research approaches and data-collection instruments</a:t>
            </a:r>
            <a:endParaRPr lang="en-US" sz="2800" b="1" u="sng" dirty="0">
              <a:solidFill>
                <a:schemeClr val="bg2"/>
              </a:solidFill>
              <a:latin typeface="+mn-lt"/>
            </a:endParaRPr>
          </a:p>
        </p:txBody>
      </p:sp>
      <p:sp>
        <p:nvSpPr>
          <p:cNvPr id="17" name="TextBox 16"/>
          <p:cNvSpPr txBox="1"/>
          <p:nvPr/>
        </p:nvSpPr>
        <p:spPr>
          <a:xfrm>
            <a:off x="5235990" y="1232287"/>
            <a:ext cx="2324638" cy="904863"/>
          </a:xfrm>
          <a:prstGeom prst="rect">
            <a:avLst/>
          </a:prstGeom>
          <a:noFill/>
        </p:spPr>
        <p:txBody>
          <a:bodyPr wrap="square" rtlCol="0">
            <a:spAutoFit/>
          </a:bodyPr>
          <a:lstStyle/>
          <a:p>
            <a:pPr algn="ctr">
              <a:lnSpc>
                <a:spcPct val="80000"/>
              </a:lnSpc>
            </a:pPr>
            <a:r>
              <a:rPr lang="en-US" sz="2200" b="1" dirty="0" smtClean="0">
                <a:solidFill>
                  <a:schemeClr val="bg2"/>
                </a:solidFill>
                <a:latin typeface="+mn-lt"/>
              </a:rPr>
              <a:t>Verify with national representatives</a:t>
            </a:r>
            <a:endParaRPr lang="en-US" sz="2200" b="1" dirty="0">
              <a:solidFill>
                <a:schemeClr val="bg2"/>
              </a:solidFill>
              <a:latin typeface="+mn-lt"/>
            </a:endParaRPr>
          </a:p>
        </p:txBody>
      </p:sp>
      <p:sp>
        <p:nvSpPr>
          <p:cNvPr id="18" name="TextBox 17"/>
          <p:cNvSpPr txBox="1"/>
          <p:nvPr/>
        </p:nvSpPr>
        <p:spPr>
          <a:xfrm>
            <a:off x="1531006" y="1227762"/>
            <a:ext cx="2324638" cy="978729"/>
          </a:xfrm>
          <a:prstGeom prst="rect">
            <a:avLst/>
          </a:prstGeom>
          <a:noFill/>
        </p:spPr>
        <p:txBody>
          <a:bodyPr wrap="square" rtlCol="0">
            <a:spAutoFit/>
          </a:bodyPr>
          <a:lstStyle/>
          <a:p>
            <a:pPr algn="ctr">
              <a:lnSpc>
                <a:spcPct val="80000"/>
              </a:lnSpc>
            </a:pPr>
            <a:r>
              <a:rPr lang="en-US" sz="2400" b="1" dirty="0" smtClean="0">
                <a:solidFill>
                  <a:schemeClr val="bg2"/>
                </a:solidFill>
                <a:latin typeface="+mn-lt"/>
              </a:rPr>
              <a:t>Select study sites for local research</a:t>
            </a:r>
            <a:endParaRPr lang="en-US" sz="2400" b="1" dirty="0">
              <a:solidFill>
                <a:schemeClr val="bg2"/>
              </a:solidFill>
              <a:latin typeface="+mn-lt"/>
            </a:endParaRPr>
          </a:p>
        </p:txBody>
      </p:sp>
      <p:pic>
        <p:nvPicPr>
          <p:cNvPr id="19"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63949" y="1371366"/>
            <a:ext cx="731937" cy="636709"/>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Elbow Connector 20"/>
          <p:cNvCxnSpPr>
            <a:stCxn id="8" idx="2"/>
            <a:endCxn id="6" idx="0"/>
          </p:cNvCxnSpPr>
          <p:nvPr/>
        </p:nvCxnSpPr>
        <p:spPr>
          <a:xfrm rot="16200000" flipH="1">
            <a:off x="3054328" y="1540225"/>
            <a:ext cx="771083" cy="2233550"/>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5" idx="2"/>
            <a:endCxn id="6" idx="0"/>
          </p:cNvCxnSpPr>
          <p:nvPr/>
        </p:nvCxnSpPr>
        <p:spPr>
          <a:xfrm rot="5400000">
            <a:off x="5174850" y="1653254"/>
            <a:ext cx="771083" cy="2007493"/>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2"/>
            <a:endCxn id="7" idx="0"/>
          </p:cNvCxnSpPr>
          <p:nvPr/>
        </p:nvCxnSpPr>
        <p:spPr>
          <a:xfrm>
            <a:off x="4556644" y="3970731"/>
            <a:ext cx="6474" cy="29594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3" name="Picture 5" descr="C:\Users\ntamburello\Dropbox (ESSA Technologies)\d_global\Allshare\Natascia\_Infographics\AEAM Icons\Icons\Design_TL.png"/>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01037" y="4353167"/>
            <a:ext cx="792088" cy="728131"/>
          </a:xfrm>
          <a:prstGeom prst="rect">
            <a:avLst/>
          </a:prstGeom>
          <a:noFill/>
          <a:extLst>
            <a:ext uri="{909E8E84-426E-40DD-AFC4-6F175D3DCCD1}">
              <a14:hiddenFill xmlns:a14="http://schemas.microsoft.com/office/drawing/2010/main">
                <a:solidFill>
                  <a:srgbClr val="FFFFFF"/>
                </a:solidFill>
              </a14:hiddenFill>
            </a:ext>
          </a:extLst>
        </p:spPr>
      </p:pic>
      <p:sp>
        <p:nvSpPr>
          <p:cNvPr id="34" name="Rounded Rectangle 33"/>
          <p:cNvSpPr/>
          <p:nvPr/>
        </p:nvSpPr>
        <p:spPr>
          <a:xfrm>
            <a:off x="409889" y="5467679"/>
            <a:ext cx="8330380" cy="928189"/>
          </a:xfrm>
          <a:prstGeom prst="roundRect">
            <a:avLst/>
          </a:prstGeom>
          <a:solidFill>
            <a:srgbClr val="00737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583767" y="5708056"/>
            <a:ext cx="7243368" cy="461665"/>
          </a:xfrm>
          <a:prstGeom prst="rect">
            <a:avLst/>
          </a:prstGeom>
          <a:noFill/>
        </p:spPr>
        <p:txBody>
          <a:bodyPr wrap="square" rtlCol="0">
            <a:spAutoFit/>
          </a:bodyPr>
          <a:lstStyle/>
          <a:p>
            <a:pPr algn="ctr"/>
            <a:r>
              <a:rPr lang="en-US" b="1" dirty="0" smtClean="0">
                <a:solidFill>
                  <a:schemeClr val="bg2"/>
                </a:solidFill>
                <a:latin typeface="+mn-lt"/>
              </a:rPr>
              <a:t>Data analysis and reporting</a:t>
            </a:r>
            <a:endParaRPr lang="en-US" b="1" u="sng" dirty="0">
              <a:solidFill>
                <a:schemeClr val="bg2"/>
              </a:solidFill>
              <a:latin typeface="+mn-lt"/>
            </a:endParaRPr>
          </a:p>
        </p:txBody>
      </p:sp>
      <p:cxnSp>
        <p:nvCxnSpPr>
          <p:cNvPr id="36" name="Straight Arrow Connector 35"/>
          <p:cNvCxnSpPr>
            <a:endCxn id="34" idx="0"/>
          </p:cNvCxnSpPr>
          <p:nvPr/>
        </p:nvCxnSpPr>
        <p:spPr>
          <a:xfrm>
            <a:off x="4568605" y="5171732"/>
            <a:ext cx="6474" cy="29594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2063"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037" y="5541274"/>
            <a:ext cx="738392" cy="73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873589">
            <a:off x="7118304" y="2388093"/>
            <a:ext cx="922748" cy="1147143"/>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2065"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909104">
            <a:off x="7864561" y="2529474"/>
            <a:ext cx="997786" cy="1667687"/>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57" name="Picture 56" descr="C:\Users\ntamburello\Dropbox (ESSA Technologies)\CRFM Fishery-Related SEIA and Monitoring System\Graphic Design\CRFM_Portal_Panels-30.png"/>
          <p:cNvPicPr/>
          <p:nvPr/>
        </p:nvPicPr>
        <p:blipFill rotWithShape="1">
          <a:blip r:embed="rId16" cstate="print">
            <a:extLst>
              <a:ext uri="{28A0092B-C50C-407E-A947-70E740481C1C}">
                <a14:useLocalDpi xmlns:a14="http://schemas.microsoft.com/office/drawing/2010/main" val="0"/>
              </a:ext>
            </a:extLst>
          </a:blip>
          <a:srcRect l="3374"/>
          <a:stretch/>
        </p:blipFill>
        <p:spPr bwMode="auto">
          <a:xfrm>
            <a:off x="7524328" y="93276"/>
            <a:ext cx="1330325" cy="360045"/>
          </a:xfrm>
          <a:prstGeom prst="rect">
            <a:avLst/>
          </a:prstGeom>
          <a:solidFill>
            <a:schemeClr val="tx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609664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Selection of Study Sites</a:t>
            </a:r>
            <a:br>
              <a:rPr lang="en-CA" dirty="0" smtClean="0"/>
            </a:br>
            <a:r>
              <a:rPr lang="en-CA" sz="2400" dirty="0" smtClean="0"/>
              <a:t>Criteria</a:t>
            </a:r>
            <a:endParaRPr lang="en-CA" sz="2400" dirty="0"/>
          </a:p>
        </p:txBody>
      </p:sp>
      <p:sp>
        <p:nvSpPr>
          <p:cNvPr id="3" name="Content Placeholder 2"/>
          <p:cNvSpPr>
            <a:spLocks noGrp="1"/>
          </p:cNvSpPr>
          <p:nvPr>
            <p:ph idx="1"/>
          </p:nvPr>
        </p:nvSpPr>
        <p:spPr>
          <a:xfrm>
            <a:off x="990600" y="1397000"/>
            <a:ext cx="7353300" cy="4264248"/>
          </a:xfrm>
        </p:spPr>
        <p:txBody>
          <a:bodyPr>
            <a:normAutofit fontScale="62500" lnSpcReduction="20000"/>
          </a:bodyPr>
          <a:lstStyle/>
          <a:p>
            <a:pPr marL="554038" indent="-514350">
              <a:buFont typeface="+mj-lt"/>
              <a:buAutoNum type="arabicPeriod"/>
            </a:pPr>
            <a:r>
              <a:rPr lang="en-CA" dirty="0" smtClean="0"/>
              <a:t>Representativeness </a:t>
            </a:r>
            <a:r>
              <a:rPr lang="en-CA" dirty="0"/>
              <a:t>(critical </a:t>
            </a:r>
            <a:r>
              <a:rPr lang="en-CA" dirty="0" smtClean="0"/>
              <a:t>habitats, fishing activity, West / East)</a:t>
            </a:r>
          </a:p>
          <a:p>
            <a:pPr marL="554038" indent="-514350">
              <a:buFont typeface="+mj-lt"/>
              <a:buAutoNum type="arabicPeriod"/>
            </a:pPr>
            <a:r>
              <a:rPr lang="en-CA" dirty="0" smtClean="0"/>
              <a:t>Strong coupling </a:t>
            </a:r>
            <a:r>
              <a:rPr lang="en-CA" dirty="0"/>
              <a:t>of ecological and social systems </a:t>
            </a:r>
          </a:p>
          <a:p>
            <a:pPr marL="554038" indent="-514350">
              <a:buFont typeface="+mj-lt"/>
              <a:buAutoNum type="arabicPeriod"/>
            </a:pPr>
            <a:r>
              <a:rPr lang="en-CA" dirty="0" smtClean="0"/>
              <a:t>High </a:t>
            </a:r>
            <a:r>
              <a:rPr lang="en-CA" dirty="0"/>
              <a:t>contribution of / reliance on fisheries to food security, </a:t>
            </a:r>
            <a:r>
              <a:rPr lang="en-CA" dirty="0" smtClean="0"/>
              <a:t>livelihoods and / or trade</a:t>
            </a:r>
          </a:p>
          <a:p>
            <a:pPr marL="554038" indent="-514350">
              <a:buFont typeface="+mj-lt"/>
              <a:buAutoNum type="arabicPeriod"/>
            </a:pPr>
            <a:r>
              <a:rPr lang="en-CA" dirty="0" smtClean="0"/>
              <a:t>Vulnerability of coastal </a:t>
            </a:r>
            <a:r>
              <a:rPr lang="en-CA" dirty="0"/>
              <a:t>infrastructure and </a:t>
            </a:r>
            <a:r>
              <a:rPr lang="en-CA" dirty="0" smtClean="0"/>
              <a:t>fisheries assets</a:t>
            </a:r>
          </a:p>
          <a:p>
            <a:pPr marL="554038" indent="-514350">
              <a:buFont typeface="+mj-lt"/>
              <a:buAutoNum type="arabicPeriod"/>
            </a:pPr>
            <a:r>
              <a:rPr lang="en-CA" dirty="0" smtClean="0"/>
              <a:t>Level </a:t>
            </a:r>
            <a:r>
              <a:rPr lang="en-CA" dirty="0"/>
              <a:t>of stakeholder interest in climate </a:t>
            </a:r>
            <a:r>
              <a:rPr lang="en-CA" dirty="0" smtClean="0"/>
              <a:t>resilience</a:t>
            </a:r>
          </a:p>
          <a:p>
            <a:pPr marL="554038" indent="-514350">
              <a:buFont typeface="+mj-lt"/>
              <a:buAutoNum type="arabicPeriod"/>
            </a:pPr>
            <a:r>
              <a:rPr lang="en-CA" dirty="0" smtClean="0"/>
              <a:t>Conducive </a:t>
            </a:r>
            <a:r>
              <a:rPr lang="en-CA" dirty="0"/>
              <a:t>to undertaking field research / engagement in a way that is socially inclusive and </a:t>
            </a:r>
            <a:r>
              <a:rPr lang="en-CA" dirty="0" smtClean="0"/>
              <a:t>supported by authorities and leaders </a:t>
            </a:r>
          </a:p>
          <a:p>
            <a:pPr marL="554038" indent="-514350">
              <a:buFont typeface="+mj-lt"/>
              <a:buAutoNum type="arabicPeriod"/>
            </a:pPr>
            <a:r>
              <a:rPr lang="en-CA" dirty="0" smtClean="0"/>
              <a:t>Potential </a:t>
            </a:r>
            <a:r>
              <a:rPr lang="en-CA" dirty="0"/>
              <a:t>access to a wide range of knowledge </a:t>
            </a:r>
            <a:r>
              <a:rPr lang="en-CA" dirty="0" smtClean="0"/>
              <a:t>holders across the value chain </a:t>
            </a:r>
          </a:p>
          <a:p>
            <a:pPr marL="554038" indent="-514350">
              <a:buFont typeface="+mj-lt"/>
              <a:buAutoNum type="arabicPeriod"/>
            </a:pPr>
            <a:r>
              <a:rPr lang="en-CA" dirty="0" smtClean="0"/>
              <a:t>Accessibility </a:t>
            </a:r>
            <a:r>
              <a:rPr lang="en-CA" dirty="0"/>
              <a:t>for field work </a:t>
            </a:r>
            <a:r>
              <a:rPr lang="en-CA" dirty="0" smtClean="0"/>
              <a:t>(cost-effectiveness, safety)</a:t>
            </a:r>
            <a:endParaRPr lang="en-CA" dirty="0"/>
          </a:p>
          <a:p>
            <a:pPr marL="554038" indent="-514350">
              <a:buFont typeface="+mj-lt"/>
              <a:buAutoNum type="arabicPeriod"/>
            </a:pPr>
            <a:r>
              <a:rPr lang="en-CA" dirty="0" smtClean="0"/>
              <a:t>Availability of secondary data sources  </a:t>
            </a:r>
            <a:endParaRPr lang="en-CA" dirty="0"/>
          </a:p>
          <a:p>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5</a:t>
            </a:fld>
            <a:endParaRPr lang="en-US" dirty="0"/>
          </a:p>
        </p:txBody>
      </p:sp>
      <p:pic>
        <p:nvPicPr>
          <p:cNvPr id="6" name="Picture 5" descr="C:\Users\ntamburello\Dropbox (ESSA Technologies)\CRFM Fishery-Related SEIA and Monitoring System\Graphic Design\CRFM_Portal_Panels-30.png"/>
          <p:cNvPicPr/>
          <p:nvPr/>
        </p:nvPicPr>
        <p:blipFill rotWithShape="1">
          <a:blip r:embed="rId3" cstate="print">
            <a:extLst>
              <a:ext uri="{28A0092B-C50C-407E-A947-70E740481C1C}">
                <a14:useLocalDpi xmlns:a14="http://schemas.microsoft.com/office/drawing/2010/main" val="0"/>
              </a:ext>
            </a:extLst>
          </a:blip>
          <a:srcRect l="3374"/>
          <a:stretch/>
        </p:blipFill>
        <p:spPr bwMode="auto">
          <a:xfrm>
            <a:off x="7524328" y="93276"/>
            <a:ext cx="1330325" cy="360045"/>
          </a:xfrm>
          <a:prstGeom prst="rect">
            <a:avLst/>
          </a:prstGeom>
          <a:solidFill>
            <a:schemeClr val="tx1"/>
          </a:solidFill>
          <a:ln>
            <a:noFill/>
          </a:ln>
          <a:extLst>
            <a:ext uri="{53640926-AAD7-44D8-BBD7-CCE9431645EC}">
              <a14:shadowObscured xmlns:a14="http://schemas.microsoft.com/office/drawing/2010/main"/>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5013176"/>
            <a:ext cx="2175489"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926974" y="6469526"/>
            <a:ext cx="1757212" cy="338554"/>
          </a:xfrm>
          <a:prstGeom prst="rect">
            <a:avLst/>
          </a:prstGeom>
          <a:noFill/>
        </p:spPr>
        <p:txBody>
          <a:bodyPr wrap="none" rtlCol="0">
            <a:spAutoFit/>
          </a:bodyPr>
          <a:lstStyle/>
          <a:p>
            <a:r>
              <a:rPr lang="en-CA" sz="1600" dirty="0" smtClean="0">
                <a:latin typeface="+mn-lt"/>
              </a:rPr>
              <a:t>Kingstown (SVG)</a:t>
            </a:r>
            <a:endParaRPr lang="en-CA" sz="1600" dirty="0">
              <a:latin typeface="+mn-lt"/>
            </a:endParaRPr>
          </a:p>
        </p:txBody>
      </p:sp>
      <p:grpSp>
        <p:nvGrpSpPr>
          <p:cNvPr id="8" name="Group 7"/>
          <p:cNvGrpSpPr/>
          <p:nvPr/>
        </p:nvGrpSpPr>
        <p:grpSpPr>
          <a:xfrm>
            <a:off x="6014001" y="5008370"/>
            <a:ext cx="2256515" cy="1796178"/>
            <a:chOff x="3707904" y="4995025"/>
            <a:chExt cx="2256515" cy="1796178"/>
          </a:xfrm>
        </p:grpSpPr>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4995025"/>
              <a:ext cx="2175489" cy="1458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707904" y="6452649"/>
              <a:ext cx="2256515" cy="338554"/>
            </a:xfrm>
            <a:prstGeom prst="rect">
              <a:avLst/>
            </a:prstGeom>
            <a:noFill/>
          </p:spPr>
          <p:txBody>
            <a:bodyPr wrap="none" rtlCol="0">
              <a:spAutoFit/>
            </a:bodyPr>
            <a:lstStyle/>
            <a:p>
              <a:r>
                <a:rPr lang="en-CA" sz="1600" dirty="0" smtClean="0">
                  <a:latin typeface="+mn-lt"/>
                </a:rPr>
                <a:t>Montego Bay, Jamaica</a:t>
              </a:r>
              <a:endParaRPr lang="en-CA" sz="1600" dirty="0">
                <a:latin typeface="+mn-lt"/>
              </a:endParaRPr>
            </a:p>
          </p:txBody>
        </p:sp>
      </p:grpSp>
      <p:grpSp>
        <p:nvGrpSpPr>
          <p:cNvPr id="9" name="Group 8"/>
          <p:cNvGrpSpPr/>
          <p:nvPr/>
        </p:nvGrpSpPr>
        <p:grpSpPr>
          <a:xfrm>
            <a:off x="3707904" y="5013176"/>
            <a:ext cx="2175489" cy="1791372"/>
            <a:chOff x="6014001" y="4999831"/>
            <a:chExt cx="2175489" cy="1791372"/>
          </a:xfrm>
        </p:grpSpPr>
        <p:pic>
          <p:nvPicPr>
            <p:cNvPr id="307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4992"/>
            <a:stretch/>
          </p:blipFill>
          <p:spPr bwMode="auto">
            <a:xfrm>
              <a:off x="6014001" y="4999831"/>
              <a:ext cx="2175489" cy="1458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132569" y="6452649"/>
              <a:ext cx="1938351" cy="338554"/>
            </a:xfrm>
            <a:prstGeom prst="rect">
              <a:avLst/>
            </a:prstGeom>
            <a:noFill/>
          </p:spPr>
          <p:txBody>
            <a:bodyPr wrap="none" rtlCol="0">
              <a:spAutoFit/>
            </a:bodyPr>
            <a:lstStyle/>
            <a:p>
              <a:r>
                <a:rPr lang="en-CA" sz="1600" dirty="0" smtClean="0">
                  <a:latin typeface="+mn-lt"/>
                </a:rPr>
                <a:t>Roseau (Dominica)</a:t>
              </a:r>
              <a:endParaRPr lang="en-CA" sz="1600" dirty="0">
                <a:latin typeface="+mn-lt"/>
              </a:endParaRPr>
            </a:p>
          </p:txBody>
        </p:sp>
      </p:grpSp>
    </p:spTree>
    <p:extLst>
      <p:ext uri="{BB962C8B-B14F-4D97-AF65-F5344CB8AC3E}">
        <p14:creationId xmlns:p14="http://schemas.microsoft.com/office/powerpoint/2010/main" val="121410391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4D8B4AB-CD72-480D-AE1B-333A4B71A934}" type="slidenum">
              <a:rPr lang="en-US" smtClean="0"/>
              <a:pPr/>
              <a:t>6</a:t>
            </a:fld>
            <a:endParaRPr lang="en-US" dirty="0"/>
          </a:p>
        </p:txBody>
      </p:sp>
      <p:pic>
        <p:nvPicPr>
          <p:cNvPr id="5" name="Picture 4" descr="C:\Users\ntamburello\Dropbox (ESSA Technologies)\CRFM Fishery-Related SEIA and Monitoring System\Graphic Design\CRFM_Portal_Panels-30.png"/>
          <p:cNvPicPr/>
          <p:nvPr/>
        </p:nvPicPr>
        <p:blipFill rotWithShape="1">
          <a:blip r:embed="rId3" cstate="print">
            <a:extLst>
              <a:ext uri="{28A0092B-C50C-407E-A947-70E740481C1C}">
                <a14:useLocalDpi xmlns:a14="http://schemas.microsoft.com/office/drawing/2010/main" val="0"/>
              </a:ext>
            </a:extLst>
          </a:blip>
          <a:srcRect l="3374"/>
          <a:stretch/>
        </p:blipFill>
        <p:spPr bwMode="auto">
          <a:xfrm>
            <a:off x="7524328" y="93276"/>
            <a:ext cx="1330325" cy="360045"/>
          </a:xfrm>
          <a:prstGeom prst="rect">
            <a:avLst/>
          </a:prstGeom>
          <a:solidFill>
            <a:schemeClr val="tx1"/>
          </a:solidFill>
          <a:ln>
            <a:noFill/>
          </a:ln>
          <a:extLst>
            <a:ext uri="{53640926-AAD7-44D8-BBD7-CCE9431645EC}">
              <a14:shadowObscured xmlns:a14="http://schemas.microsoft.com/office/drawing/2010/main"/>
            </a:ext>
          </a:extLst>
        </p:spPr>
      </p:pic>
      <p:graphicFrame>
        <p:nvGraphicFramePr>
          <p:cNvPr id="7" name="Table 6"/>
          <p:cNvGraphicFramePr>
            <a:graphicFrameLocks noGrp="1"/>
          </p:cNvGraphicFramePr>
          <p:nvPr>
            <p:extLst>
              <p:ext uri="{D42A27DB-BD31-4B8C-83A1-F6EECF244321}">
                <p14:modId xmlns:p14="http://schemas.microsoft.com/office/powerpoint/2010/main" val="3538245773"/>
              </p:ext>
            </p:extLst>
          </p:nvPr>
        </p:nvGraphicFramePr>
        <p:xfrm>
          <a:off x="179512" y="1052736"/>
          <a:ext cx="8784976" cy="4942840"/>
        </p:xfrm>
        <a:graphic>
          <a:graphicData uri="http://schemas.openxmlformats.org/drawingml/2006/table">
            <a:tbl>
              <a:tblPr firstRow="1" bandRow="1">
                <a:tableStyleId>{21E4AEA4-8DFA-4A89-87EB-49C32662AFE0}</a:tableStyleId>
              </a:tblPr>
              <a:tblGrid>
                <a:gridCol w="1734751"/>
                <a:gridCol w="4121900"/>
                <a:gridCol w="2928325"/>
              </a:tblGrid>
              <a:tr h="370840">
                <a:tc>
                  <a:txBody>
                    <a:bodyPr/>
                    <a:lstStyle/>
                    <a:p>
                      <a:pPr algn="ctr"/>
                      <a:r>
                        <a:rPr lang="en-CA" sz="1600" dirty="0" smtClean="0"/>
                        <a:t>Type</a:t>
                      </a:r>
                      <a:r>
                        <a:rPr lang="en-CA" sz="1600" baseline="0" dirty="0" smtClean="0"/>
                        <a:t> of Study</a:t>
                      </a:r>
                      <a:endParaRPr lang="en-CA" sz="1600" dirty="0"/>
                    </a:p>
                  </a:txBody>
                  <a:tcPr/>
                </a:tc>
                <a:tc>
                  <a:txBody>
                    <a:bodyPr/>
                    <a:lstStyle/>
                    <a:p>
                      <a:pPr algn="ctr"/>
                      <a:r>
                        <a:rPr lang="en-CA" sz="1600" dirty="0" smtClean="0"/>
                        <a:t>Coverage</a:t>
                      </a:r>
                      <a:r>
                        <a:rPr lang="en-CA" sz="1600" baseline="0" dirty="0" smtClean="0"/>
                        <a:t> and </a:t>
                      </a:r>
                      <a:r>
                        <a:rPr lang="en-CA" sz="1600" dirty="0" smtClean="0"/>
                        <a:t>Approach</a:t>
                      </a:r>
                      <a:endParaRPr lang="en-CA" sz="1600" dirty="0"/>
                    </a:p>
                  </a:txBody>
                  <a:tcPr/>
                </a:tc>
                <a:tc>
                  <a:txBody>
                    <a:bodyPr/>
                    <a:lstStyle/>
                    <a:p>
                      <a:pPr algn="ctr"/>
                      <a:r>
                        <a:rPr lang="en-CA" sz="1600" dirty="0" smtClean="0"/>
                        <a:t>Application</a:t>
                      </a:r>
                      <a:endParaRPr lang="en-CA" sz="1600" dirty="0"/>
                    </a:p>
                  </a:txBody>
                  <a:tcPr/>
                </a:tc>
              </a:tr>
              <a:tr h="370840">
                <a:tc>
                  <a:txBody>
                    <a:bodyPr/>
                    <a:lstStyle/>
                    <a:p>
                      <a:r>
                        <a:rPr lang="en-CA" sz="1600" b="1" dirty="0" smtClean="0"/>
                        <a:t>Knowledge-Attitudes-Practice (KAP)Study</a:t>
                      </a:r>
                      <a:endParaRPr lang="en-CA" sz="1600" b="1" dirty="0"/>
                    </a:p>
                  </a:txBody>
                  <a:tcPr/>
                </a:tc>
                <a:tc>
                  <a:txBody>
                    <a:bodyPr/>
                    <a:lstStyle/>
                    <a:p>
                      <a:r>
                        <a:rPr lang="en-CA" sz="1600" dirty="0" smtClean="0"/>
                        <a:t>Paper questionnaires,</a:t>
                      </a:r>
                      <a:r>
                        <a:rPr lang="en-CA" sz="1600" baseline="0" dirty="0" smtClean="0"/>
                        <a:t> key informant interviews and online survey targeting fishers, policy actors and fisheries sector managers to understand their</a:t>
                      </a:r>
                      <a:r>
                        <a:rPr lang="en-CA" sz="1600" dirty="0" smtClean="0"/>
                        <a:t> knowledge, attitudes, and practices with respect to fisheries, climate change impacts, adaptation and disaster risk management, including</a:t>
                      </a:r>
                      <a:r>
                        <a:rPr lang="en-CA" sz="1600" baseline="0" dirty="0" smtClean="0"/>
                        <a:t> perspectives on the relevance of a range of adaptation options for fisheries.</a:t>
                      </a:r>
                      <a:endParaRPr lang="en-CA" sz="1600" dirty="0"/>
                    </a:p>
                  </a:txBody>
                  <a:tcPr/>
                </a:tc>
                <a:tc>
                  <a:txBody>
                    <a:bodyPr/>
                    <a:lstStyle/>
                    <a:p>
                      <a:r>
                        <a:rPr lang="en-CA" sz="1600" dirty="0" smtClean="0"/>
                        <a:t>Fieldwork:</a:t>
                      </a:r>
                      <a:r>
                        <a:rPr lang="en-CA" sz="1600" baseline="0" dirty="0" smtClean="0"/>
                        <a:t> </a:t>
                      </a:r>
                      <a:r>
                        <a:rPr lang="en-CA" sz="1600" dirty="0" smtClean="0"/>
                        <a:t>Kingstown</a:t>
                      </a:r>
                      <a:r>
                        <a:rPr lang="en-CA" sz="1600" baseline="0" dirty="0" smtClean="0"/>
                        <a:t> (St. Vincent and the Grenadines), Roseau &amp; surroundings (Dominica), Montego Bay (Jamaica)</a:t>
                      </a:r>
                    </a:p>
                    <a:p>
                      <a:endParaRPr lang="en-CA" sz="1600" baseline="0" dirty="0" smtClean="0"/>
                    </a:p>
                    <a:p>
                      <a:r>
                        <a:rPr lang="en-CA" sz="1600" baseline="0" dirty="0" smtClean="0"/>
                        <a:t>Remote research (online survey, Skype interviews): Six pilot countries </a:t>
                      </a:r>
                      <a:endParaRPr lang="en-CA" sz="1600" dirty="0"/>
                    </a:p>
                  </a:txBody>
                  <a:tcPr/>
                </a:tc>
              </a:tr>
              <a:tr h="370840">
                <a:tc>
                  <a:txBody>
                    <a:bodyPr/>
                    <a:lstStyle/>
                    <a:p>
                      <a:r>
                        <a:rPr lang="en-CA" sz="1600" b="1" dirty="0" smtClean="0"/>
                        <a:t>Value Chain Analysis</a:t>
                      </a:r>
                      <a:endParaRPr lang="en-CA" sz="1600" b="1" dirty="0"/>
                    </a:p>
                  </a:txBody>
                  <a:tcPr/>
                </a:tc>
                <a:tc>
                  <a:txBody>
                    <a:bodyPr/>
                    <a:lstStyle/>
                    <a:p>
                      <a:r>
                        <a:rPr lang="en-CA" sz="1600" dirty="0" smtClean="0"/>
                        <a:t>Key informant interviews and focus</a:t>
                      </a:r>
                      <a:r>
                        <a:rPr lang="en-CA" sz="1600" baseline="0" dirty="0" smtClean="0"/>
                        <a:t> group discussions identify key challenges, coping strategies and priorities for action across the fish value chain –  from raw material supply from marine ecosystems to harvesting strategies, fishing activities, processing and marketing.</a:t>
                      </a:r>
                    </a:p>
                    <a:p>
                      <a:endParaRPr lang="en-CA" sz="1600" baseline="0" dirty="0" smtClean="0"/>
                    </a:p>
                    <a:p>
                      <a:r>
                        <a:rPr lang="en-CA" sz="1600" baseline="0" dirty="0" smtClean="0"/>
                        <a:t>Review of secondary sources.</a:t>
                      </a:r>
                      <a:endParaRPr lang="en-CA"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600" dirty="0" smtClean="0"/>
                        <a:t>Fieldwork:</a:t>
                      </a:r>
                      <a:r>
                        <a:rPr lang="en-CA" sz="1600" baseline="0" dirty="0" smtClean="0"/>
                        <a:t> </a:t>
                      </a:r>
                      <a:r>
                        <a:rPr lang="en-CA" sz="1600" dirty="0" smtClean="0"/>
                        <a:t>Kingstown</a:t>
                      </a:r>
                      <a:r>
                        <a:rPr lang="en-CA" sz="1600" baseline="0" dirty="0" smtClean="0"/>
                        <a:t> (St. Vincent and the Grenadines), Montego Bay (Jamaica)</a:t>
                      </a:r>
                      <a:endParaRPr lang="en-CA" sz="1600" dirty="0" smtClean="0"/>
                    </a:p>
                  </a:txBody>
                  <a:tcPr/>
                </a:tc>
              </a:tr>
            </a:tbl>
          </a:graphicData>
        </a:graphic>
      </p:graphicFrame>
    </p:spTree>
    <p:extLst>
      <p:ext uri="{BB962C8B-B14F-4D97-AF65-F5344CB8AC3E}">
        <p14:creationId xmlns:p14="http://schemas.microsoft.com/office/powerpoint/2010/main" val="299042871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Inquiry Areas for the Knowledge-Attitudes-Practice </a:t>
            </a:r>
            <a:r>
              <a:rPr lang="en-CA" dirty="0"/>
              <a:t>(</a:t>
            </a:r>
            <a:r>
              <a:rPr lang="en-CA" dirty="0" smtClean="0"/>
              <a:t>KAP) Study</a:t>
            </a:r>
            <a:endParaRPr lang="en-CA" dirty="0"/>
          </a:p>
        </p:txBody>
      </p:sp>
      <p:sp>
        <p:nvSpPr>
          <p:cNvPr id="3" name="Content Placeholder 2"/>
          <p:cNvSpPr>
            <a:spLocks noGrp="1"/>
          </p:cNvSpPr>
          <p:nvPr>
            <p:ph idx="1"/>
          </p:nvPr>
        </p:nvSpPr>
        <p:spPr>
          <a:xfrm>
            <a:off x="1006809" y="4941168"/>
            <a:ext cx="7353300" cy="1584176"/>
          </a:xfrm>
        </p:spPr>
        <p:txBody>
          <a:bodyPr/>
          <a:lstStyle/>
          <a:p>
            <a:r>
              <a:rPr lang="en-CA" dirty="0"/>
              <a:t>Perceived impact of climate </a:t>
            </a:r>
            <a:r>
              <a:rPr lang="en-CA" dirty="0" smtClean="0"/>
              <a:t>hazards</a:t>
            </a:r>
          </a:p>
          <a:p>
            <a:r>
              <a:rPr lang="en-CA" dirty="0" smtClean="0"/>
              <a:t>Perceived adaptation priorities for </a:t>
            </a:r>
            <a:r>
              <a:rPr lang="en-CA" dirty="0"/>
              <a:t>the fisheries sector </a:t>
            </a:r>
          </a:p>
        </p:txBody>
      </p:sp>
      <p:sp>
        <p:nvSpPr>
          <p:cNvPr id="4" name="Slide Number Placeholder 3"/>
          <p:cNvSpPr>
            <a:spLocks noGrp="1"/>
          </p:cNvSpPr>
          <p:nvPr>
            <p:ph type="sldNum" sz="quarter" idx="10"/>
          </p:nvPr>
        </p:nvSpPr>
        <p:spPr/>
        <p:txBody>
          <a:bodyPr/>
          <a:lstStyle/>
          <a:p>
            <a:fld id="{B4D8B4AB-CD72-480D-AE1B-333A4B71A934}" type="slidenum">
              <a:rPr lang="en-US" smtClean="0"/>
              <a:pPr/>
              <a:t>7</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66" y="1484784"/>
            <a:ext cx="8342387" cy="334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descr="C:\Users\ntamburello\Dropbox (ESSA Technologies)\CRFM Fishery-Related SEIA and Monitoring System\Graphic Design\CRFM_Portal_Panels-30.png"/>
          <p:cNvPicPr/>
          <p:nvPr/>
        </p:nvPicPr>
        <p:blipFill rotWithShape="1">
          <a:blip r:embed="rId3" cstate="print">
            <a:extLst>
              <a:ext uri="{28A0092B-C50C-407E-A947-70E740481C1C}">
                <a14:useLocalDpi xmlns:a14="http://schemas.microsoft.com/office/drawing/2010/main" val="0"/>
              </a:ext>
            </a:extLst>
          </a:blip>
          <a:srcRect l="3374"/>
          <a:stretch/>
        </p:blipFill>
        <p:spPr bwMode="auto">
          <a:xfrm>
            <a:off x="7524328" y="93276"/>
            <a:ext cx="1330325" cy="360045"/>
          </a:xfrm>
          <a:prstGeom prst="rect">
            <a:avLst/>
          </a:prstGeom>
          <a:solidFill>
            <a:schemeClr val="tx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476777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Inquiry Areas for Value Chain Analysis</a:t>
            </a:r>
          </a:p>
        </p:txBody>
      </p:sp>
      <p:sp>
        <p:nvSpPr>
          <p:cNvPr id="4" name="Slide Number Placeholder 3"/>
          <p:cNvSpPr>
            <a:spLocks noGrp="1"/>
          </p:cNvSpPr>
          <p:nvPr>
            <p:ph type="sldNum" sz="quarter" idx="10"/>
          </p:nvPr>
        </p:nvSpPr>
        <p:spPr/>
        <p:txBody>
          <a:bodyPr/>
          <a:lstStyle/>
          <a:p>
            <a:fld id="{B4D8B4AB-CD72-480D-AE1B-333A4B71A934}" type="slidenum">
              <a:rPr lang="en-US" smtClean="0"/>
              <a:pPr/>
              <a:t>8</a:t>
            </a:fld>
            <a:endParaRPr lang="en-US" dirty="0"/>
          </a:p>
        </p:txBody>
      </p:sp>
      <p:pic>
        <p:nvPicPr>
          <p:cNvPr id="5" name="Picture 4" descr="C:\Users\ntamburello\Dropbox (ESSA Technologies)\CRFM Fishery-Related SEIA and Monitoring System\Graphic Design\CRFM_Portal_Panels-30.png"/>
          <p:cNvPicPr/>
          <p:nvPr/>
        </p:nvPicPr>
        <p:blipFill rotWithShape="1">
          <a:blip r:embed="rId2" cstate="print">
            <a:extLst>
              <a:ext uri="{28A0092B-C50C-407E-A947-70E740481C1C}">
                <a14:useLocalDpi xmlns:a14="http://schemas.microsoft.com/office/drawing/2010/main" val="0"/>
              </a:ext>
            </a:extLst>
          </a:blip>
          <a:srcRect l="3374"/>
          <a:stretch/>
        </p:blipFill>
        <p:spPr bwMode="auto">
          <a:xfrm>
            <a:off x="7524328" y="93276"/>
            <a:ext cx="1330325" cy="360045"/>
          </a:xfrm>
          <a:prstGeom prst="rect">
            <a:avLst/>
          </a:prstGeom>
          <a:solidFill>
            <a:schemeClr val="tx1"/>
          </a:solidFill>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201" y="4958557"/>
            <a:ext cx="2007057" cy="154975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135" y="1653030"/>
            <a:ext cx="1801819" cy="184150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7581" y="4690269"/>
            <a:ext cx="1965062" cy="1913575"/>
          </a:xfrm>
          <a:prstGeom prst="rect">
            <a:avLst/>
          </a:prstGeom>
        </p:spPr>
      </p:pic>
      <p:sp>
        <p:nvSpPr>
          <p:cNvPr id="9" name="TextBox 8"/>
          <p:cNvSpPr txBox="1"/>
          <p:nvPr/>
        </p:nvSpPr>
        <p:spPr>
          <a:xfrm>
            <a:off x="611559" y="1268760"/>
            <a:ext cx="3096345" cy="2970044"/>
          </a:xfrm>
          <a:prstGeom prst="rect">
            <a:avLst/>
          </a:prstGeom>
          <a:noFill/>
          <a:ln w="76200">
            <a:solidFill>
              <a:schemeClr val="accent5"/>
            </a:solidFill>
          </a:ln>
        </p:spPr>
        <p:txBody>
          <a:bodyPr wrap="square" rtlCol="0">
            <a:spAutoFit/>
          </a:bodyPr>
          <a:lstStyle/>
          <a:p>
            <a:pPr algn="ctr"/>
            <a:r>
              <a:rPr lang="en-CA" sz="1700" b="1" dirty="0">
                <a:solidFill>
                  <a:schemeClr val="bg2"/>
                </a:solidFill>
                <a:latin typeface="+mn-lt"/>
              </a:rPr>
              <a:t>Coastal &amp; marine governance </a:t>
            </a:r>
          </a:p>
          <a:p>
            <a:pPr marL="285750" indent="-285750">
              <a:buFont typeface="Arial" panose="020B0604020202020204" pitchFamily="34" charset="0"/>
              <a:buChar char="•"/>
            </a:pPr>
            <a:r>
              <a:rPr lang="en-CA" sz="1700" dirty="0" smtClean="0">
                <a:solidFill>
                  <a:schemeClr val="bg2"/>
                </a:solidFill>
                <a:latin typeface="+mn-lt"/>
              </a:rPr>
              <a:t>Fisheries </a:t>
            </a:r>
            <a:r>
              <a:rPr lang="en-CA" sz="1700" dirty="0">
                <a:solidFill>
                  <a:schemeClr val="bg2"/>
                </a:solidFill>
                <a:latin typeface="+mn-lt"/>
              </a:rPr>
              <a:t>management and marine resource </a:t>
            </a:r>
            <a:r>
              <a:rPr lang="en-CA" sz="1700" dirty="0" smtClean="0">
                <a:solidFill>
                  <a:schemeClr val="bg2"/>
                </a:solidFill>
                <a:latin typeface="+mn-lt"/>
              </a:rPr>
              <a:t>management</a:t>
            </a:r>
          </a:p>
          <a:p>
            <a:pPr marL="285750" indent="-285750">
              <a:buFont typeface="Arial" panose="020B0604020202020204" pitchFamily="34" charset="0"/>
              <a:buChar char="•"/>
            </a:pPr>
            <a:r>
              <a:rPr lang="en-CA" sz="1700" dirty="0" smtClean="0">
                <a:solidFill>
                  <a:schemeClr val="bg2"/>
                </a:solidFill>
                <a:latin typeface="+mn-lt"/>
              </a:rPr>
              <a:t>Mainstreaming </a:t>
            </a:r>
            <a:r>
              <a:rPr lang="en-CA" sz="1700" dirty="0">
                <a:solidFill>
                  <a:schemeClr val="bg2"/>
                </a:solidFill>
                <a:latin typeface="+mn-lt"/>
              </a:rPr>
              <a:t>adaptation into </a:t>
            </a:r>
            <a:r>
              <a:rPr lang="en-CA" sz="1700" dirty="0" smtClean="0">
                <a:solidFill>
                  <a:schemeClr val="bg2"/>
                </a:solidFill>
                <a:latin typeface="+mn-lt"/>
              </a:rPr>
              <a:t>ecosystems and fisheries management</a:t>
            </a:r>
          </a:p>
          <a:p>
            <a:pPr marL="285750" indent="-285750">
              <a:buFont typeface="Arial" panose="020B0604020202020204" pitchFamily="34" charset="0"/>
              <a:buChar char="•"/>
            </a:pPr>
            <a:r>
              <a:rPr lang="en-CA" sz="1700" dirty="0" smtClean="0">
                <a:solidFill>
                  <a:schemeClr val="bg2"/>
                </a:solidFill>
                <a:latin typeface="+mn-lt"/>
              </a:rPr>
              <a:t>Policy </a:t>
            </a:r>
            <a:r>
              <a:rPr lang="en-CA" sz="1700" dirty="0">
                <a:solidFill>
                  <a:schemeClr val="bg2"/>
                </a:solidFill>
                <a:latin typeface="+mn-lt"/>
              </a:rPr>
              <a:t>networks and brokerage across the fish </a:t>
            </a:r>
            <a:r>
              <a:rPr lang="en-CA" sz="1700" dirty="0" smtClean="0">
                <a:solidFill>
                  <a:schemeClr val="bg2"/>
                </a:solidFill>
                <a:latin typeface="+mn-lt"/>
              </a:rPr>
              <a:t>value chain</a:t>
            </a:r>
            <a:endParaRPr lang="en-CA" sz="1700" dirty="0">
              <a:solidFill>
                <a:schemeClr val="bg2"/>
              </a:solidFill>
              <a:latin typeface="+mn-lt"/>
            </a:endParaRPr>
          </a:p>
        </p:txBody>
      </p:sp>
      <p:cxnSp>
        <p:nvCxnSpPr>
          <p:cNvPr id="11" name="Straight Arrow Connector 10"/>
          <p:cNvCxnSpPr>
            <a:stCxn id="9" idx="2"/>
            <a:endCxn id="6" idx="0"/>
          </p:cNvCxnSpPr>
          <p:nvPr/>
        </p:nvCxnSpPr>
        <p:spPr bwMode="auto">
          <a:xfrm flipH="1">
            <a:off x="2159730" y="4238804"/>
            <a:ext cx="2" cy="719753"/>
          </a:xfrm>
          <a:prstGeom prst="straightConnector1">
            <a:avLst/>
          </a:prstGeom>
          <a:noFill/>
          <a:ln w="76200">
            <a:solidFill>
              <a:schemeClr val="accent5"/>
            </a:solidFill>
            <a:tailEnd type="stealth" w="lg" len="lg"/>
          </a:ln>
          <a:extLst/>
        </p:spPr>
      </p:cxnSp>
      <p:sp>
        <p:nvSpPr>
          <p:cNvPr id="16" name="TextBox 15"/>
          <p:cNvSpPr txBox="1"/>
          <p:nvPr/>
        </p:nvSpPr>
        <p:spPr>
          <a:xfrm>
            <a:off x="3419872" y="4061469"/>
            <a:ext cx="3096345" cy="2708434"/>
          </a:xfrm>
          <a:prstGeom prst="rect">
            <a:avLst/>
          </a:prstGeom>
          <a:solidFill>
            <a:schemeClr val="tx1"/>
          </a:solidFill>
          <a:ln w="76200">
            <a:solidFill>
              <a:schemeClr val="accent3"/>
            </a:solidFill>
          </a:ln>
        </p:spPr>
        <p:txBody>
          <a:bodyPr wrap="square" rtlCol="0">
            <a:spAutoFit/>
          </a:bodyPr>
          <a:lstStyle/>
          <a:p>
            <a:pPr algn="ctr"/>
            <a:r>
              <a:rPr lang="en-CA" sz="1700" b="1" dirty="0" smtClean="0">
                <a:solidFill>
                  <a:schemeClr val="bg2"/>
                </a:solidFill>
                <a:latin typeface="+mn-lt"/>
              </a:rPr>
              <a:t>Resource </a:t>
            </a:r>
            <a:r>
              <a:rPr lang="en-CA" sz="1700" b="1" dirty="0">
                <a:solidFill>
                  <a:schemeClr val="bg2"/>
                </a:solidFill>
                <a:latin typeface="+mn-lt"/>
              </a:rPr>
              <a:t>users and fishing households </a:t>
            </a:r>
            <a:endParaRPr lang="en-CA" sz="1700" b="1" dirty="0" smtClean="0">
              <a:solidFill>
                <a:schemeClr val="bg2"/>
              </a:solidFill>
              <a:latin typeface="+mn-lt"/>
            </a:endParaRPr>
          </a:p>
          <a:p>
            <a:pPr marL="285750" indent="-285750">
              <a:buFont typeface="Arial" panose="020B0604020202020204" pitchFamily="34" charset="0"/>
              <a:buChar char="•"/>
            </a:pPr>
            <a:r>
              <a:rPr lang="en-CA" sz="1700" dirty="0" smtClean="0">
                <a:solidFill>
                  <a:schemeClr val="bg2"/>
                </a:solidFill>
                <a:latin typeface="+mn-lt"/>
              </a:rPr>
              <a:t>Current </a:t>
            </a:r>
            <a:r>
              <a:rPr lang="en-CA" sz="1700" dirty="0">
                <a:solidFill>
                  <a:schemeClr val="bg2"/>
                </a:solidFill>
                <a:latin typeface="+mn-lt"/>
              </a:rPr>
              <a:t>resource use and fishing activities</a:t>
            </a:r>
          </a:p>
          <a:p>
            <a:pPr marL="285750" indent="-285750">
              <a:buFont typeface="Arial" panose="020B0604020202020204" pitchFamily="34" charset="0"/>
              <a:buChar char="•"/>
            </a:pPr>
            <a:r>
              <a:rPr lang="en-CA" sz="1700" dirty="0" smtClean="0">
                <a:solidFill>
                  <a:schemeClr val="bg2"/>
                </a:solidFill>
                <a:latin typeface="+mn-lt"/>
              </a:rPr>
              <a:t>Cost, earnings and economic </a:t>
            </a:r>
            <a:r>
              <a:rPr lang="en-CA" sz="1700" dirty="0">
                <a:solidFill>
                  <a:schemeClr val="bg2"/>
                </a:solidFill>
                <a:latin typeface="+mn-lt"/>
              </a:rPr>
              <a:t>performance </a:t>
            </a:r>
          </a:p>
          <a:p>
            <a:pPr marL="285750" indent="-285750">
              <a:buFont typeface="Arial" panose="020B0604020202020204" pitchFamily="34" charset="0"/>
              <a:buChar char="•"/>
            </a:pPr>
            <a:r>
              <a:rPr lang="en-CA" sz="1700" dirty="0">
                <a:solidFill>
                  <a:schemeClr val="bg2"/>
                </a:solidFill>
                <a:latin typeface="+mn-lt"/>
              </a:rPr>
              <a:t>Livelihood vulnerability to climate stressors </a:t>
            </a:r>
          </a:p>
          <a:p>
            <a:pPr marL="285750" indent="-285750">
              <a:buFont typeface="Arial" panose="020B0604020202020204" pitchFamily="34" charset="0"/>
              <a:buChar char="•"/>
            </a:pPr>
            <a:r>
              <a:rPr lang="en-CA" sz="1700" dirty="0">
                <a:solidFill>
                  <a:schemeClr val="bg2"/>
                </a:solidFill>
                <a:latin typeface="+mn-lt"/>
              </a:rPr>
              <a:t>Responses to climate stressors </a:t>
            </a:r>
          </a:p>
        </p:txBody>
      </p:sp>
      <p:cxnSp>
        <p:nvCxnSpPr>
          <p:cNvPr id="18" name="Straight Arrow Connector 17"/>
          <p:cNvCxnSpPr>
            <a:stCxn id="16" idx="0"/>
          </p:cNvCxnSpPr>
          <p:nvPr/>
        </p:nvCxnSpPr>
        <p:spPr bwMode="auto">
          <a:xfrm flipH="1" flipV="1">
            <a:off x="4954915" y="3338649"/>
            <a:ext cx="13130" cy="722820"/>
          </a:xfrm>
          <a:prstGeom prst="straightConnector1">
            <a:avLst/>
          </a:prstGeom>
          <a:solidFill>
            <a:srgbClr val="4F81BD"/>
          </a:solidFill>
          <a:ln w="63500" cap="flat" cmpd="sng" algn="ctr">
            <a:solidFill>
              <a:schemeClr val="accent3"/>
            </a:solidFill>
            <a:prstDash val="solid"/>
            <a:round/>
            <a:headEnd type="none" w="med" len="me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TextBox 22"/>
          <p:cNvSpPr txBox="1"/>
          <p:nvPr/>
        </p:nvSpPr>
        <p:spPr>
          <a:xfrm>
            <a:off x="6225305" y="1530370"/>
            <a:ext cx="2685514" cy="2185214"/>
          </a:xfrm>
          <a:prstGeom prst="rect">
            <a:avLst/>
          </a:prstGeom>
          <a:noFill/>
          <a:ln w="76200">
            <a:solidFill>
              <a:srgbClr val="E16D31"/>
            </a:solidFill>
          </a:ln>
        </p:spPr>
        <p:txBody>
          <a:bodyPr wrap="square" rtlCol="0">
            <a:spAutoFit/>
          </a:bodyPr>
          <a:lstStyle/>
          <a:p>
            <a:pPr algn="ctr"/>
            <a:r>
              <a:rPr lang="en-CA" sz="1700" b="1" dirty="0" smtClean="0">
                <a:solidFill>
                  <a:schemeClr val="bg2"/>
                </a:solidFill>
                <a:latin typeface="+mn-lt"/>
              </a:rPr>
              <a:t>Post-harvest </a:t>
            </a:r>
            <a:r>
              <a:rPr lang="en-CA" sz="1700" b="1" dirty="0">
                <a:solidFill>
                  <a:schemeClr val="bg2"/>
                </a:solidFill>
                <a:latin typeface="+mn-lt"/>
              </a:rPr>
              <a:t>activities</a:t>
            </a:r>
          </a:p>
          <a:p>
            <a:pPr marL="285750" indent="-285750">
              <a:buFont typeface="Arial" panose="020B0604020202020204" pitchFamily="34" charset="0"/>
              <a:buChar char="•"/>
            </a:pPr>
            <a:r>
              <a:rPr lang="en-CA" sz="1700" dirty="0">
                <a:solidFill>
                  <a:schemeClr val="bg2"/>
                </a:solidFill>
                <a:latin typeface="+mn-lt"/>
              </a:rPr>
              <a:t>Product differentiation </a:t>
            </a:r>
          </a:p>
          <a:p>
            <a:pPr marL="285750" indent="-285750">
              <a:buFont typeface="Arial" panose="020B0604020202020204" pitchFamily="34" charset="0"/>
              <a:buChar char="•"/>
            </a:pPr>
            <a:r>
              <a:rPr lang="en-CA" sz="1700" dirty="0">
                <a:solidFill>
                  <a:schemeClr val="bg2"/>
                </a:solidFill>
                <a:latin typeface="+mn-lt"/>
              </a:rPr>
              <a:t>Value addition and up-scaling initiatives</a:t>
            </a:r>
          </a:p>
          <a:p>
            <a:pPr marL="285750" indent="-285750">
              <a:buFont typeface="Arial" panose="020B0604020202020204" pitchFamily="34" charset="0"/>
              <a:buChar char="•"/>
            </a:pPr>
            <a:r>
              <a:rPr lang="en-CA" sz="1700" dirty="0">
                <a:solidFill>
                  <a:schemeClr val="bg2"/>
                </a:solidFill>
                <a:latin typeface="+mn-lt"/>
              </a:rPr>
              <a:t>Supply chain dynamics</a:t>
            </a:r>
          </a:p>
          <a:p>
            <a:pPr marL="285750" indent="-285750">
              <a:buFont typeface="Arial" panose="020B0604020202020204" pitchFamily="34" charset="0"/>
              <a:buChar char="•"/>
            </a:pPr>
            <a:r>
              <a:rPr lang="en-CA" sz="1700" dirty="0">
                <a:solidFill>
                  <a:schemeClr val="bg2"/>
                </a:solidFill>
                <a:latin typeface="+mn-lt"/>
              </a:rPr>
              <a:t>Market destinations and consumer preferences</a:t>
            </a:r>
          </a:p>
        </p:txBody>
      </p:sp>
      <p:cxnSp>
        <p:nvCxnSpPr>
          <p:cNvPr id="24" name="Straight Arrow Connector 23"/>
          <p:cNvCxnSpPr>
            <a:stCxn id="23" idx="2"/>
          </p:cNvCxnSpPr>
          <p:nvPr/>
        </p:nvCxnSpPr>
        <p:spPr bwMode="auto">
          <a:xfrm>
            <a:off x="7568062" y="3715584"/>
            <a:ext cx="0" cy="1097510"/>
          </a:xfrm>
          <a:prstGeom prst="straightConnector1">
            <a:avLst/>
          </a:prstGeom>
          <a:noFill/>
          <a:ln w="76200">
            <a:solidFill>
              <a:srgbClr val="E16D31"/>
            </a:solidFill>
            <a:tailEnd type="stealth" w="lg" len="lg"/>
          </a:ln>
          <a:extLst/>
        </p:spPr>
      </p:cxnSp>
    </p:spTree>
    <p:extLst>
      <p:ext uri="{BB962C8B-B14F-4D97-AF65-F5344CB8AC3E}">
        <p14:creationId xmlns:p14="http://schemas.microsoft.com/office/powerpoint/2010/main" val="165266556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Who participated?</a:t>
            </a:r>
            <a:endParaRPr lang="en-CA"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08841469"/>
              </p:ext>
            </p:extLst>
          </p:nvPr>
        </p:nvGraphicFramePr>
        <p:xfrm>
          <a:off x="611561" y="1268760"/>
          <a:ext cx="7560840" cy="1992236"/>
        </p:xfrm>
        <a:graphic>
          <a:graphicData uri="http://schemas.openxmlformats.org/drawingml/2006/table">
            <a:tbl>
              <a:tblPr firstRow="1" firstCol="1" bandRow="1">
                <a:tableStyleId>{21E4AEA4-8DFA-4A89-87EB-49C32662AFE0}</a:tableStyleId>
              </a:tblPr>
              <a:tblGrid>
                <a:gridCol w="1296143"/>
                <a:gridCol w="1296144"/>
                <a:gridCol w="1512168"/>
                <a:gridCol w="1265150"/>
                <a:gridCol w="2191235"/>
              </a:tblGrid>
              <a:tr h="216024">
                <a:tc gridSpan="4">
                  <a:txBody>
                    <a:bodyPr/>
                    <a:lstStyle/>
                    <a:p>
                      <a:pPr marL="0" lvl="0" indent="0" algn="ctr">
                        <a:lnSpc>
                          <a:spcPct val="100000"/>
                        </a:lnSpc>
                        <a:spcBef>
                          <a:spcPts val="600"/>
                        </a:spcBef>
                        <a:spcAft>
                          <a:spcPts val="0"/>
                        </a:spcAft>
                        <a:buFont typeface="+mj-lt"/>
                        <a:buNone/>
                      </a:pPr>
                      <a:r>
                        <a:rPr lang="en-CA" sz="1800" dirty="0" smtClean="0">
                          <a:effectLst/>
                          <a:latin typeface="+mn-lt"/>
                          <a:ea typeface="Calibri"/>
                          <a:cs typeface="Times New Roman"/>
                        </a:rPr>
                        <a:t>KAP Study - Fishers</a:t>
                      </a:r>
                      <a:endParaRPr lang="en-CA" sz="1800" dirty="0">
                        <a:effectLst/>
                        <a:latin typeface="+mn-lt"/>
                        <a:ea typeface="Calibri"/>
                        <a:cs typeface="Times New Roman"/>
                      </a:endParaRPr>
                    </a:p>
                  </a:txBody>
                  <a:tcPr marL="68580" marR="68580" marT="0" marB="0" anchor="ctr"/>
                </a:tc>
                <a:tc hMerge="1">
                  <a:txBody>
                    <a:bodyPr/>
                    <a:lstStyle/>
                    <a:p>
                      <a:pPr algn="ctr">
                        <a:spcAft>
                          <a:spcPts val="0"/>
                        </a:spcAft>
                      </a:pPr>
                      <a:endParaRPr lang="en-CA" sz="1800" dirty="0">
                        <a:effectLst/>
                        <a:latin typeface="Calibri"/>
                        <a:ea typeface="Times New Roman"/>
                        <a:cs typeface="Times New Roman"/>
                      </a:endParaRPr>
                    </a:p>
                  </a:txBody>
                  <a:tcPr marL="68580" marR="68580" marT="0" marB="0" anchor="ctr"/>
                </a:tc>
                <a:tc hMerge="1">
                  <a:txBody>
                    <a:bodyPr/>
                    <a:lstStyle/>
                    <a:p>
                      <a:pPr algn="ctr">
                        <a:spcAft>
                          <a:spcPts val="0"/>
                        </a:spcAft>
                      </a:pPr>
                      <a:endParaRPr lang="en-CA" sz="1800" dirty="0">
                        <a:effectLst/>
                        <a:latin typeface="Calibri"/>
                        <a:ea typeface="Times New Roman"/>
                        <a:cs typeface="Times New Roman"/>
                      </a:endParaRPr>
                    </a:p>
                  </a:txBody>
                  <a:tcPr marL="68580" marR="68580" marT="0" marB="0" anchor="ctr"/>
                </a:tc>
                <a:tc hMerge="1">
                  <a:txBody>
                    <a:bodyPr/>
                    <a:lstStyle/>
                    <a:p>
                      <a:pPr algn="ctr">
                        <a:spcAft>
                          <a:spcPts val="0"/>
                        </a:spcAft>
                      </a:pPr>
                      <a:endParaRPr lang="en-CA" sz="1800" dirty="0">
                        <a:effectLst/>
                        <a:latin typeface="Calibri"/>
                        <a:ea typeface="Times New Roman"/>
                        <a:cs typeface="Times New Roman"/>
                      </a:endParaRPr>
                    </a:p>
                  </a:txBody>
                  <a:tcPr marL="68580" marR="68580" marT="0" marB="0" anchor="ctr"/>
                </a:tc>
                <a:tc rowSpan="2">
                  <a:txBody>
                    <a:bodyPr/>
                    <a:lstStyle/>
                    <a:p>
                      <a:pPr marL="0" lvl="0" indent="0" algn="ctr">
                        <a:lnSpc>
                          <a:spcPct val="100000"/>
                        </a:lnSpc>
                        <a:spcBef>
                          <a:spcPts val="600"/>
                        </a:spcBef>
                        <a:spcAft>
                          <a:spcPts val="0"/>
                        </a:spcAft>
                        <a:buFont typeface="+mj-lt"/>
                        <a:buNone/>
                      </a:pPr>
                      <a:r>
                        <a:rPr lang="en-CA" sz="1800" dirty="0" smtClean="0">
                          <a:effectLst/>
                          <a:latin typeface="+mn-lt"/>
                          <a:ea typeface="Calibri"/>
                          <a:cs typeface="Times New Roman"/>
                        </a:rPr>
                        <a:t>KAP Study -  Managers* and Policy</a:t>
                      </a:r>
                      <a:r>
                        <a:rPr lang="en-CA" sz="1800" baseline="0" dirty="0" smtClean="0">
                          <a:effectLst/>
                          <a:latin typeface="+mn-lt"/>
                          <a:ea typeface="Calibri"/>
                          <a:cs typeface="Times New Roman"/>
                        </a:rPr>
                        <a:t> Actors**</a:t>
                      </a:r>
                      <a:endParaRPr lang="en-CA" sz="1800" dirty="0">
                        <a:effectLst/>
                        <a:latin typeface="+mn-lt"/>
                        <a:ea typeface="Calibri"/>
                        <a:cs typeface="Times New Roman"/>
                      </a:endParaRPr>
                    </a:p>
                  </a:txBody>
                  <a:tcPr marL="68580" marR="68580" marT="0" marB="0" anchor="ctr"/>
                </a:tc>
              </a:tr>
              <a:tr h="620636">
                <a:tc>
                  <a:txBody>
                    <a:bodyPr/>
                    <a:lstStyle/>
                    <a:p>
                      <a:pPr marL="0" lvl="0" indent="0" algn="ctr">
                        <a:lnSpc>
                          <a:spcPct val="100000"/>
                        </a:lnSpc>
                        <a:spcBef>
                          <a:spcPts val="600"/>
                        </a:spcBef>
                        <a:spcAft>
                          <a:spcPts val="0"/>
                        </a:spcAft>
                        <a:buFont typeface="+mj-lt"/>
                        <a:buNone/>
                      </a:pPr>
                      <a:r>
                        <a:rPr lang="en-CA" sz="1800" dirty="0">
                          <a:effectLst/>
                          <a:latin typeface="+mn-lt"/>
                        </a:rPr>
                        <a:t>Sex</a:t>
                      </a:r>
                      <a:endParaRPr lang="en-CA" sz="1800" dirty="0">
                        <a:effectLst/>
                        <a:latin typeface="+mn-lt"/>
                        <a:ea typeface="Calibri"/>
                        <a:cs typeface="Times New Roman"/>
                      </a:endParaRPr>
                    </a:p>
                  </a:txBody>
                  <a:tcPr marL="68580" marR="68580" marT="0" marB="0" anchor="ctr"/>
                </a:tc>
                <a:tc>
                  <a:txBody>
                    <a:bodyPr/>
                    <a:lstStyle/>
                    <a:p>
                      <a:pPr algn="ctr">
                        <a:lnSpc>
                          <a:spcPct val="100000"/>
                        </a:lnSpc>
                        <a:spcAft>
                          <a:spcPts val="0"/>
                        </a:spcAft>
                      </a:pPr>
                      <a:r>
                        <a:rPr lang="en-CA" sz="1800" dirty="0">
                          <a:effectLst/>
                          <a:latin typeface="+mn-lt"/>
                        </a:rPr>
                        <a:t>Montego Bay (JAM)</a:t>
                      </a:r>
                      <a:endParaRPr lang="en-CA" sz="18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800" dirty="0">
                          <a:effectLst/>
                          <a:latin typeface="+mn-lt"/>
                        </a:rPr>
                        <a:t>Kingstown (SVG)</a:t>
                      </a:r>
                      <a:endParaRPr lang="en-CA" sz="18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800" dirty="0">
                          <a:effectLst/>
                          <a:latin typeface="+mn-lt"/>
                        </a:rPr>
                        <a:t>Roseau (DOM)</a:t>
                      </a:r>
                      <a:endParaRPr lang="en-CA" sz="1800" dirty="0">
                        <a:effectLst/>
                        <a:latin typeface="+mn-lt"/>
                        <a:ea typeface="Times New Roman"/>
                        <a:cs typeface="Times New Roman"/>
                      </a:endParaRPr>
                    </a:p>
                  </a:txBody>
                  <a:tcPr marL="68580" marR="68580" marT="0" marB="0" anchor="ctr"/>
                </a:tc>
                <a:tc vMerge="1">
                  <a:txBody>
                    <a:bodyPr/>
                    <a:lstStyle/>
                    <a:p>
                      <a:pPr algn="ctr">
                        <a:spcAft>
                          <a:spcPts val="0"/>
                        </a:spcAft>
                      </a:pPr>
                      <a:endParaRPr lang="en-CA" sz="1800" dirty="0">
                        <a:effectLst/>
                        <a:latin typeface="Calibri"/>
                        <a:ea typeface="Times New Roman"/>
                        <a:cs typeface="Times New Roman"/>
                      </a:endParaRPr>
                    </a:p>
                  </a:txBody>
                  <a:tcPr marL="68580" marR="68580" marT="0" marB="0" anchor="ctr"/>
                </a:tc>
              </a:tr>
              <a:tr h="161925">
                <a:tc>
                  <a:txBody>
                    <a:bodyPr/>
                    <a:lstStyle/>
                    <a:p>
                      <a:pPr algn="l">
                        <a:lnSpc>
                          <a:spcPct val="100000"/>
                        </a:lnSpc>
                        <a:spcAft>
                          <a:spcPts val="0"/>
                        </a:spcAft>
                      </a:pPr>
                      <a:r>
                        <a:rPr lang="en-CA" sz="1800" dirty="0" smtClean="0">
                          <a:effectLst/>
                          <a:latin typeface="+mn-lt"/>
                        </a:rPr>
                        <a:t>Female</a:t>
                      </a:r>
                      <a:endParaRPr lang="en-CA" sz="1800" dirty="0">
                        <a:effectLst/>
                        <a:latin typeface="+mn-lt"/>
                        <a:ea typeface="Times New Roman"/>
                        <a:cs typeface="Times New Roman"/>
                      </a:endParaRPr>
                    </a:p>
                  </a:txBody>
                  <a:tcPr marL="68580" marR="68580" marT="0" marB="0"/>
                </a:tc>
                <a:tc>
                  <a:txBody>
                    <a:bodyPr/>
                    <a:lstStyle/>
                    <a:p>
                      <a:pPr algn="ctr">
                        <a:lnSpc>
                          <a:spcPct val="100000"/>
                        </a:lnSpc>
                        <a:spcAft>
                          <a:spcPts val="0"/>
                        </a:spcAft>
                      </a:pPr>
                      <a:r>
                        <a:rPr lang="en-CA" sz="1800" dirty="0">
                          <a:effectLst/>
                          <a:latin typeface="+mn-lt"/>
                        </a:rPr>
                        <a:t>0</a:t>
                      </a:r>
                      <a:endParaRPr lang="en-CA" sz="18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800" smtClean="0">
                          <a:effectLst/>
                          <a:latin typeface="+mn-lt"/>
                        </a:rPr>
                        <a:t>1</a:t>
                      </a:r>
                      <a:endParaRPr lang="en-CA" sz="18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800" dirty="0">
                          <a:effectLst/>
                          <a:latin typeface="+mn-lt"/>
                        </a:rPr>
                        <a:t>2</a:t>
                      </a:r>
                      <a:endParaRPr lang="en-CA" sz="18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800" dirty="0" smtClean="0">
                          <a:effectLst/>
                          <a:latin typeface="+mn-lt"/>
                          <a:ea typeface="Times New Roman"/>
                          <a:cs typeface="Times New Roman"/>
                        </a:rPr>
                        <a:t>15</a:t>
                      </a:r>
                      <a:endParaRPr lang="en-CA" sz="1800" dirty="0">
                        <a:effectLst/>
                        <a:latin typeface="+mn-lt"/>
                        <a:ea typeface="Times New Roman"/>
                        <a:cs typeface="Times New Roman"/>
                      </a:endParaRPr>
                    </a:p>
                  </a:txBody>
                  <a:tcPr marL="68580" marR="68580" marT="0" marB="0" anchor="ctr"/>
                </a:tc>
              </a:tr>
              <a:tr h="161925">
                <a:tc>
                  <a:txBody>
                    <a:bodyPr/>
                    <a:lstStyle/>
                    <a:p>
                      <a:pPr algn="l">
                        <a:lnSpc>
                          <a:spcPct val="100000"/>
                        </a:lnSpc>
                        <a:spcAft>
                          <a:spcPts val="0"/>
                        </a:spcAft>
                      </a:pPr>
                      <a:r>
                        <a:rPr lang="en-CA" sz="1800" dirty="0" smtClean="0">
                          <a:effectLst/>
                          <a:latin typeface="+mn-lt"/>
                        </a:rPr>
                        <a:t>Male</a:t>
                      </a:r>
                      <a:endParaRPr lang="en-CA" sz="1800" dirty="0">
                        <a:effectLst/>
                        <a:latin typeface="+mn-lt"/>
                        <a:ea typeface="Times New Roman"/>
                        <a:cs typeface="Times New Roman"/>
                      </a:endParaRPr>
                    </a:p>
                  </a:txBody>
                  <a:tcPr marL="68580" marR="68580" marT="0" marB="0"/>
                </a:tc>
                <a:tc>
                  <a:txBody>
                    <a:bodyPr/>
                    <a:lstStyle/>
                    <a:p>
                      <a:pPr algn="ctr">
                        <a:lnSpc>
                          <a:spcPct val="100000"/>
                        </a:lnSpc>
                        <a:spcAft>
                          <a:spcPts val="0"/>
                        </a:spcAft>
                      </a:pPr>
                      <a:r>
                        <a:rPr lang="en-CA" sz="1800">
                          <a:effectLst/>
                          <a:latin typeface="+mn-lt"/>
                        </a:rPr>
                        <a:t>37</a:t>
                      </a:r>
                      <a:endParaRPr lang="en-CA" sz="180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800" dirty="0" smtClean="0">
                          <a:effectLst/>
                          <a:latin typeface="+mn-lt"/>
                        </a:rPr>
                        <a:t>59</a:t>
                      </a:r>
                      <a:endParaRPr lang="en-CA" sz="18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800" dirty="0">
                          <a:effectLst/>
                          <a:latin typeface="+mn-lt"/>
                        </a:rPr>
                        <a:t>58</a:t>
                      </a:r>
                      <a:endParaRPr lang="en-CA" sz="18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800" dirty="0" smtClean="0">
                          <a:effectLst/>
                          <a:latin typeface="+mn-lt"/>
                          <a:ea typeface="Times New Roman"/>
                          <a:cs typeface="Times New Roman"/>
                        </a:rPr>
                        <a:t>15</a:t>
                      </a:r>
                      <a:endParaRPr lang="en-CA" sz="1800" dirty="0">
                        <a:effectLst/>
                        <a:latin typeface="+mn-lt"/>
                        <a:ea typeface="Times New Roman"/>
                        <a:cs typeface="Times New Roman"/>
                      </a:endParaRPr>
                    </a:p>
                  </a:txBody>
                  <a:tcPr marL="68580" marR="68580" marT="0" marB="0" anchor="ctr"/>
                </a:tc>
              </a:tr>
              <a:tr h="161925">
                <a:tc>
                  <a:txBody>
                    <a:bodyPr/>
                    <a:lstStyle/>
                    <a:p>
                      <a:pPr algn="l">
                        <a:lnSpc>
                          <a:spcPct val="100000"/>
                        </a:lnSpc>
                        <a:spcAft>
                          <a:spcPts val="0"/>
                        </a:spcAft>
                      </a:pPr>
                      <a:r>
                        <a:rPr lang="en-CA" sz="1800" dirty="0" smtClean="0">
                          <a:effectLst/>
                          <a:latin typeface="+mn-lt"/>
                        </a:rPr>
                        <a:t>No</a:t>
                      </a:r>
                      <a:r>
                        <a:rPr lang="en-CA" sz="1800" baseline="0" dirty="0" smtClean="0">
                          <a:effectLst/>
                          <a:latin typeface="+mn-lt"/>
                        </a:rPr>
                        <a:t> answer</a:t>
                      </a:r>
                      <a:endParaRPr lang="en-CA" sz="1800" dirty="0">
                        <a:effectLst/>
                        <a:latin typeface="+mn-lt"/>
                        <a:ea typeface="Times New Roman"/>
                        <a:cs typeface="Times New Roman"/>
                      </a:endParaRPr>
                    </a:p>
                  </a:txBody>
                  <a:tcPr marL="68580" marR="68580" marT="0" marB="0"/>
                </a:tc>
                <a:tc>
                  <a:txBody>
                    <a:bodyPr/>
                    <a:lstStyle/>
                    <a:p>
                      <a:pPr algn="ctr">
                        <a:lnSpc>
                          <a:spcPct val="100000"/>
                        </a:lnSpc>
                        <a:spcAft>
                          <a:spcPts val="0"/>
                        </a:spcAft>
                      </a:pPr>
                      <a:r>
                        <a:rPr lang="en-CA" sz="1800" dirty="0">
                          <a:effectLst/>
                          <a:latin typeface="+mn-lt"/>
                        </a:rPr>
                        <a:t>3</a:t>
                      </a:r>
                      <a:endParaRPr lang="en-CA" sz="18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800" dirty="0" smtClean="0">
                          <a:effectLst/>
                          <a:latin typeface="+mn-lt"/>
                        </a:rPr>
                        <a:t>0</a:t>
                      </a:r>
                      <a:endParaRPr lang="en-CA" sz="18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800" dirty="0">
                          <a:effectLst/>
                          <a:latin typeface="+mn-lt"/>
                        </a:rPr>
                        <a:t>1</a:t>
                      </a:r>
                      <a:endParaRPr lang="en-CA" sz="18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endParaRPr lang="en-CA" sz="1800" dirty="0">
                        <a:effectLst/>
                        <a:latin typeface="+mn-lt"/>
                        <a:ea typeface="Times New Roman"/>
                        <a:cs typeface="Times New Roman"/>
                      </a:endParaRPr>
                    </a:p>
                  </a:txBody>
                  <a:tcPr marL="68580" marR="68580" marT="0" marB="0" anchor="ctr"/>
                </a:tc>
              </a:tr>
              <a:tr h="161925">
                <a:tc>
                  <a:txBody>
                    <a:bodyPr/>
                    <a:lstStyle/>
                    <a:p>
                      <a:pPr algn="l">
                        <a:lnSpc>
                          <a:spcPct val="100000"/>
                        </a:lnSpc>
                        <a:spcAft>
                          <a:spcPts val="0"/>
                        </a:spcAft>
                      </a:pPr>
                      <a:r>
                        <a:rPr lang="en-CA" sz="1800" dirty="0" smtClean="0">
                          <a:effectLst/>
                          <a:latin typeface="+mn-lt"/>
                          <a:ea typeface="Times New Roman"/>
                          <a:cs typeface="Times New Roman"/>
                        </a:rPr>
                        <a:t>Total</a:t>
                      </a:r>
                      <a:endParaRPr lang="en-CA" sz="1800" dirty="0">
                        <a:effectLst/>
                        <a:latin typeface="+mn-lt"/>
                        <a:ea typeface="Times New Roman"/>
                        <a:cs typeface="Times New Roman"/>
                      </a:endParaRPr>
                    </a:p>
                  </a:txBody>
                  <a:tcPr marL="68580" marR="68580" marT="0" marB="0"/>
                </a:tc>
                <a:tc gridSpan="3">
                  <a:txBody>
                    <a:bodyPr/>
                    <a:lstStyle/>
                    <a:p>
                      <a:pPr algn="ctr">
                        <a:lnSpc>
                          <a:spcPct val="100000"/>
                        </a:lnSpc>
                        <a:spcAft>
                          <a:spcPts val="0"/>
                        </a:spcAft>
                      </a:pPr>
                      <a:endParaRPr lang="en-CA" sz="1800" b="1" dirty="0">
                        <a:effectLst/>
                        <a:latin typeface="+mn-lt"/>
                        <a:ea typeface="Times New Roman"/>
                        <a:cs typeface="Times New Roman"/>
                      </a:endParaRPr>
                    </a:p>
                  </a:txBody>
                  <a:tcPr marL="68580" marR="68580" marT="0" marB="0" anchor="ctr"/>
                </a:tc>
                <a:tc hMerge="1">
                  <a:txBody>
                    <a:bodyPr/>
                    <a:lstStyle/>
                    <a:p>
                      <a:pPr algn="ctr">
                        <a:lnSpc>
                          <a:spcPct val="100000"/>
                        </a:lnSpc>
                        <a:spcAft>
                          <a:spcPts val="0"/>
                        </a:spcAft>
                      </a:pPr>
                      <a:endParaRPr lang="en-CA" sz="1800" dirty="0">
                        <a:effectLst/>
                        <a:latin typeface="Calibri"/>
                        <a:ea typeface="Times New Roman"/>
                        <a:cs typeface="Times New Roman"/>
                      </a:endParaRPr>
                    </a:p>
                  </a:txBody>
                  <a:tcPr marL="68580" marR="68580" marT="0" marB="0" anchor="ctr"/>
                </a:tc>
                <a:tc hMerge="1">
                  <a:txBody>
                    <a:bodyPr/>
                    <a:lstStyle/>
                    <a:p>
                      <a:pPr algn="ctr">
                        <a:lnSpc>
                          <a:spcPct val="100000"/>
                        </a:lnSpc>
                        <a:spcAft>
                          <a:spcPts val="0"/>
                        </a:spcAft>
                      </a:pPr>
                      <a:endParaRPr lang="en-CA" sz="1800" dirty="0">
                        <a:effectLst/>
                        <a:latin typeface="Calibri"/>
                        <a:ea typeface="Times New Roman"/>
                        <a:cs typeface="Times New Roman"/>
                      </a:endParaRPr>
                    </a:p>
                  </a:txBody>
                  <a:tcPr marL="68580" marR="68580" marT="0" marB="0" anchor="ctr"/>
                </a:tc>
                <a:tc>
                  <a:txBody>
                    <a:bodyPr/>
                    <a:lstStyle/>
                    <a:p>
                      <a:pPr algn="ctr">
                        <a:lnSpc>
                          <a:spcPct val="100000"/>
                        </a:lnSpc>
                        <a:spcAft>
                          <a:spcPts val="0"/>
                        </a:spcAft>
                      </a:pPr>
                      <a:r>
                        <a:rPr lang="en-CA" sz="1800" b="1" dirty="0" smtClean="0">
                          <a:effectLst/>
                          <a:latin typeface="+mn-lt"/>
                          <a:ea typeface="Times New Roman"/>
                          <a:cs typeface="Times New Roman"/>
                        </a:rPr>
                        <a:t>191</a:t>
                      </a:r>
                      <a:endParaRPr lang="en-CA" sz="1800" b="1" dirty="0">
                        <a:effectLst/>
                        <a:latin typeface="+mn-lt"/>
                        <a:ea typeface="Times New Roman"/>
                        <a:cs typeface="Times New Roman"/>
                      </a:endParaRPr>
                    </a:p>
                  </a:txBody>
                  <a:tcPr marL="68580" marR="68580" marT="0" marB="0" anchor="ctr"/>
                </a:tc>
              </a:tr>
            </a:tbl>
          </a:graphicData>
        </a:graphic>
      </p:graphicFrame>
      <p:sp>
        <p:nvSpPr>
          <p:cNvPr id="4" name="Slide Number Placeholder 3"/>
          <p:cNvSpPr>
            <a:spLocks noGrp="1"/>
          </p:cNvSpPr>
          <p:nvPr>
            <p:ph type="sldNum" sz="quarter" idx="10"/>
          </p:nvPr>
        </p:nvSpPr>
        <p:spPr/>
        <p:txBody>
          <a:bodyPr/>
          <a:lstStyle/>
          <a:p>
            <a:fld id="{B4D8B4AB-CD72-480D-AE1B-333A4B71A934}" type="slidenum">
              <a:rPr lang="en-US" smtClean="0"/>
              <a:pPr/>
              <a:t>9</a:t>
            </a:fld>
            <a:endParaRPr lang="en-US" dirty="0"/>
          </a:p>
        </p:txBody>
      </p:sp>
      <p:pic>
        <p:nvPicPr>
          <p:cNvPr id="5" name="Picture 4" descr="C:\Users\ntamburello\Dropbox (ESSA Technologies)\CRFM Fishery-Related SEIA and Monitoring System\Graphic Design\CRFM_Portal_Panels-30.png"/>
          <p:cNvPicPr/>
          <p:nvPr/>
        </p:nvPicPr>
        <p:blipFill rotWithShape="1">
          <a:blip r:embed="rId3" cstate="print">
            <a:extLst>
              <a:ext uri="{28A0092B-C50C-407E-A947-70E740481C1C}">
                <a14:useLocalDpi xmlns:a14="http://schemas.microsoft.com/office/drawing/2010/main" val="0"/>
              </a:ext>
            </a:extLst>
          </a:blip>
          <a:srcRect l="3374"/>
          <a:stretch/>
        </p:blipFill>
        <p:spPr bwMode="auto">
          <a:xfrm>
            <a:off x="7524328" y="93276"/>
            <a:ext cx="1330325" cy="360045"/>
          </a:xfrm>
          <a:prstGeom prst="rect">
            <a:avLst/>
          </a:prstGeom>
          <a:solidFill>
            <a:schemeClr val="tx1"/>
          </a:solidFill>
          <a:ln>
            <a:noFill/>
          </a:ln>
          <a:extLst>
            <a:ext uri="{53640926-AAD7-44D8-BBD7-CCE9431645EC}">
              <a14:shadowObscured xmlns:a14="http://schemas.microsoft.com/office/drawing/2010/main"/>
            </a:ext>
          </a:extLst>
        </p:spPr>
      </p:pic>
      <p:graphicFrame>
        <p:nvGraphicFramePr>
          <p:cNvPr id="7" name="Content Placeholder 5"/>
          <p:cNvGraphicFramePr>
            <a:graphicFrameLocks/>
          </p:cNvGraphicFramePr>
          <p:nvPr>
            <p:extLst>
              <p:ext uri="{D42A27DB-BD31-4B8C-83A1-F6EECF244321}">
                <p14:modId xmlns:p14="http://schemas.microsoft.com/office/powerpoint/2010/main" val="3001255073"/>
              </p:ext>
            </p:extLst>
          </p:nvPr>
        </p:nvGraphicFramePr>
        <p:xfrm>
          <a:off x="323528" y="3933056"/>
          <a:ext cx="8640960" cy="1706880"/>
        </p:xfrm>
        <a:graphic>
          <a:graphicData uri="http://schemas.openxmlformats.org/drawingml/2006/table">
            <a:tbl>
              <a:tblPr firstRow="1" firstCol="1" bandRow="1">
                <a:tableStyleId>{21E4AEA4-8DFA-4A89-87EB-49C32662AFE0}</a:tableStyleId>
              </a:tblPr>
              <a:tblGrid>
                <a:gridCol w="884458"/>
                <a:gridCol w="987750"/>
                <a:gridCol w="1512168"/>
                <a:gridCol w="1368152"/>
                <a:gridCol w="936104"/>
                <a:gridCol w="1584176"/>
                <a:gridCol w="1368152"/>
              </a:tblGrid>
              <a:tr h="216024">
                <a:tc gridSpan="4">
                  <a:txBody>
                    <a:bodyPr/>
                    <a:lstStyle/>
                    <a:p>
                      <a:pPr marL="0" lvl="0" indent="0" algn="ctr">
                        <a:lnSpc>
                          <a:spcPct val="100000"/>
                        </a:lnSpc>
                        <a:spcBef>
                          <a:spcPts val="600"/>
                        </a:spcBef>
                        <a:spcAft>
                          <a:spcPts val="0"/>
                        </a:spcAft>
                        <a:buFont typeface="+mj-lt"/>
                        <a:buNone/>
                      </a:pPr>
                      <a:r>
                        <a:rPr lang="en-CA" sz="1600" dirty="0" smtClean="0">
                          <a:effectLst/>
                          <a:latin typeface="+mn-lt"/>
                          <a:ea typeface="Calibri"/>
                          <a:cs typeface="Times New Roman"/>
                        </a:rPr>
                        <a:t>Value</a:t>
                      </a:r>
                      <a:r>
                        <a:rPr lang="en-CA" sz="1600" baseline="0" dirty="0" smtClean="0">
                          <a:effectLst/>
                          <a:latin typeface="+mn-lt"/>
                          <a:ea typeface="Calibri"/>
                          <a:cs typeface="Times New Roman"/>
                        </a:rPr>
                        <a:t> Chain Analysis - Jamaica</a:t>
                      </a:r>
                      <a:endParaRPr lang="en-CA" sz="1600" dirty="0">
                        <a:effectLst/>
                        <a:latin typeface="+mn-lt"/>
                        <a:ea typeface="Calibri"/>
                        <a:cs typeface="Times New Roman"/>
                      </a:endParaRPr>
                    </a:p>
                  </a:txBody>
                  <a:tcPr marL="68580" marR="68580" marT="0" marB="0" anchor="ctr"/>
                </a:tc>
                <a:tc hMerge="1">
                  <a:txBody>
                    <a:bodyPr/>
                    <a:lstStyle/>
                    <a:p>
                      <a:pPr algn="ctr">
                        <a:spcAft>
                          <a:spcPts val="0"/>
                        </a:spcAft>
                      </a:pPr>
                      <a:endParaRPr lang="en-CA" sz="1800" dirty="0">
                        <a:effectLst/>
                        <a:latin typeface="Calibri"/>
                        <a:ea typeface="Times New Roman"/>
                        <a:cs typeface="Times New Roman"/>
                      </a:endParaRPr>
                    </a:p>
                  </a:txBody>
                  <a:tcPr marL="68580" marR="68580" marT="0" marB="0" anchor="ctr"/>
                </a:tc>
                <a:tc hMerge="1">
                  <a:txBody>
                    <a:bodyPr/>
                    <a:lstStyle/>
                    <a:p>
                      <a:pPr algn="ctr">
                        <a:spcAft>
                          <a:spcPts val="0"/>
                        </a:spcAft>
                      </a:pPr>
                      <a:endParaRPr lang="en-CA" sz="1800" dirty="0">
                        <a:effectLst/>
                        <a:latin typeface="Calibri"/>
                        <a:ea typeface="Times New Roman"/>
                        <a:cs typeface="Times New Roman"/>
                      </a:endParaRPr>
                    </a:p>
                  </a:txBody>
                  <a:tcPr marL="68580" marR="68580" marT="0" marB="0" anchor="ctr"/>
                </a:tc>
                <a:tc hMerge="1">
                  <a:txBody>
                    <a:bodyPr/>
                    <a:lstStyle/>
                    <a:p>
                      <a:pPr algn="ctr">
                        <a:spcAft>
                          <a:spcPts val="0"/>
                        </a:spcAft>
                      </a:pPr>
                      <a:endParaRPr lang="en-CA" sz="1800" dirty="0">
                        <a:effectLst/>
                        <a:latin typeface="Calibri"/>
                        <a:ea typeface="Times New Roman"/>
                        <a:cs typeface="Times New Roman"/>
                      </a:endParaRPr>
                    </a:p>
                  </a:txBody>
                  <a:tcPr marL="68580" marR="68580" marT="0" marB="0" anchor="ctr"/>
                </a:tc>
                <a:tc gridSpan="3">
                  <a:txBody>
                    <a:bodyPr/>
                    <a:lstStyle/>
                    <a:p>
                      <a:pPr marL="0" marR="0" lvl="0" indent="0" algn="ctr" defTabSz="457200" rtl="0" eaLnBrk="1" fontAlgn="auto" latinLnBrk="0" hangingPunct="1">
                        <a:lnSpc>
                          <a:spcPct val="100000"/>
                        </a:lnSpc>
                        <a:spcBef>
                          <a:spcPts val="600"/>
                        </a:spcBef>
                        <a:spcAft>
                          <a:spcPts val="0"/>
                        </a:spcAft>
                        <a:buClrTx/>
                        <a:buSzTx/>
                        <a:buFont typeface="+mj-lt"/>
                        <a:buNone/>
                        <a:tabLst/>
                        <a:defRPr/>
                      </a:pPr>
                      <a:r>
                        <a:rPr lang="en-CA" sz="1600" dirty="0" smtClean="0">
                          <a:effectLst/>
                          <a:latin typeface="+mn-lt"/>
                          <a:ea typeface="Calibri"/>
                          <a:cs typeface="Times New Roman"/>
                        </a:rPr>
                        <a:t>Value</a:t>
                      </a:r>
                      <a:r>
                        <a:rPr lang="en-CA" sz="1600" baseline="0" dirty="0" smtClean="0">
                          <a:effectLst/>
                          <a:latin typeface="+mn-lt"/>
                          <a:ea typeface="Calibri"/>
                          <a:cs typeface="Times New Roman"/>
                        </a:rPr>
                        <a:t> Chain Analysis - SVG</a:t>
                      </a:r>
                      <a:endParaRPr lang="en-CA" sz="1600" dirty="0" smtClean="0">
                        <a:effectLst/>
                        <a:latin typeface="+mn-lt"/>
                        <a:ea typeface="Calibri"/>
                        <a:cs typeface="Times New Roman"/>
                      </a:endParaRPr>
                    </a:p>
                  </a:txBody>
                  <a:tcPr marL="68580" marR="68580" marT="0" marB="0" anchor="ctr"/>
                </a:tc>
                <a:tc hMerge="1">
                  <a:txBody>
                    <a:bodyPr/>
                    <a:lstStyle/>
                    <a:p>
                      <a:pPr marL="0" lvl="0" indent="0" algn="ctr">
                        <a:lnSpc>
                          <a:spcPct val="100000"/>
                        </a:lnSpc>
                        <a:spcBef>
                          <a:spcPts val="600"/>
                        </a:spcBef>
                        <a:spcAft>
                          <a:spcPts val="0"/>
                        </a:spcAft>
                        <a:buFont typeface="+mj-lt"/>
                        <a:buNone/>
                      </a:pPr>
                      <a:endParaRPr lang="en-CA" sz="1800" dirty="0">
                        <a:effectLst/>
                        <a:latin typeface="Calibri"/>
                        <a:ea typeface="Calibri"/>
                        <a:cs typeface="Times New Roman"/>
                      </a:endParaRPr>
                    </a:p>
                  </a:txBody>
                  <a:tcPr marL="68580" marR="68580" marT="0" marB="0" anchor="ctr"/>
                </a:tc>
                <a:tc hMerge="1">
                  <a:txBody>
                    <a:bodyPr/>
                    <a:lstStyle/>
                    <a:p>
                      <a:pPr marL="0" lvl="0" indent="0" algn="ctr">
                        <a:lnSpc>
                          <a:spcPct val="100000"/>
                        </a:lnSpc>
                        <a:spcBef>
                          <a:spcPts val="600"/>
                        </a:spcBef>
                        <a:spcAft>
                          <a:spcPts val="0"/>
                        </a:spcAft>
                        <a:buFont typeface="+mj-lt"/>
                        <a:buNone/>
                      </a:pPr>
                      <a:endParaRPr lang="en-CA" sz="1800" dirty="0">
                        <a:effectLst/>
                        <a:latin typeface="Calibri"/>
                        <a:ea typeface="Calibri"/>
                        <a:cs typeface="Times New Roman"/>
                      </a:endParaRPr>
                    </a:p>
                  </a:txBody>
                  <a:tcPr marL="68580" marR="68580" marT="0" marB="0" anchor="ctr"/>
                </a:tc>
              </a:tr>
              <a:tr h="620636">
                <a:tc>
                  <a:txBody>
                    <a:bodyPr/>
                    <a:lstStyle/>
                    <a:p>
                      <a:pPr marL="0" lvl="0" indent="0" algn="ctr">
                        <a:lnSpc>
                          <a:spcPct val="100000"/>
                        </a:lnSpc>
                        <a:spcBef>
                          <a:spcPts val="600"/>
                        </a:spcBef>
                        <a:spcAft>
                          <a:spcPts val="0"/>
                        </a:spcAft>
                        <a:buFont typeface="+mj-lt"/>
                        <a:buNone/>
                      </a:pPr>
                      <a:r>
                        <a:rPr lang="en-CA" sz="1600" dirty="0">
                          <a:effectLst/>
                          <a:latin typeface="+mn-lt"/>
                        </a:rPr>
                        <a:t>Sex</a:t>
                      </a:r>
                      <a:endParaRPr lang="en-CA" sz="1600" dirty="0">
                        <a:effectLst/>
                        <a:latin typeface="+mn-lt"/>
                        <a:ea typeface="Calibri"/>
                        <a:cs typeface="Times New Roman"/>
                      </a:endParaRPr>
                    </a:p>
                  </a:txBody>
                  <a:tcPr marL="68580" marR="68580" marT="0" marB="0" anchor="ctr"/>
                </a:tc>
                <a:tc>
                  <a:txBody>
                    <a:bodyPr/>
                    <a:lstStyle/>
                    <a:p>
                      <a:pPr algn="ctr">
                        <a:lnSpc>
                          <a:spcPct val="100000"/>
                        </a:lnSpc>
                        <a:spcAft>
                          <a:spcPts val="0"/>
                        </a:spcAft>
                      </a:pPr>
                      <a:r>
                        <a:rPr lang="en-CA" sz="1600" dirty="0" smtClean="0">
                          <a:effectLst/>
                          <a:latin typeface="+mn-lt"/>
                          <a:ea typeface="+mn-ea"/>
                          <a:cs typeface="+mn-cs"/>
                        </a:rPr>
                        <a:t>Fishers</a:t>
                      </a:r>
                      <a:endParaRPr lang="en-CA" sz="16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600" dirty="0" smtClean="0">
                          <a:effectLst/>
                          <a:latin typeface="+mn-lt"/>
                        </a:rPr>
                        <a:t>Processors,</a:t>
                      </a:r>
                      <a:r>
                        <a:rPr lang="en-CA" sz="1600" baseline="0" dirty="0" smtClean="0">
                          <a:effectLst/>
                          <a:latin typeface="+mn-lt"/>
                        </a:rPr>
                        <a:t> marketers, retailers</a:t>
                      </a:r>
                      <a:endParaRPr lang="en-CA" sz="16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600" dirty="0" smtClean="0">
                          <a:effectLst/>
                          <a:latin typeface="+mn-lt"/>
                        </a:rPr>
                        <a:t>Public</a:t>
                      </a:r>
                      <a:r>
                        <a:rPr lang="en-CA" sz="1600" baseline="0" dirty="0" smtClean="0">
                          <a:effectLst/>
                          <a:latin typeface="+mn-lt"/>
                        </a:rPr>
                        <a:t> officials</a:t>
                      </a:r>
                      <a:endParaRPr lang="en-CA" sz="16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600" dirty="0" smtClean="0">
                          <a:effectLst/>
                          <a:latin typeface="+mn-lt"/>
                          <a:ea typeface="+mn-ea"/>
                          <a:cs typeface="+mn-cs"/>
                        </a:rPr>
                        <a:t>Fishers</a:t>
                      </a:r>
                      <a:endParaRPr lang="en-CA" sz="16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600" dirty="0" smtClean="0">
                          <a:effectLst/>
                          <a:latin typeface="+mn-lt"/>
                        </a:rPr>
                        <a:t>Processors,</a:t>
                      </a:r>
                      <a:r>
                        <a:rPr lang="en-CA" sz="1600" baseline="0" dirty="0" smtClean="0">
                          <a:effectLst/>
                          <a:latin typeface="+mn-lt"/>
                        </a:rPr>
                        <a:t> marketers, retailers</a:t>
                      </a:r>
                      <a:endParaRPr lang="en-CA" sz="16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600" dirty="0" smtClean="0">
                          <a:effectLst/>
                          <a:latin typeface="+mn-lt"/>
                        </a:rPr>
                        <a:t>Public</a:t>
                      </a:r>
                      <a:r>
                        <a:rPr lang="en-CA" sz="1600" baseline="0" dirty="0" smtClean="0">
                          <a:effectLst/>
                          <a:latin typeface="+mn-lt"/>
                        </a:rPr>
                        <a:t> officials</a:t>
                      </a:r>
                      <a:endParaRPr lang="en-CA" sz="1600" dirty="0">
                        <a:effectLst/>
                        <a:latin typeface="+mn-lt"/>
                        <a:ea typeface="Times New Roman"/>
                        <a:cs typeface="Times New Roman"/>
                      </a:endParaRPr>
                    </a:p>
                  </a:txBody>
                  <a:tcPr marL="68580" marR="68580" marT="0" marB="0" anchor="ctr"/>
                </a:tc>
              </a:tr>
              <a:tr h="161925">
                <a:tc>
                  <a:txBody>
                    <a:bodyPr/>
                    <a:lstStyle/>
                    <a:p>
                      <a:pPr algn="l">
                        <a:lnSpc>
                          <a:spcPct val="100000"/>
                        </a:lnSpc>
                        <a:spcAft>
                          <a:spcPts val="0"/>
                        </a:spcAft>
                      </a:pPr>
                      <a:r>
                        <a:rPr lang="en-CA" sz="1600" dirty="0" smtClean="0">
                          <a:effectLst/>
                          <a:latin typeface="+mn-lt"/>
                        </a:rPr>
                        <a:t>Female</a:t>
                      </a:r>
                      <a:endParaRPr lang="en-CA" sz="1600" dirty="0">
                        <a:effectLst/>
                        <a:latin typeface="+mn-lt"/>
                        <a:ea typeface="Times New Roman"/>
                        <a:cs typeface="Times New Roman"/>
                      </a:endParaRPr>
                    </a:p>
                  </a:txBody>
                  <a:tcPr marL="68580" marR="68580" marT="0" marB="0"/>
                </a:tc>
                <a:tc>
                  <a:txBody>
                    <a:bodyPr/>
                    <a:lstStyle/>
                    <a:p>
                      <a:pPr algn="ctr">
                        <a:lnSpc>
                          <a:spcPct val="100000"/>
                        </a:lnSpc>
                        <a:spcAft>
                          <a:spcPts val="0"/>
                        </a:spcAft>
                      </a:pPr>
                      <a:r>
                        <a:rPr lang="en-CA" sz="1600" dirty="0" smtClean="0">
                          <a:effectLst/>
                          <a:latin typeface="+mn-lt"/>
                          <a:ea typeface="Times New Roman"/>
                          <a:cs typeface="Times New Roman"/>
                        </a:rPr>
                        <a:t>0</a:t>
                      </a:r>
                      <a:endParaRPr lang="en-CA" sz="16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600" dirty="0" smtClean="0">
                          <a:effectLst/>
                          <a:latin typeface="+mn-lt"/>
                          <a:ea typeface="Times New Roman"/>
                          <a:cs typeface="Times New Roman"/>
                        </a:rPr>
                        <a:t>0</a:t>
                      </a:r>
                      <a:endParaRPr lang="en-CA" sz="16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600" dirty="0" smtClean="0">
                          <a:effectLst/>
                          <a:latin typeface="+mn-lt"/>
                          <a:ea typeface="Times New Roman"/>
                          <a:cs typeface="Times New Roman"/>
                        </a:rPr>
                        <a:t>2</a:t>
                      </a:r>
                      <a:endParaRPr lang="en-CA" sz="16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600" dirty="0" smtClean="0">
                          <a:effectLst/>
                          <a:latin typeface="+mn-lt"/>
                          <a:ea typeface="Times New Roman"/>
                          <a:cs typeface="Times New Roman"/>
                        </a:rPr>
                        <a:t>0</a:t>
                      </a:r>
                      <a:endParaRPr lang="en-CA" sz="16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600" dirty="0" smtClean="0">
                          <a:effectLst/>
                          <a:latin typeface="+mn-lt"/>
                          <a:ea typeface="Times New Roman"/>
                          <a:cs typeface="Times New Roman"/>
                        </a:rPr>
                        <a:t>0</a:t>
                      </a:r>
                      <a:endParaRPr lang="en-CA" sz="16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600" dirty="0" smtClean="0">
                          <a:effectLst/>
                          <a:latin typeface="+mn-lt"/>
                          <a:ea typeface="Times New Roman"/>
                          <a:cs typeface="Times New Roman"/>
                        </a:rPr>
                        <a:t>5</a:t>
                      </a:r>
                      <a:endParaRPr lang="en-CA" sz="1600" dirty="0">
                        <a:effectLst/>
                        <a:latin typeface="+mn-lt"/>
                        <a:ea typeface="Times New Roman"/>
                        <a:cs typeface="Times New Roman"/>
                      </a:endParaRPr>
                    </a:p>
                  </a:txBody>
                  <a:tcPr marL="68580" marR="68580" marT="0" marB="0" anchor="ctr"/>
                </a:tc>
              </a:tr>
              <a:tr h="161925">
                <a:tc>
                  <a:txBody>
                    <a:bodyPr/>
                    <a:lstStyle/>
                    <a:p>
                      <a:pPr algn="l">
                        <a:lnSpc>
                          <a:spcPct val="100000"/>
                        </a:lnSpc>
                        <a:spcAft>
                          <a:spcPts val="0"/>
                        </a:spcAft>
                      </a:pPr>
                      <a:r>
                        <a:rPr lang="en-CA" sz="1600" dirty="0" smtClean="0">
                          <a:effectLst/>
                          <a:latin typeface="+mn-lt"/>
                        </a:rPr>
                        <a:t>Male</a:t>
                      </a:r>
                      <a:endParaRPr lang="en-CA" sz="1600" dirty="0">
                        <a:effectLst/>
                        <a:latin typeface="+mn-lt"/>
                        <a:ea typeface="Times New Roman"/>
                        <a:cs typeface="Times New Roman"/>
                      </a:endParaRPr>
                    </a:p>
                  </a:txBody>
                  <a:tcPr marL="68580" marR="68580" marT="0" marB="0"/>
                </a:tc>
                <a:tc>
                  <a:txBody>
                    <a:bodyPr/>
                    <a:lstStyle/>
                    <a:p>
                      <a:pPr algn="ctr">
                        <a:lnSpc>
                          <a:spcPct val="100000"/>
                        </a:lnSpc>
                        <a:spcAft>
                          <a:spcPts val="0"/>
                        </a:spcAft>
                      </a:pPr>
                      <a:r>
                        <a:rPr lang="en-CA" sz="1600" dirty="0" smtClean="0">
                          <a:effectLst/>
                          <a:latin typeface="+mn-lt"/>
                          <a:ea typeface="Times New Roman"/>
                          <a:cs typeface="Times New Roman"/>
                        </a:rPr>
                        <a:t>16</a:t>
                      </a:r>
                      <a:endParaRPr lang="en-CA" sz="16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600" dirty="0" smtClean="0">
                          <a:effectLst/>
                          <a:latin typeface="+mn-lt"/>
                          <a:ea typeface="Times New Roman"/>
                          <a:cs typeface="Times New Roman"/>
                        </a:rPr>
                        <a:t>4</a:t>
                      </a:r>
                      <a:endParaRPr lang="en-CA" sz="16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600" dirty="0" smtClean="0">
                          <a:effectLst/>
                          <a:latin typeface="+mn-lt"/>
                          <a:ea typeface="Times New Roman"/>
                          <a:cs typeface="Times New Roman"/>
                        </a:rPr>
                        <a:t>2</a:t>
                      </a:r>
                      <a:endParaRPr lang="en-CA" sz="16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600" dirty="0" smtClean="0">
                          <a:effectLst/>
                          <a:latin typeface="+mn-lt"/>
                          <a:ea typeface="Times New Roman"/>
                          <a:cs typeface="Times New Roman"/>
                        </a:rPr>
                        <a:t>6</a:t>
                      </a:r>
                      <a:endParaRPr lang="en-CA" sz="16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600" dirty="0" smtClean="0">
                          <a:effectLst/>
                          <a:latin typeface="+mn-lt"/>
                          <a:ea typeface="Times New Roman"/>
                          <a:cs typeface="Times New Roman"/>
                        </a:rPr>
                        <a:t>4</a:t>
                      </a:r>
                      <a:endParaRPr lang="en-CA" sz="16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600" dirty="0" smtClean="0">
                          <a:effectLst/>
                          <a:latin typeface="+mn-lt"/>
                          <a:ea typeface="Times New Roman"/>
                          <a:cs typeface="Times New Roman"/>
                        </a:rPr>
                        <a:t>8</a:t>
                      </a:r>
                      <a:endParaRPr lang="en-CA" sz="1600" dirty="0">
                        <a:effectLst/>
                        <a:latin typeface="+mn-lt"/>
                        <a:ea typeface="Times New Roman"/>
                        <a:cs typeface="Times New Roman"/>
                      </a:endParaRPr>
                    </a:p>
                  </a:txBody>
                  <a:tcPr marL="68580" marR="68580" marT="0" marB="0" anchor="ctr"/>
                </a:tc>
              </a:tr>
              <a:tr h="161925">
                <a:tc>
                  <a:txBody>
                    <a:bodyPr/>
                    <a:lstStyle/>
                    <a:p>
                      <a:pPr algn="l">
                        <a:lnSpc>
                          <a:spcPct val="100000"/>
                        </a:lnSpc>
                        <a:spcAft>
                          <a:spcPts val="0"/>
                        </a:spcAft>
                      </a:pPr>
                      <a:r>
                        <a:rPr lang="en-CA" sz="1600" dirty="0" smtClean="0">
                          <a:effectLst/>
                          <a:latin typeface="+mn-lt"/>
                          <a:ea typeface="Times New Roman"/>
                          <a:cs typeface="Times New Roman"/>
                        </a:rPr>
                        <a:t>Total</a:t>
                      </a:r>
                      <a:endParaRPr lang="en-CA" sz="1600" dirty="0">
                        <a:effectLst/>
                        <a:latin typeface="+mn-lt"/>
                        <a:ea typeface="Times New Roman"/>
                        <a:cs typeface="Times New Roman"/>
                      </a:endParaRPr>
                    </a:p>
                  </a:txBody>
                  <a:tcPr marL="68580" marR="68580" marT="0" marB="0"/>
                </a:tc>
                <a:tc gridSpan="5">
                  <a:txBody>
                    <a:bodyPr/>
                    <a:lstStyle/>
                    <a:p>
                      <a:pPr algn="ctr">
                        <a:lnSpc>
                          <a:spcPct val="100000"/>
                        </a:lnSpc>
                        <a:spcAft>
                          <a:spcPts val="0"/>
                        </a:spcAft>
                      </a:pPr>
                      <a:endParaRPr lang="en-CA" sz="1600" dirty="0">
                        <a:effectLst/>
                        <a:latin typeface="+mn-lt"/>
                        <a:ea typeface="Times New Roman"/>
                        <a:cs typeface="Times New Roman"/>
                      </a:endParaRPr>
                    </a:p>
                  </a:txBody>
                  <a:tcPr marL="68580" marR="68580" marT="0" marB="0" anchor="ctr"/>
                </a:tc>
                <a:tc hMerge="1">
                  <a:txBody>
                    <a:bodyPr/>
                    <a:lstStyle/>
                    <a:p>
                      <a:pPr algn="ctr">
                        <a:lnSpc>
                          <a:spcPct val="100000"/>
                        </a:lnSpc>
                        <a:spcAft>
                          <a:spcPts val="0"/>
                        </a:spcAft>
                      </a:pPr>
                      <a:endParaRPr lang="en-CA" sz="1600" dirty="0">
                        <a:effectLst/>
                        <a:latin typeface="+mn-lt"/>
                        <a:ea typeface="Times New Roman"/>
                        <a:cs typeface="Times New Roman"/>
                      </a:endParaRPr>
                    </a:p>
                  </a:txBody>
                  <a:tcPr marL="68580" marR="68580" marT="0" marB="0" anchor="ctr"/>
                </a:tc>
                <a:tc hMerge="1">
                  <a:txBody>
                    <a:bodyPr/>
                    <a:lstStyle/>
                    <a:p>
                      <a:pPr algn="ctr">
                        <a:lnSpc>
                          <a:spcPct val="100000"/>
                        </a:lnSpc>
                        <a:spcAft>
                          <a:spcPts val="0"/>
                        </a:spcAft>
                      </a:pPr>
                      <a:endParaRPr lang="en-CA" sz="1600" dirty="0">
                        <a:effectLst/>
                        <a:latin typeface="+mn-lt"/>
                        <a:ea typeface="Times New Roman"/>
                        <a:cs typeface="Times New Roman"/>
                      </a:endParaRPr>
                    </a:p>
                  </a:txBody>
                  <a:tcPr marL="68580" marR="68580" marT="0" marB="0" anchor="ctr"/>
                </a:tc>
                <a:tc hMerge="1">
                  <a:txBody>
                    <a:bodyPr/>
                    <a:lstStyle/>
                    <a:p>
                      <a:pPr algn="ctr">
                        <a:lnSpc>
                          <a:spcPct val="100000"/>
                        </a:lnSpc>
                        <a:spcAft>
                          <a:spcPts val="0"/>
                        </a:spcAft>
                      </a:pPr>
                      <a:endParaRPr lang="en-CA" sz="1600" dirty="0">
                        <a:effectLst/>
                        <a:latin typeface="+mn-lt"/>
                        <a:ea typeface="Times New Roman"/>
                        <a:cs typeface="Times New Roman"/>
                      </a:endParaRPr>
                    </a:p>
                  </a:txBody>
                  <a:tcPr marL="68580" marR="68580" marT="0" marB="0" anchor="ctr"/>
                </a:tc>
                <a:tc hMerge="1">
                  <a:txBody>
                    <a:bodyPr/>
                    <a:lstStyle/>
                    <a:p>
                      <a:pPr algn="ctr">
                        <a:lnSpc>
                          <a:spcPct val="100000"/>
                        </a:lnSpc>
                        <a:spcAft>
                          <a:spcPts val="0"/>
                        </a:spcAft>
                      </a:pPr>
                      <a:endParaRPr lang="en-CA" sz="1600" dirty="0">
                        <a:effectLst/>
                        <a:latin typeface="+mn-lt"/>
                        <a:ea typeface="Times New Roman"/>
                        <a:cs typeface="Times New Roman"/>
                      </a:endParaRPr>
                    </a:p>
                  </a:txBody>
                  <a:tcPr marL="68580" marR="68580" marT="0" marB="0" anchor="ctr"/>
                </a:tc>
                <a:tc>
                  <a:txBody>
                    <a:bodyPr/>
                    <a:lstStyle/>
                    <a:p>
                      <a:pPr algn="ctr">
                        <a:lnSpc>
                          <a:spcPct val="100000"/>
                        </a:lnSpc>
                        <a:spcAft>
                          <a:spcPts val="0"/>
                        </a:spcAft>
                      </a:pPr>
                      <a:r>
                        <a:rPr lang="en-CA" sz="1600" b="1" dirty="0" smtClean="0">
                          <a:effectLst/>
                          <a:latin typeface="+mn-lt"/>
                          <a:ea typeface="Times New Roman"/>
                          <a:cs typeface="Times New Roman"/>
                        </a:rPr>
                        <a:t>47</a:t>
                      </a:r>
                      <a:endParaRPr lang="en-CA" sz="1600" b="1" dirty="0">
                        <a:effectLst/>
                        <a:latin typeface="+mn-lt"/>
                        <a:ea typeface="Times New Roman"/>
                        <a:cs typeface="Times New Roman"/>
                      </a:endParaRPr>
                    </a:p>
                  </a:txBody>
                  <a:tcPr marL="68580" marR="68580" marT="0" marB="0" anchor="ctr"/>
                </a:tc>
              </a:tr>
            </a:tbl>
          </a:graphicData>
        </a:graphic>
      </p:graphicFrame>
      <p:sp>
        <p:nvSpPr>
          <p:cNvPr id="3" name="TextBox 2"/>
          <p:cNvSpPr txBox="1"/>
          <p:nvPr/>
        </p:nvSpPr>
        <p:spPr>
          <a:xfrm>
            <a:off x="557880" y="5877272"/>
            <a:ext cx="7992888" cy="954107"/>
          </a:xfrm>
          <a:prstGeom prst="rect">
            <a:avLst/>
          </a:prstGeom>
          <a:noFill/>
        </p:spPr>
        <p:txBody>
          <a:bodyPr wrap="square" rtlCol="0">
            <a:spAutoFit/>
          </a:bodyPr>
          <a:lstStyle/>
          <a:p>
            <a:r>
              <a:rPr lang="en-CA" sz="1400" dirty="0" smtClean="0">
                <a:latin typeface="+mn-lt"/>
              </a:rPr>
              <a:t>* For example, from Montego </a:t>
            </a:r>
            <a:r>
              <a:rPr lang="en-CA" sz="1400" dirty="0">
                <a:latin typeface="+mn-lt"/>
              </a:rPr>
              <a:t>Bay Marine Park Trust, National Environment and Planning Agency (Jamaica), National Emergency Management Organization (St. Vincent and the Grenadines), </a:t>
            </a:r>
            <a:r>
              <a:rPr lang="en-CA" sz="1400" dirty="0" smtClean="0">
                <a:latin typeface="+mn-lt"/>
              </a:rPr>
              <a:t>4BluC's </a:t>
            </a:r>
            <a:r>
              <a:rPr lang="en-CA" sz="1400" dirty="0">
                <a:latin typeface="+mn-lt"/>
              </a:rPr>
              <a:t>(Saint Lucia), </a:t>
            </a:r>
            <a:r>
              <a:rPr lang="en-CA" sz="1400" dirty="0" smtClean="0">
                <a:latin typeface="+mn-lt"/>
              </a:rPr>
              <a:t>Fisheries Divisions &amp; Departments and </a:t>
            </a:r>
            <a:r>
              <a:rPr lang="en-CA" sz="1400" dirty="0">
                <a:latin typeface="+mn-lt"/>
              </a:rPr>
              <a:t>the CRFM Secretariat</a:t>
            </a:r>
            <a:r>
              <a:rPr lang="en-CA" sz="1400" dirty="0" smtClean="0">
                <a:latin typeface="+mn-lt"/>
              </a:rPr>
              <a:t>.</a:t>
            </a:r>
          </a:p>
          <a:p>
            <a:r>
              <a:rPr lang="en-CA" sz="1400" dirty="0" smtClean="0">
                <a:latin typeface="+mn-lt"/>
              </a:rPr>
              <a:t>**Chief Fisheries Officers and a Director of Fisheries</a:t>
            </a:r>
            <a:endParaRPr lang="en-CA" sz="1400" dirty="0">
              <a:latin typeface="+mn-lt"/>
            </a:endParaRPr>
          </a:p>
        </p:txBody>
      </p:sp>
    </p:spTree>
    <p:extLst>
      <p:ext uri="{BB962C8B-B14F-4D97-AF65-F5344CB8AC3E}">
        <p14:creationId xmlns:p14="http://schemas.microsoft.com/office/powerpoint/2010/main" val="20398175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333333"/>
      </a:dk1>
      <a:lt1>
        <a:sysClr val="window" lastClr="FFFFFF"/>
      </a:lt1>
      <a:dk2>
        <a:srgbClr val="003333"/>
      </a:dk2>
      <a:lt2>
        <a:srgbClr val="EEECE1"/>
      </a:lt2>
      <a:accent1>
        <a:srgbClr val="006666"/>
      </a:accent1>
      <a:accent2>
        <a:srgbClr val="067D94"/>
      </a:accent2>
      <a:accent3>
        <a:srgbClr val="023E4A"/>
      </a:accent3>
      <a:accent4>
        <a:srgbClr val="FFC000"/>
      </a:accent4>
      <a:accent5>
        <a:srgbClr val="92D050"/>
      </a:accent5>
      <a:accent6>
        <a:srgbClr val="FF7C80"/>
      </a:accent6>
      <a:hlink>
        <a:srgbClr val="0070C0"/>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defRPr>
        </a:defPPr>
      </a:lstStyle>
    </a:spDef>
    <a:lnDef>
      <a:spPr bwMode="auto">
        <a:xfrm>
          <a:off x="0" y="0"/>
          <a:ext cx="1" cy="1"/>
        </a:xfrm>
        <a:custGeom>
          <a:avLst/>
          <a:gdLst/>
          <a:ahLst/>
          <a:cxnLst/>
          <a:rect l="0" t="0" r="0" b="0"/>
          <a:pathLst/>
        </a:custGeom>
        <a:solidFill>
          <a:srgbClr val="4F81BD"/>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24965</TotalTime>
  <Pages>0</Pages>
  <Words>4168</Words>
  <Characters>0</Characters>
  <Application>Microsoft Office PowerPoint</Application>
  <PresentationFormat>On-screen Show (4:3)</PresentationFormat>
  <Lines>0</Lines>
  <Paragraphs>331</Paragraphs>
  <Slides>20</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Agency FB</vt:lpstr>
      <vt:lpstr>MS PGothic</vt:lpstr>
      <vt:lpstr>ヒラギノ明朝 ProN W3</vt:lpstr>
      <vt:lpstr>Century Gothic</vt:lpstr>
      <vt:lpstr>ヒラギノ角ゴ ProN W3</vt:lpstr>
      <vt:lpstr>Times New Roman</vt:lpstr>
      <vt:lpstr>Office Theme</vt:lpstr>
      <vt:lpstr>Module 4: Adaptive Capacity of Caribbean Fisheries Sectors</vt:lpstr>
      <vt:lpstr>Objectives</vt:lpstr>
      <vt:lpstr>Overall Approach</vt:lpstr>
      <vt:lpstr>Methods</vt:lpstr>
      <vt:lpstr>Selection of Study Sites Criteria</vt:lpstr>
      <vt:lpstr>PowerPoint Presentation</vt:lpstr>
      <vt:lpstr>Inquiry Areas for the Knowledge-Attitudes-Practice (KAP) Study</vt:lpstr>
      <vt:lpstr>Inquiry Areas for Value Chain Analysis</vt:lpstr>
      <vt:lpstr>Who participated?</vt:lpstr>
      <vt:lpstr>Opportunities, Assets &amp; Challenges Knowledge-Attitude-Practice Study</vt:lpstr>
      <vt:lpstr>Opportunities, Assets &amp; Challenges (cont.) Knowledge-Attitude-Practice Study</vt:lpstr>
      <vt:lpstr>Opportunities, Assets &amp; Challenges (cont.) Knowledge-Attitude-Practice Study</vt:lpstr>
      <vt:lpstr>Opportunities, Assets &amp; Challenges (cont.) Knowledge-Attitude-Practice Study</vt:lpstr>
      <vt:lpstr>Opportunities, Assets &amp; Challenges Value Chain Analysis – Coastal &amp; Marine Governance</vt:lpstr>
      <vt:lpstr>Opportunities, Assets &amp; Challenges Value Chain Analysis – Resource Users and Fishing Households</vt:lpstr>
      <vt:lpstr>Opportunities, Assets &amp; Challenges Value Chain Analysis- Resource Users and Fishing Households</vt:lpstr>
      <vt:lpstr>Opportunities, Assets &amp; Challenges Value Chain Analysis – Post-Harvest Activities</vt:lpstr>
      <vt:lpstr>Opportunities, Assets &amp; Challenges Value Chain Analysis – Post-Harvest Activities</vt:lpstr>
      <vt:lpstr>Opportunities, Assets &amp; Challenges Value Chain Analysis – Post-Harvest Activities</vt:lpstr>
      <vt:lpstr>Opportunities, Assets &amp; Challenges Value Chain Analysis – Future Policy Directions</vt:lpstr>
    </vt:vector>
  </TitlesOfParts>
  <Company>Seeds Consulting</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Climate Change Impacts and Vulnerability</dc:title>
  <dc:creator>jeyzaguirre@essa.com</dc:creator>
  <cp:keywords>ESSA Technologies</cp:keywords>
  <cp:lastModifiedBy>Jimena Eyzaguirre</cp:lastModifiedBy>
  <cp:revision>762</cp:revision>
  <cp:lastPrinted>2014-11-12T17:37:29Z</cp:lastPrinted>
  <dcterms:modified xsi:type="dcterms:W3CDTF">2019-09-03T03:22:39Z</dcterms:modified>
  <cp:category>Client Presentation / Workshop</cp:category>
</cp:coreProperties>
</file>