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48" r:id="rId1"/>
  </p:sldMasterIdLst>
  <p:notesMasterIdLst>
    <p:notesMasterId r:id="rId25"/>
  </p:notesMasterIdLst>
  <p:handoutMasterIdLst>
    <p:handoutMasterId r:id="rId26"/>
  </p:handoutMasterIdLst>
  <p:sldIdLst>
    <p:sldId id="477" r:id="rId2"/>
    <p:sldId id="484" r:id="rId3"/>
    <p:sldId id="486" r:id="rId4"/>
    <p:sldId id="489" r:id="rId5"/>
    <p:sldId id="491" r:id="rId6"/>
    <p:sldId id="492" r:id="rId7"/>
    <p:sldId id="493" r:id="rId8"/>
    <p:sldId id="496" r:id="rId9"/>
    <p:sldId id="494" r:id="rId10"/>
    <p:sldId id="497" r:id="rId11"/>
    <p:sldId id="498" r:id="rId12"/>
    <p:sldId id="499" r:id="rId13"/>
    <p:sldId id="500" r:id="rId14"/>
    <p:sldId id="502" r:id="rId15"/>
    <p:sldId id="501" r:id="rId16"/>
    <p:sldId id="510" r:id="rId17"/>
    <p:sldId id="503" r:id="rId18"/>
    <p:sldId id="504" r:id="rId19"/>
    <p:sldId id="505" r:id="rId20"/>
    <p:sldId id="506" r:id="rId21"/>
    <p:sldId id="507" r:id="rId22"/>
    <p:sldId id="508" r:id="rId23"/>
    <p:sldId id="509" r:id="rId24"/>
  </p:sldIdLst>
  <p:sldSz cx="9144000" cy="6858000" type="screen4x3"/>
  <p:notesSz cx="6858000" cy="9144000"/>
  <p:embeddedFontLst>
    <p:embeddedFont>
      <p:font typeface="Agency FB" panose="020B0503020202020204" pitchFamily="34" charset="0"/>
      <p:regular r:id="rId27"/>
      <p:bold r:id="rId28"/>
    </p:embeddedFont>
    <p:embeddedFont>
      <p:font typeface="MS PGothic" panose="020B0600070205080204" pitchFamily="34" charset="-128"/>
      <p:regular r:id="rId29"/>
    </p:embeddedFont>
    <p:embeddedFont>
      <p:font typeface="Century Gothic" panose="020B0502020202020204" pitchFamily="34" charset="0"/>
      <p:regular r:id="rId30"/>
      <p:bold r:id="rId31"/>
      <p:italic r:id="rId32"/>
      <p:boldItalic r:id="rId33"/>
    </p:embeddedFont>
    <p:embeddedFont>
      <p:font typeface="Calibri" panose="020F0502020204030204" pitchFamily="34" charset="0"/>
      <p:regular r:id="rId34"/>
      <p:bold r:id="rId35"/>
      <p:italic r:id="rId36"/>
      <p:boldItalic r:id="rId37"/>
    </p:embeddedFont>
  </p:embeddedFontLst>
  <p:defaultTextStyle>
    <a:defPPr>
      <a:defRPr lang="en-US"/>
    </a:defPPr>
    <a:lvl1pPr algn="l" rtl="0" fontAlgn="base">
      <a:spcBef>
        <a:spcPct val="0"/>
      </a:spcBef>
      <a:spcAft>
        <a:spcPct val="0"/>
      </a:spcAft>
      <a:defRPr sz="2400" kern="1200">
        <a:solidFill>
          <a:srgbClr val="000000"/>
        </a:solidFill>
        <a:latin typeface="Calibri" pitchFamily="34" charset="0"/>
        <a:ea typeface="ヒラギノ角ゴ ProN W3" pitchFamily="2" charset="-128"/>
        <a:cs typeface="+mn-cs"/>
        <a:sym typeface="Calibri" pitchFamily="34" charset="0"/>
      </a:defRPr>
    </a:lvl1pPr>
    <a:lvl2pPr marL="457200" algn="l" rtl="0" fontAlgn="base">
      <a:spcBef>
        <a:spcPct val="0"/>
      </a:spcBef>
      <a:spcAft>
        <a:spcPct val="0"/>
      </a:spcAft>
      <a:defRPr sz="2400" kern="1200">
        <a:solidFill>
          <a:srgbClr val="000000"/>
        </a:solidFill>
        <a:latin typeface="Calibri" pitchFamily="34" charset="0"/>
        <a:ea typeface="ヒラギノ角ゴ ProN W3" pitchFamily="2" charset="-128"/>
        <a:cs typeface="+mn-cs"/>
        <a:sym typeface="Calibri" pitchFamily="34" charset="0"/>
      </a:defRPr>
    </a:lvl2pPr>
    <a:lvl3pPr marL="914400" algn="l" rtl="0" fontAlgn="base">
      <a:spcBef>
        <a:spcPct val="0"/>
      </a:spcBef>
      <a:spcAft>
        <a:spcPct val="0"/>
      </a:spcAft>
      <a:defRPr sz="2400" kern="1200">
        <a:solidFill>
          <a:srgbClr val="000000"/>
        </a:solidFill>
        <a:latin typeface="Calibri" pitchFamily="34" charset="0"/>
        <a:ea typeface="ヒラギノ角ゴ ProN W3" pitchFamily="2" charset="-128"/>
        <a:cs typeface="+mn-cs"/>
        <a:sym typeface="Calibri" pitchFamily="34" charset="0"/>
      </a:defRPr>
    </a:lvl3pPr>
    <a:lvl4pPr marL="1371600" algn="l" rtl="0" fontAlgn="base">
      <a:spcBef>
        <a:spcPct val="0"/>
      </a:spcBef>
      <a:spcAft>
        <a:spcPct val="0"/>
      </a:spcAft>
      <a:defRPr sz="2400" kern="1200">
        <a:solidFill>
          <a:srgbClr val="000000"/>
        </a:solidFill>
        <a:latin typeface="Calibri" pitchFamily="34" charset="0"/>
        <a:ea typeface="ヒラギノ角ゴ ProN W3" pitchFamily="2" charset="-128"/>
        <a:cs typeface="+mn-cs"/>
        <a:sym typeface="Calibri" pitchFamily="34" charset="0"/>
      </a:defRPr>
    </a:lvl4pPr>
    <a:lvl5pPr marL="1828800" algn="l" rtl="0" fontAlgn="base">
      <a:spcBef>
        <a:spcPct val="0"/>
      </a:spcBef>
      <a:spcAft>
        <a:spcPct val="0"/>
      </a:spcAft>
      <a:defRPr sz="2400" kern="1200">
        <a:solidFill>
          <a:srgbClr val="000000"/>
        </a:solidFill>
        <a:latin typeface="Calibri" pitchFamily="34" charset="0"/>
        <a:ea typeface="ヒラギノ角ゴ ProN W3" pitchFamily="2" charset="-128"/>
        <a:cs typeface="+mn-cs"/>
        <a:sym typeface="Calibri" pitchFamily="34" charset="0"/>
      </a:defRPr>
    </a:lvl5pPr>
    <a:lvl6pPr marL="2286000" algn="l" defTabSz="914400" rtl="0" eaLnBrk="1" latinLnBrk="0" hangingPunct="1">
      <a:defRPr sz="2400" kern="1200">
        <a:solidFill>
          <a:srgbClr val="000000"/>
        </a:solidFill>
        <a:latin typeface="Calibri" pitchFamily="34" charset="0"/>
        <a:ea typeface="ヒラギノ角ゴ ProN W3" pitchFamily="2" charset="-128"/>
        <a:cs typeface="+mn-cs"/>
        <a:sym typeface="Calibri" pitchFamily="34" charset="0"/>
      </a:defRPr>
    </a:lvl6pPr>
    <a:lvl7pPr marL="2743200" algn="l" defTabSz="914400" rtl="0" eaLnBrk="1" latinLnBrk="0" hangingPunct="1">
      <a:defRPr sz="2400" kern="1200">
        <a:solidFill>
          <a:srgbClr val="000000"/>
        </a:solidFill>
        <a:latin typeface="Calibri" pitchFamily="34" charset="0"/>
        <a:ea typeface="ヒラギノ角ゴ ProN W3" pitchFamily="2" charset="-128"/>
        <a:cs typeface="+mn-cs"/>
        <a:sym typeface="Calibri" pitchFamily="34" charset="0"/>
      </a:defRPr>
    </a:lvl7pPr>
    <a:lvl8pPr marL="3200400" algn="l" defTabSz="914400" rtl="0" eaLnBrk="1" latinLnBrk="0" hangingPunct="1">
      <a:defRPr sz="2400" kern="1200">
        <a:solidFill>
          <a:srgbClr val="000000"/>
        </a:solidFill>
        <a:latin typeface="Calibri" pitchFamily="34" charset="0"/>
        <a:ea typeface="ヒラギノ角ゴ ProN W3" pitchFamily="2" charset="-128"/>
        <a:cs typeface="+mn-cs"/>
        <a:sym typeface="Calibri" pitchFamily="34" charset="0"/>
      </a:defRPr>
    </a:lvl8pPr>
    <a:lvl9pPr marL="3657600" algn="l" defTabSz="914400" rtl="0" eaLnBrk="1" latinLnBrk="0" hangingPunct="1">
      <a:defRPr sz="2400" kern="1200">
        <a:solidFill>
          <a:srgbClr val="000000"/>
        </a:solidFill>
        <a:latin typeface="Calibri" pitchFamily="34" charset="0"/>
        <a:ea typeface="ヒラギノ角ゴ ProN W3" pitchFamily="2" charset="-128"/>
        <a:cs typeface="+mn-cs"/>
        <a:sym typeface="Calibri" pitchFamily="34"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4949"/>
    <a:srgbClr val="00817E"/>
    <a:srgbClr val="006666"/>
    <a:srgbClr val="2684B2"/>
    <a:srgbClr val="E08239"/>
    <a:srgbClr val="E16D31"/>
    <a:srgbClr val="E9E69E"/>
    <a:srgbClr val="EFEB6E"/>
    <a:srgbClr val="B0C737"/>
    <a:srgbClr val="9ABA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8863" autoAdjust="0"/>
  </p:normalViewPr>
  <p:slideViewPr>
    <p:cSldViewPr>
      <p:cViewPr>
        <p:scale>
          <a:sx n="80" d="100"/>
          <a:sy n="80" d="100"/>
        </p:scale>
        <p:origin x="-1086" y="90"/>
      </p:cViewPr>
      <p:guideLst>
        <p:guide orient="horz" pos="2160"/>
        <p:guide pos="2880"/>
      </p:guideLst>
    </p:cSldViewPr>
  </p:slideViewPr>
  <p:outlineViewPr>
    <p:cViewPr>
      <p:scale>
        <a:sx n="33" d="100"/>
        <a:sy n="33" d="100"/>
      </p:scale>
      <p:origin x="0" y="1048"/>
    </p:cViewPr>
  </p:outlineViewPr>
  <p:notesTextViewPr>
    <p:cViewPr>
      <p:scale>
        <a:sx n="100" d="100"/>
        <a:sy n="100" d="100"/>
      </p:scale>
      <p:origin x="0" y="0"/>
    </p:cViewPr>
  </p:notesTextViewPr>
  <p:sorterViewPr>
    <p:cViewPr>
      <p:scale>
        <a:sx n="80" d="100"/>
        <a:sy n="80" d="100"/>
      </p:scale>
      <p:origin x="0" y="5660"/>
    </p:cViewPr>
  </p:sorterViewPr>
  <p:notesViewPr>
    <p:cSldViewPr>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7.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F9791D1-9675-4400-B6BF-BC9D2098A198}" type="datetimeFigureOut">
              <a:rPr lang="en-US" smtClean="0"/>
              <a:t>8/26/2019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E41F88C-01C9-4E6A-BB09-C8FE52DE2AC2}" type="slidenum">
              <a:rPr lang="en-US" smtClean="0"/>
              <a:t>‹#›</a:t>
            </a:fld>
            <a:endParaRPr lang="en-US"/>
          </a:p>
        </p:txBody>
      </p:sp>
    </p:spTree>
    <p:extLst>
      <p:ext uri="{BB962C8B-B14F-4D97-AF65-F5344CB8AC3E}">
        <p14:creationId xmlns:p14="http://schemas.microsoft.com/office/powerpoint/2010/main" val="313276020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atin typeface="Calibri" charset="0"/>
                <a:ea typeface="ヒラギノ角ゴ ProN W3" charset="0"/>
                <a:cs typeface="ヒラギノ角ゴ ProN W3" charset="0"/>
                <a:sym typeface="Calibri" charset="0"/>
              </a:defRPr>
            </a:lvl1pPr>
          </a:lstStyle>
          <a:p>
            <a:pPr>
              <a:defRPr/>
            </a:pPr>
            <a:endParaRPr lang="en-US"/>
          </a:p>
        </p:txBody>
      </p:sp>
      <p:sp>
        <p:nvSpPr>
          <p:cNvPr id="27651" name="Rectangle 3"/>
          <p:cNvSpPr>
            <a:spLocks noGrp="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atin typeface="Calibri" charset="0"/>
                <a:ea typeface="ヒラギノ角ゴ ProN W3" charset="0"/>
                <a:cs typeface="ヒラギノ角ゴ ProN W3" charset="0"/>
                <a:sym typeface="Calibri" charset="0"/>
              </a:defRPr>
            </a:lvl1pPr>
          </a:lstStyle>
          <a:p>
            <a:pPr>
              <a:defRPr/>
            </a:pPr>
            <a:endParaRPr lang="en-US"/>
          </a:p>
        </p:txBody>
      </p:sp>
      <p:sp>
        <p:nvSpPr>
          <p:cNvPr id="276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27653" name="Rectangle 5"/>
          <p:cNvSpPr>
            <a:spLocks noGrp="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atin typeface="Calibri" charset="0"/>
                <a:ea typeface="ヒラギノ角ゴ ProN W3" charset="0"/>
                <a:cs typeface="ヒラギノ角ゴ ProN W3" charset="0"/>
                <a:sym typeface="Calibri" charset="0"/>
              </a:defRPr>
            </a:lvl1pPr>
          </a:lstStyle>
          <a:p>
            <a:pPr>
              <a:defRPr/>
            </a:pPr>
            <a:endParaRPr lang="en-US"/>
          </a:p>
        </p:txBody>
      </p:sp>
      <p:sp>
        <p:nvSpPr>
          <p:cNvPr id="27655" name="Rectangle 7"/>
          <p:cNvSpPr>
            <a:spLocks noGrp="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9FB810B6-F732-474C-9414-86B48B022ABE}" type="slidenum">
              <a:rPr lang="en-US"/>
              <a:pPr/>
              <a:t>‹#›</a:t>
            </a:fld>
            <a:endParaRPr lang="en-US"/>
          </a:p>
        </p:txBody>
      </p:sp>
    </p:spTree>
    <p:extLst>
      <p:ext uri="{BB962C8B-B14F-4D97-AF65-F5344CB8AC3E}">
        <p14:creationId xmlns:p14="http://schemas.microsoft.com/office/powerpoint/2010/main" val="368352533"/>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Calibri" charset="0"/>
        <a:ea typeface="MS PGothic" pitchFamily="34" charset="-128"/>
        <a:cs typeface="ＭＳ Ｐゴシック" charset="0"/>
      </a:defRPr>
    </a:lvl1pPr>
    <a:lvl2pPr marL="457200" algn="l" rtl="0" eaLnBrk="0" fontAlgn="base" hangingPunct="0">
      <a:spcBef>
        <a:spcPct val="0"/>
      </a:spcBef>
      <a:spcAft>
        <a:spcPct val="0"/>
      </a:spcAft>
      <a:defRPr sz="1200" kern="1200">
        <a:solidFill>
          <a:schemeClr val="tx1"/>
        </a:solidFill>
        <a:latin typeface="Calibri" charset="0"/>
        <a:ea typeface="MS PGothic" pitchFamily="34" charset="-128"/>
        <a:cs typeface="+mn-cs"/>
      </a:defRPr>
    </a:lvl2pPr>
    <a:lvl3pPr marL="914400" algn="l" rtl="0" eaLnBrk="0" fontAlgn="base" hangingPunct="0">
      <a:spcBef>
        <a:spcPct val="0"/>
      </a:spcBef>
      <a:spcAft>
        <a:spcPct val="0"/>
      </a:spcAft>
      <a:defRPr sz="1200" kern="1200">
        <a:solidFill>
          <a:schemeClr val="tx1"/>
        </a:solidFill>
        <a:latin typeface="Calibri" charset="0"/>
        <a:ea typeface="MS PGothic" pitchFamily="34" charset="-128"/>
        <a:cs typeface="+mn-cs"/>
      </a:defRPr>
    </a:lvl3pPr>
    <a:lvl4pPr marL="1371600" algn="l" rtl="0" eaLnBrk="0" fontAlgn="base" hangingPunct="0">
      <a:spcBef>
        <a:spcPct val="0"/>
      </a:spcBef>
      <a:spcAft>
        <a:spcPct val="0"/>
      </a:spcAft>
      <a:defRPr sz="1200" kern="1200">
        <a:solidFill>
          <a:schemeClr val="tx1"/>
        </a:solidFill>
        <a:latin typeface="Calibri" charset="0"/>
        <a:ea typeface="MS PGothic" pitchFamily="34" charset="-128"/>
        <a:cs typeface="+mn-cs"/>
      </a:defRPr>
    </a:lvl4pPr>
    <a:lvl5pPr marL="1828800" algn="l" rtl="0" eaLnBrk="0" fontAlgn="base" hangingPunct="0">
      <a:spcBef>
        <a:spcPct val="0"/>
      </a:spcBef>
      <a:spcAft>
        <a:spcPct val="0"/>
      </a:spcAft>
      <a:defRPr sz="1200" kern="1200">
        <a:solidFill>
          <a:schemeClr val="tx1"/>
        </a:solidFill>
        <a:latin typeface="Calibri"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535536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1200" kern="1200" dirty="0" smtClean="0">
                <a:solidFill>
                  <a:schemeClr val="tx1"/>
                </a:solidFill>
                <a:effectLst/>
                <a:latin typeface="Calibri" charset="0"/>
                <a:ea typeface="MS PGothic" pitchFamily="34" charset="-128"/>
                <a:cs typeface="ＭＳ Ｐゴシック" charset="0"/>
              </a:rPr>
              <a:t>The physical mechanism that causes greenhouse gases to warm the atmosphere has been understood since the mid 1800s. About 30% of the Sun’s energy is reflected back into space by clouds, dust and haze. The rest is absorbed by the Earth’s surface and warms it. The warmed surface emits energy as infrared radiation, a form of light invisible to humans. Some of this infrared radiation passes through the atmosphere into space. Most if it is absorbed and re-emitted in all directions by greenhouse gases and water </a:t>
            </a:r>
            <a:r>
              <a:rPr lang="en-US" sz="1200" kern="1200" dirty="0" err="1" smtClean="0">
                <a:solidFill>
                  <a:schemeClr val="tx1"/>
                </a:solidFill>
                <a:effectLst/>
                <a:latin typeface="Calibri" charset="0"/>
                <a:ea typeface="MS PGothic" pitchFamily="34" charset="-128"/>
                <a:cs typeface="ＭＳ Ｐゴシック" charset="0"/>
              </a:rPr>
              <a:t>vapour</a:t>
            </a:r>
            <a:r>
              <a:rPr lang="en-US" sz="1200" kern="1200" dirty="0" smtClean="0">
                <a:solidFill>
                  <a:schemeClr val="tx1"/>
                </a:solidFill>
                <a:effectLst/>
                <a:latin typeface="Calibri" charset="0"/>
                <a:ea typeface="MS PGothic" pitchFamily="34" charset="-128"/>
                <a:cs typeface="ＭＳ Ｐゴシック" charset="0"/>
              </a:rPr>
              <a:t>, warming the Earth’s surface and lower atmosphere to warm. Greenhouse gases and the </a:t>
            </a:r>
            <a:r>
              <a:rPr lang="en-US" sz="1200" kern="1200" dirty="0" smtClean="0">
                <a:solidFill>
                  <a:schemeClr val="tx1"/>
                </a:solidFill>
                <a:effectLst/>
                <a:latin typeface="Calibri" charset="0"/>
                <a:ea typeface="MS PGothic" pitchFamily="34" charset="-128"/>
                <a:cs typeface="ＭＳ Ｐゴシック" charset="0"/>
              </a:rPr>
              <a:t>natural greenhouse </a:t>
            </a:r>
            <a:r>
              <a:rPr lang="en-US" sz="1200" kern="1200" dirty="0" smtClean="0">
                <a:solidFill>
                  <a:schemeClr val="tx1"/>
                </a:solidFill>
                <a:effectLst/>
                <a:latin typeface="Calibri" charset="0"/>
                <a:ea typeface="MS PGothic" pitchFamily="34" charset="-128"/>
                <a:cs typeface="ＭＳ Ｐゴシック" charset="0"/>
              </a:rPr>
              <a:t>effect make the Earth livable; without them the Earth would be about -18°C on average. </a:t>
            </a:r>
            <a:endParaRPr lang="en-US" sz="1200" kern="1200" dirty="0" smtClean="0">
              <a:solidFill>
                <a:schemeClr val="tx1"/>
              </a:solidFill>
              <a:effectLst/>
              <a:latin typeface="Calibri" charset="0"/>
              <a:ea typeface="MS PGothic" pitchFamily="34" charset="-128"/>
              <a:cs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defRPr/>
            </a:pPr>
            <a:endParaRPr lang="en-US" sz="1200" kern="1200" dirty="0" smtClean="0">
              <a:solidFill>
                <a:schemeClr val="tx1"/>
              </a:solidFill>
              <a:effectLst/>
              <a:latin typeface="Calibri" charset="0"/>
              <a:ea typeface="MS PGothic" pitchFamily="34" charset="-128"/>
              <a:cs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defRPr/>
            </a:pPr>
            <a:endParaRPr lang="en-US" sz="1200" kern="1200" dirty="0" smtClean="0">
              <a:solidFill>
                <a:schemeClr val="tx1"/>
              </a:solidFill>
              <a:effectLst/>
              <a:latin typeface="Calibri" charset="0"/>
              <a:ea typeface="MS PGothic" pitchFamily="34" charset="-128"/>
              <a:cs typeface="ＭＳ Ｐゴシック" charset="0"/>
            </a:endParaRPr>
          </a:p>
          <a:p>
            <a:endParaRPr lang="en-CA" dirty="0"/>
          </a:p>
        </p:txBody>
      </p:sp>
    </p:spTree>
    <p:extLst>
      <p:ext uri="{BB962C8B-B14F-4D97-AF65-F5344CB8AC3E}">
        <p14:creationId xmlns:p14="http://schemas.microsoft.com/office/powerpoint/2010/main" val="3833069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1200" kern="1200" dirty="0" smtClean="0">
                <a:solidFill>
                  <a:schemeClr val="tx1"/>
                </a:solidFill>
                <a:effectLst/>
                <a:latin typeface="Calibri" charset="0"/>
                <a:ea typeface="MS PGothic" pitchFamily="34" charset="-128"/>
                <a:cs typeface="ＭＳ Ｐゴシック" charset="0"/>
              </a:rPr>
              <a:t>The natural greenhouse effect is the mechanism that keeps the Earth’s surface livable. However, excess concentrations of GHGs in the atmosphere means that more infrared radiation is being absorbed, more heat is being trapped than under balanced</a:t>
            </a:r>
            <a:r>
              <a:rPr lang="en-US" sz="1200" kern="1200" baseline="0" dirty="0" smtClean="0">
                <a:solidFill>
                  <a:schemeClr val="tx1"/>
                </a:solidFill>
                <a:effectLst/>
                <a:latin typeface="Calibri" charset="0"/>
                <a:ea typeface="MS PGothic" pitchFamily="34" charset="-128"/>
                <a:cs typeface="ＭＳ Ｐゴシック" charset="0"/>
              </a:rPr>
              <a:t> conditions</a:t>
            </a:r>
            <a:r>
              <a:rPr lang="en-US" sz="1200" kern="1200" dirty="0" smtClean="0">
                <a:solidFill>
                  <a:schemeClr val="tx1"/>
                </a:solidFill>
                <a:effectLst/>
                <a:latin typeface="Calibri" charset="0"/>
                <a:ea typeface="MS PGothic" pitchFamily="34" charset="-128"/>
                <a:cs typeface="ＭＳ Ｐゴシック" charset="0"/>
              </a:rPr>
              <a:t>, causing global warming. This is called the human-enhanced greenhouse</a:t>
            </a:r>
            <a:r>
              <a:rPr lang="en-US" sz="1200" kern="1200" baseline="0" dirty="0" smtClean="0">
                <a:solidFill>
                  <a:schemeClr val="tx1"/>
                </a:solidFill>
                <a:effectLst/>
                <a:latin typeface="Calibri" charset="0"/>
                <a:ea typeface="MS PGothic" pitchFamily="34" charset="-128"/>
                <a:cs typeface="ＭＳ Ｐゴシック" charset="0"/>
              </a:rPr>
              <a:t> effect.</a:t>
            </a:r>
            <a:endParaRPr lang="en-US" sz="1200" kern="1200" dirty="0" smtClean="0">
              <a:solidFill>
                <a:schemeClr val="tx1"/>
              </a:solidFill>
              <a:effectLst/>
              <a:latin typeface="Calibri" charset="0"/>
              <a:ea typeface="MS PGothic" pitchFamily="34" charset="-128"/>
              <a:cs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defRPr/>
            </a:pPr>
            <a:endParaRPr lang="en-US" sz="1200" kern="1200" dirty="0" smtClean="0">
              <a:solidFill>
                <a:schemeClr val="tx1"/>
              </a:solidFill>
              <a:effectLst/>
              <a:latin typeface="Calibri" charset="0"/>
              <a:ea typeface="MS PGothic" pitchFamily="34" charset="-128"/>
              <a:cs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defRPr/>
            </a:pPr>
            <a:endParaRPr lang="en-CA" sz="1200" kern="1200" dirty="0" smtClean="0">
              <a:solidFill>
                <a:schemeClr val="tx1"/>
              </a:solidFill>
              <a:effectLst/>
              <a:latin typeface="Calibri" charset="0"/>
              <a:ea typeface="MS PGothic" pitchFamily="34" charset="-128"/>
              <a:cs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defRPr/>
            </a:pPr>
            <a:endParaRPr lang="en-CA" sz="1200" kern="1200" dirty="0" smtClean="0">
              <a:solidFill>
                <a:schemeClr val="tx1"/>
              </a:solidFill>
              <a:effectLst/>
              <a:latin typeface="Calibri" charset="0"/>
              <a:ea typeface="MS PGothic" pitchFamily="34" charset="-128"/>
              <a:cs typeface="ＭＳ Ｐゴシック" charset="0"/>
            </a:endParaRPr>
          </a:p>
          <a:p>
            <a:endParaRPr lang="en-CA" dirty="0"/>
          </a:p>
        </p:txBody>
      </p:sp>
    </p:spTree>
    <p:extLst>
      <p:ext uri="{BB962C8B-B14F-4D97-AF65-F5344CB8AC3E}">
        <p14:creationId xmlns:p14="http://schemas.microsoft.com/office/powerpoint/2010/main" val="27321847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charset="0"/>
                <a:ea typeface="MS PGothic" pitchFamily="34" charset="-128"/>
                <a:cs typeface="ＭＳ Ｐゴシック" charset="0"/>
              </a:rPr>
              <a:t>Although a 0.85°C rise</a:t>
            </a:r>
            <a:r>
              <a:rPr lang="en-US" sz="1200" kern="1200" baseline="0" dirty="0" smtClean="0">
                <a:solidFill>
                  <a:schemeClr val="tx1"/>
                </a:solidFill>
                <a:effectLst/>
                <a:latin typeface="Calibri" charset="0"/>
                <a:ea typeface="MS PGothic" pitchFamily="34" charset="-128"/>
                <a:cs typeface="ＭＳ Ｐゴシック" charset="0"/>
              </a:rPr>
              <a:t> in global average air temperatures </a:t>
            </a:r>
            <a:r>
              <a:rPr lang="en-US" sz="1200" kern="1200" dirty="0" smtClean="0">
                <a:solidFill>
                  <a:schemeClr val="tx1"/>
                </a:solidFill>
                <a:effectLst/>
                <a:latin typeface="Calibri" charset="0"/>
                <a:ea typeface="MS PGothic" pitchFamily="34" charset="-128"/>
                <a:cs typeface="ＭＳ Ｐゴシック" charset="0"/>
              </a:rPr>
              <a:t>might </a:t>
            </a:r>
            <a:r>
              <a:rPr lang="en-US" sz="1200" kern="1200" dirty="0" smtClean="0">
                <a:solidFill>
                  <a:schemeClr val="tx1"/>
                </a:solidFill>
                <a:effectLst/>
                <a:latin typeface="Calibri" charset="0"/>
                <a:ea typeface="MS PGothic" pitchFamily="34" charset="-128"/>
                <a:cs typeface="ＭＳ Ｐゴシック" charset="0"/>
              </a:rPr>
              <a:t>seem like a small change, on a global scale this is enough to create significant impacts on global climate patterns. According to the laws of physics, a warming atmosphere would bring with it changes in other physical </a:t>
            </a:r>
            <a:r>
              <a:rPr lang="en-US" sz="1200" kern="1200" dirty="0" smtClean="0">
                <a:solidFill>
                  <a:schemeClr val="tx1"/>
                </a:solidFill>
                <a:effectLst/>
                <a:latin typeface="Calibri" charset="0"/>
                <a:ea typeface="MS PGothic" pitchFamily="34" charset="-128"/>
                <a:cs typeface="ＭＳ Ｐゴシック" charset="0"/>
              </a:rPr>
              <a:t>and biological systems</a:t>
            </a:r>
            <a:r>
              <a:rPr lang="en-US" sz="1200" kern="1200" dirty="0" smtClean="0">
                <a:solidFill>
                  <a:schemeClr val="tx1"/>
                </a:solidFill>
                <a:effectLst/>
                <a:latin typeface="Calibri" charset="0"/>
                <a:ea typeface="MS PGothic" pitchFamily="34" charset="-128"/>
                <a:cs typeface="ＭＳ Ｐゴシック" charset="0"/>
              </a:rPr>
              <a:t>. And they are indeed </a:t>
            </a:r>
            <a:r>
              <a:rPr lang="en-US" sz="1200" kern="1200" dirty="0" smtClean="0">
                <a:solidFill>
                  <a:schemeClr val="tx1"/>
                </a:solidFill>
                <a:effectLst/>
                <a:latin typeface="Calibri" charset="0"/>
                <a:ea typeface="MS PGothic" pitchFamily="34" charset="-128"/>
                <a:cs typeface="ＭＳ Ｐゴシック" charset="0"/>
              </a:rPr>
              <a:t>happening.</a:t>
            </a:r>
            <a:r>
              <a:rPr lang="en-US" sz="1200" kern="1200" baseline="0" dirty="0" smtClean="0">
                <a:solidFill>
                  <a:schemeClr val="tx1"/>
                </a:solidFill>
                <a:effectLst/>
                <a:latin typeface="Calibri" charset="0"/>
                <a:ea typeface="MS PGothic" pitchFamily="34" charset="-128"/>
                <a:cs typeface="ＭＳ Ｐゴシック" charset="0"/>
              </a:rPr>
              <a:t> The diagram on this slide shows changes in a range of climate indicators that are being observed, beyond a rise in air temperatures.</a:t>
            </a:r>
            <a:endParaRPr lang="en-US" sz="1200" kern="1200" dirty="0" smtClean="0">
              <a:solidFill>
                <a:schemeClr val="tx1"/>
              </a:solidFill>
              <a:effectLst/>
              <a:latin typeface="Calibri" charset="0"/>
              <a:ea typeface="MS PGothic" pitchFamily="34" charset="-128"/>
              <a:cs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Calibri" charset="0"/>
              <a:ea typeface="MS PGothic" pitchFamily="34" charset="-128"/>
              <a:cs typeface="ＭＳ Ｐゴシック" charset="0"/>
            </a:endParaRPr>
          </a:p>
          <a:p>
            <a:r>
              <a:rPr lang="en-US" sz="1200" kern="1200" dirty="0" smtClean="0">
                <a:solidFill>
                  <a:schemeClr val="tx1"/>
                </a:solidFill>
                <a:effectLst/>
                <a:latin typeface="Calibri" charset="0"/>
                <a:ea typeface="MS PGothic" pitchFamily="34" charset="-128"/>
                <a:cs typeface="ＭＳ Ｐゴシック" charset="0"/>
              </a:rPr>
              <a:t>**Warmer ocean: The Earth is gaining heat and much of it is going into the ocean. Between 1971 and 2010, ocean surfaces (upper 75m) on a global scale have warmed by 0.11 [0.09 to 0.13] °C per decade.</a:t>
            </a:r>
          </a:p>
          <a:p>
            <a:endParaRPr lang="en-US" sz="1200" kern="1200" dirty="0" smtClean="0">
              <a:solidFill>
                <a:schemeClr val="tx1"/>
              </a:solidFill>
              <a:effectLst/>
              <a:latin typeface="Calibri" charset="0"/>
              <a:ea typeface="MS PGothic" pitchFamily="34" charset="-128"/>
              <a:cs typeface="ＭＳ Ｐゴシック" charset="0"/>
            </a:endParaRPr>
          </a:p>
          <a:p>
            <a:r>
              <a:rPr lang="en-US" sz="1200" kern="1200" dirty="0" smtClean="0">
                <a:solidFill>
                  <a:schemeClr val="tx1"/>
                </a:solidFill>
                <a:effectLst/>
                <a:latin typeface="Calibri" charset="0"/>
                <a:ea typeface="MS PGothic" pitchFamily="34" charset="-128"/>
                <a:cs typeface="ＭＳ Ｐゴシック" charset="0"/>
              </a:rPr>
              <a:t>**More</a:t>
            </a:r>
            <a:r>
              <a:rPr lang="en-US" sz="1200" kern="1200" baseline="0" dirty="0" smtClean="0">
                <a:solidFill>
                  <a:schemeClr val="tx1"/>
                </a:solidFill>
                <a:effectLst/>
                <a:latin typeface="Calibri" charset="0"/>
                <a:ea typeface="MS PGothic" pitchFamily="34" charset="-128"/>
                <a:cs typeface="ＭＳ Ｐゴシック" charset="0"/>
              </a:rPr>
              <a:t> acidic ocean: </a:t>
            </a:r>
            <a:r>
              <a:rPr lang="en-US" sz="1200" kern="1200" dirty="0" smtClean="0">
                <a:solidFill>
                  <a:schemeClr val="tx1"/>
                </a:solidFill>
                <a:effectLst/>
                <a:latin typeface="Calibri" charset="0"/>
                <a:ea typeface="MS PGothic" pitchFamily="34" charset="-128"/>
                <a:cs typeface="ＭＳ Ｐゴシック" charset="0"/>
              </a:rPr>
              <a:t>Since the onset</a:t>
            </a:r>
            <a:r>
              <a:rPr lang="en-US" sz="1200" kern="1200" baseline="0" dirty="0" smtClean="0">
                <a:solidFill>
                  <a:schemeClr val="tx1"/>
                </a:solidFill>
                <a:effectLst/>
                <a:latin typeface="Calibri" charset="0"/>
                <a:ea typeface="MS PGothic" pitchFamily="34" charset="-128"/>
                <a:cs typeface="ＭＳ Ｐゴシック" charset="0"/>
              </a:rPr>
              <a:t> of t</a:t>
            </a:r>
            <a:r>
              <a:rPr lang="en-US" sz="1200" kern="1200" dirty="0" smtClean="0">
                <a:solidFill>
                  <a:schemeClr val="tx1"/>
                </a:solidFill>
                <a:effectLst/>
                <a:latin typeface="Calibri" charset="0"/>
                <a:ea typeface="MS PGothic" pitchFamily="34" charset="-128"/>
                <a:cs typeface="ＭＳ Ｐゴシック" charset="0"/>
              </a:rPr>
              <a:t>he industrial era, oceanic uptake of CO2 has changed</a:t>
            </a:r>
            <a:r>
              <a:rPr lang="en-US" sz="1200" kern="1200" baseline="0" dirty="0" smtClean="0">
                <a:solidFill>
                  <a:schemeClr val="tx1"/>
                </a:solidFill>
                <a:effectLst/>
                <a:latin typeface="Calibri" charset="0"/>
                <a:ea typeface="MS PGothic" pitchFamily="34" charset="-128"/>
                <a:cs typeface="ＭＳ Ｐゴシック" charset="0"/>
              </a:rPr>
              <a:t> ocean chemistry. T</a:t>
            </a:r>
            <a:r>
              <a:rPr lang="en-US" sz="1200" kern="1200" dirty="0" smtClean="0">
                <a:solidFill>
                  <a:schemeClr val="tx1"/>
                </a:solidFill>
                <a:effectLst/>
                <a:latin typeface="Calibri" charset="0"/>
                <a:ea typeface="MS PGothic" pitchFamily="34" charset="-128"/>
                <a:cs typeface="ＭＳ Ｐゴシック" charset="0"/>
              </a:rPr>
              <a:t>he pH of ocean surface water has decreased by 0.1 (high confidence) or 26% increase in acidity, measured as hydrogen ion concentration.</a:t>
            </a:r>
          </a:p>
          <a:p>
            <a:endParaRPr lang="en-US" sz="1200" kern="1200" dirty="0" smtClean="0">
              <a:solidFill>
                <a:schemeClr val="tx1"/>
              </a:solidFill>
              <a:effectLst/>
              <a:latin typeface="Calibri" charset="0"/>
              <a:ea typeface="MS PGothic" pitchFamily="34" charset="-128"/>
              <a:cs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defRPr/>
            </a:pPr>
            <a:r>
              <a:rPr lang="en-US" sz="1200" kern="1200" dirty="0" smtClean="0">
                <a:solidFill>
                  <a:schemeClr val="tx1"/>
                </a:solidFill>
                <a:effectLst/>
                <a:latin typeface="Calibri" charset="0"/>
                <a:ea typeface="MS PGothic" pitchFamily="34" charset="-128"/>
                <a:cs typeface="ＭＳ Ｐゴシック" charset="0"/>
              </a:rPr>
              <a:t>**Sea level rise: Between 1901 and 2010, global average sea levels rose by 0.19 [0.17 to 0.21] m (or 1.7mm per year on average). The expansion of water as it warms, and the melting of glaciers, ice caps and the polar ice sheets are all contributing to the rise.</a:t>
            </a:r>
          </a:p>
          <a:p>
            <a:endParaRPr lang="en-US" sz="1200" kern="1200" dirty="0" smtClean="0">
              <a:solidFill>
                <a:schemeClr val="tx1"/>
              </a:solidFill>
              <a:effectLst/>
              <a:latin typeface="Calibri" charset="0"/>
              <a:ea typeface="MS PGothic" pitchFamily="34" charset="-128"/>
              <a:cs typeface="ＭＳ Ｐゴシック" charset="0"/>
            </a:endParaRPr>
          </a:p>
          <a:p>
            <a:r>
              <a:rPr lang="en-US" sz="1200" kern="1200" dirty="0" smtClean="0">
                <a:solidFill>
                  <a:schemeClr val="tx1"/>
                </a:solidFill>
                <a:effectLst/>
                <a:latin typeface="Calibri" charset="0"/>
                <a:ea typeface="MS PGothic" pitchFamily="34" charset="-128"/>
                <a:cs typeface="ＭＳ Ｐゴシック" charset="0"/>
              </a:rPr>
              <a:t>**Increased </a:t>
            </a:r>
            <a:r>
              <a:rPr lang="en-US" sz="1200" kern="1200" dirty="0" smtClean="0">
                <a:solidFill>
                  <a:schemeClr val="tx1"/>
                </a:solidFill>
                <a:effectLst/>
                <a:latin typeface="Calibri" charset="0"/>
                <a:ea typeface="MS PGothic" pitchFamily="34" charset="-128"/>
                <a:cs typeface="ＭＳ Ｐゴシック" charset="0"/>
              </a:rPr>
              <a:t>humidity and changes in rainfall</a:t>
            </a:r>
            <a:r>
              <a:rPr lang="en-US" sz="1200" kern="1200" baseline="0" dirty="0" smtClean="0">
                <a:solidFill>
                  <a:schemeClr val="tx1"/>
                </a:solidFill>
                <a:effectLst/>
                <a:latin typeface="Calibri" charset="0"/>
                <a:ea typeface="MS PGothic" pitchFamily="34" charset="-128"/>
                <a:cs typeface="ＭＳ Ｐゴシック" charset="0"/>
              </a:rPr>
              <a:t> patterns</a:t>
            </a:r>
            <a:r>
              <a:rPr lang="en-US" sz="1200" kern="1200" dirty="0" smtClean="0">
                <a:solidFill>
                  <a:schemeClr val="tx1"/>
                </a:solidFill>
                <a:effectLst/>
                <a:latin typeface="Calibri" charset="0"/>
                <a:ea typeface="MS PGothic" pitchFamily="34" charset="-128"/>
                <a:cs typeface="ＭＳ Ｐゴシック" charset="0"/>
              </a:rPr>
              <a:t>: </a:t>
            </a:r>
            <a:r>
              <a:rPr lang="en-US" sz="1200" kern="1200" dirty="0" smtClean="0">
                <a:solidFill>
                  <a:schemeClr val="tx1"/>
                </a:solidFill>
                <a:effectLst/>
                <a:latin typeface="Calibri" charset="0"/>
                <a:ea typeface="MS PGothic" pitchFamily="34" charset="-128"/>
                <a:cs typeface="ＭＳ Ｐゴシック" charset="0"/>
              </a:rPr>
              <a:t>It is very likely that global near-surface and middle atmosphere air specific humidity has increased since the 1970s. Warming results in changes in evaporation and precipitation.</a:t>
            </a:r>
            <a:r>
              <a:rPr lang="en-US" sz="1200" kern="1200" baseline="0" dirty="0" smtClean="0">
                <a:solidFill>
                  <a:schemeClr val="tx1"/>
                </a:solidFill>
                <a:effectLst/>
                <a:latin typeface="Calibri" charset="0"/>
                <a:ea typeface="MS PGothic" pitchFamily="34" charset="-128"/>
                <a:cs typeface="ＭＳ Ｐゴシック" charset="0"/>
              </a:rPr>
              <a:t> </a:t>
            </a:r>
            <a:r>
              <a:rPr lang="en-US" sz="1200" kern="1200" dirty="0" smtClean="0">
                <a:solidFill>
                  <a:schemeClr val="tx1"/>
                </a:solidFill>
                <a:effectLst/>
                <a:latin typeface="Calibri" charset="0"/>
                <a:ea typeface="MS PGothic" pitchFamily="34" charset="-128"/>
                <a:cs typeface="ＭＳ Ｐゴシック" charset="0"/>
              </a:rPr>
              <a:t>Precipitation trends are harder to measure than temperature </a:t>
            </a:r>
            <a:r>
              <a:rPr lang="en-US" sz="1200" kern="1200" dirty="0" smtClean="0">
                <a:solidFill>
                  <a:schemeClr val="tx1"/>
                </a:solidFill>
                <a:effectLst/>
                <a:latin typeface="Calibri" charset="0"/>
                <a:ea typeface="MS PGothic" pitchFamily="34" charset="-128"/>
                <a:cs typeface="ＭＳ Ｐゴシック" charset="0"/>
              </a:rPr>
              <a:t>trends. Indeed,</a:t>
            </a:r>
            <a:r>
              <a:rPr lang="en-US" sz="1200" kern="1200" baseline="0" dirty="0" smtClean="0">
                <a:solidFill>
                  <a:schemeClr val="tx1"/>
                </a:solidFill>
                <a:effectLst/>
                <a:latin typeface="Calibri" charset="0"/>
                <a:ea typeface="MS PGothic" pitchFamily="34" charset="-128"/>
                <a:cs typeface="ＭＳ Ｐゴシック" charset="0"/>
              </a:rPr>
              <a:t> r</a:t>
            </a:r>
            <a:r>
              <a:rPr lang="en-US" sz="1200" kern="1200" dirty="0" smtClean="0">
                <a:solidFill>
                  <a:schemeClr val="tx1"/>
                </a:solidFill>
                <a:effectLst/>
                <a:latin typeface="Calibri" charset="0"/>
                <a:ea typeface="MS PGothic" pitchFamily="34" charset="-128"/>
                <a:cs typeface="ＭＳ Ｐゴシック" charset="0"/>
              </a:rPr>
              <a:t>egional data analysis show the variable trends across regions, with </a:t>
            </a:r>
            <a:r>
              <a:rPr lang="en-US" sz="1200" kern="1200" dirty="0" smtClean="0">
                <a:solidFill>
                  <a:schemeClr val="tx1"/>
                </a:solidFill>
                <a:effectLst/>
                <a:latin typeface="Calibri" charset="0"/>
                <a:ea typeface="MS PGothic" pitchFamily="34" charset="-128"/>
                <a:cs typeface="ＭＳ Ｐゴシック" charset="0"/>
              </a:rPr>
              <a:t>average annual precipitation increasing in some areas and decreasing in others</a:t>
            </a:r>
            <a:r>
              <a:rPr lang="en-US" sz="1200" kern="1200" dirty="0" smtClean="0">
                <a:solidFill>
                  <a:schemeClr val="tx1"/>
                </a:solidFill>
                <a:effectLst/>
                <a:latin typeface="Calibri" charset="0"/>
                <a:ea typeface="MS PGothic" pitchFamily="34" charset="-128"/>
                <a:cs typeface="ＭＳ Ｐゴシック" charset="0"/>
              </a:rPr>
              <a:t>.</a:t>
            </a:r>
          </a:p>
          <a:p>
            <a:endParaRPr lang="en-US" sz="1200" kern="1200" dirty="0" smtClean="0">
              <a:solidFill>
                <a:schemeClr val="tx1"/>
              </a:solidFill>
              <a:effectLst/>
              <a:latin typeface="Calibri" charset="0"/>
              <a:ea typeface="MS PGothic" pitchFamily="34" charset="-128"/>
              <a:cs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defRPr/>
            </a:pPr>
            <a:r>
              <a:rPr lang="en-CA" sz="1200" kern="1200" baseline="0" dirty="0" smtClean="0">
                <a:solidFill>
                  <a:schemeClr val="tx1"/>
                </a:solidFill>
                <a:effectLst/>
                <a:latin typeface="Calibri" charset="0"/>
                <a:ea typeface="MS PGothic" pitchFamily="34" charset="-128"/>
                <a:cs typeface="ＭＳ Ｐゴシック" charset="0"/>
              </a:rPr>
              <a:t>Human-caused climate change is intensifying the global water cycle. Warming of the Earth’s surface and atmosphere results in changes in evaporation and precipitation, and in atmospheric circulation patterns that influence where rain falls. In general, warmer temperatures lead to greater potential evaporation of surface water, thereby increasing the potential for surface drying and increasing the amount of moisture in the air. As warmer air can hold more moisture, more intense precipitation events are expected.</a:t>
            </a:r>
          </a:p>
          <a:p>
            <a:endParaRPr lang="en-US" sz="1200" kern="1200" dirty="0" smtClean="0">
              <a:solidFill>
                <a:schemeClr val="tx1"/>
              </a:solidFill>
              <a:effectLst/>
              <a:latin typeface="Calibri" charset="0"/>
              <a:ea typeface="MS PGothic" pitchFamily="34" charset="-128"/>
              <a:cs typeface="ＭＳ Ｐゴシック" charset="0"/>
            </a:endParaRPr>
          </a:p>
          <a:p>
            <a:r>
              <a:rPr lang="en-CA" sz="1200" kern="1200" dirty="0" smtClean="0">
                <a:solidFill>
                  <a:schemeClr val="tx1"/>
                </a:solidFill>
                <a:effectLst/>
                <a:latin typeface="Calibri" charset="0"/>
                <a:ea typeface="MS PGothic" pitchFamily="34" charset="-128"/>
                <a:cs typeface="ＭＳ Ｐゴシック" charset="0"/>
              </a:rPr>
              <a:t>There are two sides of climate change: long-term gradual changes in average conditions, like temperature and rainfall, and the increase in frequency and / or intensity of extremes. </a:t>
            </a:r>
            <a:r>
              <a:rPr lang="en-US" sz="1200" b="0" i="0" u="none" strike="noStrike" kern="1200" baseline="0" dirty="0" smtClean="0">
                <a:solidFill>
                  <a:schemeClr val="tx1"/>
                </a:solidFill>
                <a:effectLst/>
                <a:latin typeface="Calibri" charset="0"/>
                <a:ea typeface="MS PGothic" pitchFamily="34" charset="-128"/>
                <a:cs typeface="ＭＳ Ｐゴシック" charset="0"/>
              </a:rPr>
              <a:t>Scientists </a:t>
            </a:r>
            <a:r>
              <a:rPr lang="en-US" sz="1200" b="0" i="0" u="none" strike="noStrike" kern="1200" baseline="0" dirty="0" smtClean="0">
                <a:solidFill>
                  <a:schemeClr val="tx1"/>
                </a:solidFill>
                <a:latin typeface="Calibri" charset="0"/>
                <a:ea typeface="MS PGothic" pitchFamily="34" charset="-128"/>
                <a:cs typeface="ＭＳ Ｐゴシック" charset="0"/>
              </a:rPr>
              <a:t>agree that c</a:t>
            </a:r>
            <a:r>
              <a:rPr lang="en-US" sz="1200" kern="1200" dirty="0" smtClean="0">
                <a:solidFill>
                  <a:schemeClr val="tx1"/>
                </a:solidFill>
                <a:effectLst/>
                <a:latin typeface="Calibri" charset="0"/>
                <a:ea typeface="MS PGothic" pitchFamily="34" charset="-128"/>
                <a:cs typeface="ＭＳ Ｐゴシック" charset="0"/>
              </a:rPr>
              <a:t>hanges in the mean (say temperature), as observed over the past decades, have consequences for the intensity and frequency of extremes,</a:t>
            </a:r>
            <a:r>
              <a:rPr lang="en-US" sz="1200" kern="1200" baseline="0" dirty="0" smtClean="0">
                <a:solidFill>
                  <a:schemeClr val="tx1"/>
                </a:solidFill>
                <a:effectLst/>
                <a:latin typeface="Calibri" charset="0"/>
                <a:ea typeface="MS PGothic" pitchFamily="34" charset="-128"/>
                <a:cs typeface="ＭＳ Ｐゴシック" charset="0"/>
              </a:rPr>
              <a:t> such as extreme heat, drought and intense storms.</a:t>
            </a:r>
            <a:endParaRPr lang="en-CA" sz="1200" kern="1200" dirty="0" smtClean="0">
              <a:solidFill>
                <a:schemeClr val="tx1"/>
              </a:solidFill>
              <a:effectLst/>
              <a:latin typeface="Calibri" charset="0"/>
              <a:ea typeface="MS PGothic" pitchFamily="34" charset="-128"/>
              <a:cs typeface="ＭＳ Ｐゴシック" charset="0"/>
            </a:endParaRPr>
          </a:p>
          <a:p>
            <a:endParaRPr lang="en-US" sz="1200" kern="1200" baseline="0" dirty="0" smtClean="0">
              <a:solidFill>
                <a:schemeClr val="tx1"/>
              </a:solidFill>
              <a:effectLst/>
              <a:latin typeface="Calibri" charset="0"/>
              <a:ea typeface="MS PGothic" pitchFamily="34" charset="-128"/>
              <a:cs typeface="ＭＳ Ｐゴシック" charset="0"/>
            </a:endParaRPr>
          </a:p>
          <a:p>
            <a:r>
              <a:rPr lang="en-US" sz="1200" kern="1200" baseline="0" dirty="0" smtClean="0">
                <a:solidFill>
                  <a:schemeClr val="tx1"/>
                </a:solidFill>
                <a:effectLst/>
                <a:latin typeface="Calibri" charset="0"/>
                <a:ea typeface="MS PGothic" pitchFamily="34" charset="-128"/>
                <a:cs typeface="ＭＳ Ｐゴシック" charset="0"/>
              </a:rPr>
              <a:t>**Shifting abundance and distribution of species: </a:t>
            </a:r>
            <a:r>
              <a:rPr lang="en-CA" sz="1200" kern="1200" baseline="0" dirty="0" smtClean="0">
                <a:solidFill>
                  <a:schemeClr val="tx1"/>
                </a:solidFill>
                <a:effectLst/>
                <a:latin typeface="Calibri" charset="0"/>
                <a:ea typeface="MS PGothic" pitchFamily="34" charset="-128"/>
                <a:cs typeface="ＭＳ Ｐゴシック" charset="0"/>
              </a:rPr>
              <a:t>Observations from around the world show that many natural systems are being affected by regional climate changes, especially by rising temperatures. Plants and animals are adapted to their habitat’s climate conditions; life histories and predator-prey interactions are finely tuned to seasonal weather. Changing climate conditions is throwing these relationships out of balance.</a:t>
            </a:r>
            <a:endParaRPr lang="en-US" sz="1200" kern="1200" dirty="0" smtClean="0">
              <a:solidFill>
                <a:schemeClr val="tx1"/>
              </a:solidFill>
              <a:effectLst/>
              <a:latin typeface="Calibri" charset="0"/>
              <a:ea typeface="MS PGothic" pitchFamily="34" charset="-128"/>
              <a:cs typeface="ＭＳ Ｐゴシック" charset="0"/>
            </a:endParaRPr>
          </a:p>
          <a:p>
            <a:endParaRPr lang="en-US" sz="1200" kern="1200" dirty="0" smtClean="0">
              <a:solidFill>
                <a:schemeClr val="tx1"/>
              </a:solidFill>
              <a:effectLst/>
              <a:latin typeface="Calibri" charset="0"/>
              <a:ea typeface="MS PGothic" pitchFamily="34" charset="-128"/>
              <a:cs typeface="ＭＳ Ｐゴシック" charset="0"/>
            </a:endParaRPr>
          </a:p>
        </p:txBody>
      </p:sp>
    </p:spTree>
    <p:extLst>
      <p:ext uri="{BB962C8B-B14F-4D97-AF65-F5344CB8AC3E}">
        <p14:creationId xmlns:p14="http://schemas.microsoft.com/office/powerpoint/2010/main" val="3885434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Notes:</a:t>
            </a:r>
          </a:p>
          <a:p>
            <a:endParaRPr lang="en-CA" dirty="0" smtClean="0"/>
          </a:p>
          <a:p>
            <a:r>
              <a:rPr lang="en-CA" dirty="0" smtClean="0"/>
              <a:t>[This slide is another way of representing some of the observed</a:t>
            </a:r>
            <a:r>
              <a:rPr lang="en-CA" baseline="0" dirty="0" smtClean="0"/>
              <a:t> changes depicted in the previous slide.]</a:t>
            </a:r>
            <a:endParaRPr lang="en-CA" dirty="0"/>
          </a:p>
        </p:txBody>
      </p:sp>
    </p:spTree>
    <p:extLst>
      <p:ext uri="{BB962C8B-B14F-4D97-AF65-F5344CB8AC3E}">
        <p14:creationId xmlns:p14="http://schemas.microsoft.com/office/powerpoint/2010/main" val="10016247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Noteworthy for the fisheries</a:t>
            </a:r>
            <a:r>
              <a:rPr lang="en-CA" baseline="0" dirty="0" smtClean="0"/>
              <a:t> sector</a:t>
            </a:r>
            <a:r>
              <a:rPr lang="en-CA" dirty="0" smtClean="0"/>
              <a:t> is how human-caused climate change is affecting</a:t>
            </a:r>
            <a:r>
              <a:rPr lang="en-CA" baseline="0" dirty="0" smtClean="0"/>
              <a:t> the Caribbean Sea, making it warmer and more acidic.</a:t>
            </a:r>
            <a:endParaRPr lang="en-CA" dirty="0" smtClean="0"/>
          </a:p>
          <a:p>
            <a:endParaRPr lang="en-CA" dirty="0" smtClean="0"/>
          </a:p>
          <a:p>
            <a:r>
              <a:rPr lang="en-CA" dirty="0" smtClean="0"/>
              <a:t>This </a:t>
            </a:r>
            <a:r>
              <a:rPr lang="en-CA" dirty="0" smtClean="0"/>
              <a:t>figure represents </a:t>
            </a:r>
            <a:r>
              <a:rPr lang="en-CA" dirty="0" smtClean="0"/>
              <a:t>shows annual data from </a:t>
            </a:r>
            <a:r>
              <a:rPr lang="en-CA" dirty="0" smtClean="0"/>
              <a:t>1993 to 2016 of atmospheric carbon dioxide (CO2; black line) , sea surface temperature (red line), and seawater pH (blue line) for the Caribbean region. </a:t>
            </a:r>
            <a:r>
              <a:rPr lang="en-CA" dirty="0" smtClean="0"/>
              <a:t>Atmospheric</a:t>
            </a:r>
            <a:r>
              <a:rPr lang="en-CA" baseline="0" dirty="0" smtClean="0"/>
              <a:t> CO2 concentrations are changing s</a:t>
            </a:r>
            <a:r>
              <a:rPr lang="en-CA" dirty="0" smtClean="0"/>
              <a:t>urface </a:t>
            </a:r>
            <a:r>
              <a:rPr lang="en-CA" dirty="0" smtClean="0"/>
              <a:t>pH and temperature </a:t>
            </a:r>
            <a:r>
              <a:rPr lang="en-CA" dirty="0" smtClean="0"/>
              <a:t>of the Caribbean</a:t>
            </a:r>
            <a:r>
              <a:rPr lang="en-CA" baseline="0" dirty="0" smtClean="0"/>
              <a:t> sea. Oceans </a:t>
            </a:r>
            <a:r>
              <a:rPr lang="en-CA" dirty="0" smtClean="0"/>
              <a:t>have </a:t>
            </a:r>
            <a:r>
              <a:rPr lang="en-CA" dirty="0" smtClean="0"/>
              <a:t>the capacity to </a:t>
            </a:r>
            <a:r>
              <a:rPr lang="en-CA" dirty="0" smtClean="0"/>
              <a:t>absorb </a:t>
            </a:r>
            <a:r>
              <a:rPr lang="en-CA" dirty="0" smtClean="0"/>
              <a:t>heat from the air (leading to ocean </a:t>
            </a:r>
            <a:r>
              <a:rPr lang="en-CA" dirty="0" smtClean="0"/>
              <a:t>warming).</a:t>
            </a:r>
            <a:r>
              <a:rPr lang="en-CA" baseline="0" dirty="0" smtClean="0"/>
              <a:t> They also </a:t>
            </a:r>
            <a:r>
              <a:rPr lang="en-CA" dirty="0" smtClean="0"/>
              <a:t>absorb </a:t>
            </a:r>
            <a:r>
              <a:rPr lang="en-CA" dirty="0" smtClean="0"/>
              <a:t>some of the CO2 in the </a:t>
            </a:r>
            <a:r>
              <a:rPr lang="en-CA" dirty="0" smtClean="0"/>
              <a:t>atmosphere through chemical reactions, leading to more</a:t>
            </a:r>
            <a:r>
              <a:rPr lang="en-CA" baseline="0" dirty="0" smtClean="0"/>
              <a:t> acidic conditions (i.e., lower pH) in </a:t>
            </a:r>
            <a:r>
              <a:rPr lang="en-CA" dirty="0" smtClean="0"/>
              <a:t>oceans</a:t>
            </a:r>
            <a:r>
              <a:rPr lang="en-CA" dirty="0" smtClean="0"/>
              <a:t>. Continued </a:t>
            </a:r>
            <a:r>
              <a:rPr lang="en-CA" dirty="0" smtClean="0"/>
              <a:t>ocean warming and acidification is a key concern for the</a:t>
            </a:r>
            <a:r>
              <a:rPr lang="en-CA" baseline="0" dirty="0" smtClean="0"/>
              <a:t> fisheries sector given the negative cons</a:t>
            </a:r>
            <a:r>
              <a:rPr lang="en-CA" dirty="0" smtClean="0"/>
              <a:t>equences </a:t>
            </a:r>
            <a:r>
              <a:rPr lang="en-CA" dirty="0" smtClean="0"/>
              <a:t>for marine life and </a:t>
            </a:r>
            <a:r>
              <a:rPr lang="en-CA" dirty="0" smtClean="0"/>
              <a:t>coastal </a:t>
            </a:r>
            <a:r>
              <a:rPr lang="en-CA" dirty="0" smtClean="0"/>
              <a:t>communities in the Caribbean </a:t>
            </a:r>
            <a:r>
              <a:rPr lang="en-CA" dirty="0" smtClean="0"/>
              <a:t>islands</a:t>
            </a:r>
            <a:r>
              <a:rPr lang="en-CA" baseline="0" dirty="0" smtClean="0"/>
              <a:t> that depend on these resources. </a:t>
            </a:r>
            <a:endParaRPr lang="en-CA" dirty="0"/>
          </a:p>
        </p:txBody>
      </p:sp>
    </p:spTree>
    <p:extLst>
      <p:ext uri="{BB962C8B-B14F-4D97-AF65-F5344CB8AC3E}">
        <p14:creationId xmlns:p14="http://schemas.microsoft.com/office/powerpoint/2010/main" val="1325639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Communities</a:t>
            </a:r>
            <a:r>
              <a:rPr lang="en-CA" baseline="0" dirty="0" smtClean="0"/>
              <a:t> with attachment to place and strong dependence on land, water, plants and animals for their livelihoods and well-being are also observing changes in climate indicators and their effects. This slide shows perspectives of 157 fishers in M</a:t>
            </a:r>
            <a:r>
              <a:rPr lang="en-CA" dirty="0" smtClean="0"/>
              <a:t>ontego </a:t>
            </a:r>
            <a:r>
              <a:rPr lang="en-CA" dirty="0" smtClean="0"/>
              <a:t>Bay, Kingstown and </a:t>
            </a:r>
            <a:r>
              <a:rPr lang="en-CA" dirty="0" smtClean="0"/>
              <a:t>Roseau in response to the question </a:t>
            </a:r>
            <a:r>
              <a:rPr lang="en-CA" dirty="0" smtClean="0"/>
              <a:t>“on a scale of 1 to 5, how much would you say the following climate hazards have negatively affected your community / fishing area</a:t>
            </a:r>
            <a:r>
              <a:rPr lang="en-CA" dirty="0" smtClean="0"/>
              <a:t>?”</a:t>
            </a:r>
            <a:endParaRPr lang="en-CA" dirty="0"/>
          </a:p>
        </p:txBody>
      </p:sp>
    </p:spTree>
    <p:extLst>
      <p:ext uri="{BB962C8B-B14F-4D97-AF65-F5344CB8AC3E}">
        <p14:creationId xmlns:p14="http://schemas.microsoft.com/office/powerpoint/2010/main" val="28053872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charset="0"/>
                <a:ea typeface="MS PGothic" pitchFamily="34" charset="-128"/>
                <a:cs typeface="ＭＳ Ｐゴシック" charset="0"/>
              </a:rPr>
              <a:t>The climate science</a:t>
            </a:r>
            <a:r>
              <a:rPr lang="en-US" sz="1200" kern="1200" baseline="0" dirty="0" smtClean="0">
                <a:solidFill>
                  <a:schemeClr val="tx1"/>
                </a:solidFill>
                <a:effectLst/>
                <a:latin typeface="Calibri" charset="0"/>
                <a:ea typeface="MS PGothic" pitchFamily="34" charset="-128"/>
                <a:cs typeface="ＭＳ Ｐゴシック" charset="0"/>
              </a:rPr>
              <a:t> </a:t>
            </a:r>
            <a:r>
              <a:rPr lang="en-US" sz="1200" kern="1200" dirty="0" smtClean="0">
                <a:solidFill>
                  <a:schemeClr val="tx1"/>
                </a:solidFill>
                <a:effectLst/>
                <a:latin typeface="Calibri" charset="0"/>
                <a:ea typeface="MS PGothic" pitchFamily="34" charset="-128"/>
                <a:cs typeface="ＭＳ Ｐゴシック" charset="0"/>
              </a:rPr>
              <a:t>community </a:t>
            </a:r>
            <a:r>
              <a:rPr lang="en-US" sz="1200" kern="1200" dirty="0" smtClean="0">
                <a:solidFill>
                  <a:schemeClr val="tx1"/>
                </a:solidFill>
                <a:effectLst/>
                <a:latin typeface="Calibri" charset="0"/>
                <a:ea typeface="MS PGothic" pitchFamily="34" charset="-128"/>
                <a:cs typeface="ＭＳ Ｐゴシック" charset="0"/>
              </a:rPr>
              <a:t>uses </a:t>
            </a:r>
            <a:r>
              <a:rPr lang="en-US" sz="1200" kern="1200" dirty="0" smtClean="0">
                <a:solidFill>
                  <a:schemeClr val="tx1"/>
                </a:solidFill>
                <a:effectLst/>
                <a:latin typeface="Calibri" charset="0"/>
                <a:ea typeface="MS PGothic" pitchFamily="34" charset="-128"/>
                <a:cs typeface="ＭＳ Ｐゴシック" charset="0"/>
              </a:rPr>
              <a:t>a suite of models to inform decision makers on future climate. Among the most widely used are GCMs (Global Climate Models),</a:t>
            </a:r>
            <a:r>
              <a:rPr lang="en-US" sz="1200" kern="1200" baseline="0" dirty="0" smtClean="0">
                <a:solidFill>
                  <a:schemeClr val="tx1"/>
                </a:solidFill>
                <a:effectLst/>
                <a:latin typeface="Calibri" charset="0"/>
                <a:ea typeface="MS PGothic" pitchFamily="34" charset="-128"/>
                <a:cs typeface="ＭＳ Ｐゴシック" charset="0"/>
              </a:rPr>
              <a:t> which are </a:t>
            </a:r>
            <a:r>
              <a:rPr lang="en-US" sz="1200" kern="1200" dirty="0" smtClean="0">
                <a:solidFill>
                  <a:schemeClr val="tx1"/>
                </a:solidFill>
                <a:effectLst/>
                <a:latin typeface="Calibri" charset="0"/>
                <a:ea typeface="MS PGothic" pitchFamily="34" charset="-128"/>
                <a:cs typeface="ＭＳ Ｐゴシック" charset="0"/>
              </a:rPr>
              <a:t>simplified but rigorous mathematical descriptions of important physical and chemical processes governing climate, including the role of the atmosphere, land, oceans, and biological processes. To make </a:t>
            </a:r>
            <a:r>
              <a:rPr lang="en-US" sz="1200" kern="1200" dirty="0" smtClean="0">
                <a:solidFill>
                  <a:schemeClr val="tx1"/>
                </a:solidFill>
                <a:effectLst/>
                <a:latin typeface="Calibri" charset="0"/>
                <a:ea typeface="MS PGothic" pitchFamily="34" charset="-128"/>
                <a:cs typeface="ＭＳ Ｐゴシック" charset="0"/>
              </a:rPr>
              <a:t>projections </a:t>
            </a:r>
            <a:r>
              <a:rPr lang="en-US" sz="1200" kern="1200" dirty="0" smtClean="0">
                <a:solidFill>
                  <a:schemeClr val="tx1"/>
                </a:solidFill>
                <a:effectLst/>
                <a:latin typeface="Calibri" charset="0"/>
                <a:ea typeface="MS PGothic" pitchFamily="34" charset="-128"/>
                <a:cs typeface="ＭＳ Ｐゴシック" charset="0"/>
              </a:rPr>
              <a:t>of future</a:t>
            </a:r>
            <a:r>
              <a:rPr lang="en-US" sz="1200" kern="1200" baseline="0" dirty="0" smtClean="0">
                <a:solidFill>
                  <a:schemeClr val="tx1"/>
                </a:solidFill>
                <a:effectLst/>
                <a:latin typeface="Calibri" charset="0"/>
                <a:ea typeface="MS PGothic" pitchFamily="34" charset="-128"/>
                <a:cs typeface="ＭＳ Ｐゴシック" charset="0"/>
              </a:rPr>
              <a:t> climate, scientists need assumptions about GHG emissions trajectories from human activity, based on known drivers of </a:t>
            </a:r>
            <a:r>
              <a:rPr lang="en-US" sz="1200" b="0" i="0" u="none" strike="noStrike" kern="1200" baseline="0" dirty="0" smtClean="0">
                <a:solidFill>
                  <a:schemeClr val="tx1"/>
                </a:solidFill>
                <a:latin typeface="Calibri" charset="0"/>
                <a:ea typeface="MS PGothic" pitchFamily="34" charset="-128"/>
                <a:cs typeface="ＭＳ Ｐゴシック" charset="0"/>
              </a:rPr>
              <a:t>GHG emissions (population size, economic activity, lifestyle, energy use, land use patterns, technology and climate policy). In its recent science assessment the IPCC used Representative Concentration Pathways (RCPs), which describe four different 21st century pathways of GHG emissions and atmospheric concentrations, air pollutant emissions and land use. The RCPs include a scenario with deep cuts in GHG emissions (RCP2.6), two intermediate scenarios (RCP4.5 and RCP6.0) and one scenario with very high GHG emissions (RCP8.5). </a:t>
            </a:r>
            <a:r>
              <a:rPr lang="en-US" sz="1200" b="0" i="0" u="none" strike="noStrike" kern="1200" baseline="0" dirty="0" smtClean="0">
                <a:solidFill>
                  <a:schemeClr val="tx1"/>
                </a:solidFill>
                <a:latin typeface="Calibri" charset="0"/>
                <a:ea typeface="MS PGothic" pitchFamily="34" charset="-128"/>
                <a:cs typeface="ＭＳ Ｐゴシック" charset="0"/>
              </a:rPr>
              <a:t>The figure at the top right of this slide show </a:t>
            </a:r>
            <a:r>
              <a:rPr lang="en-US" sz="1200" b="0" i="0" u="none" strike="noStrike" kern="1200" baseline="0" dirty="0" smtClean="0">
                <a:solidFill>
                  <a:schemeClr val="tx1"/>
                </a:solidFill>
                <a:latin typeface="Calibri" charset="0"/>
                <a:ea typeface="MS PGothic" pitchFamily="34" charset="-128"/>
                <a:cs typeface="ＭＳ Ｐゴシック" charset="0"/>
              </a:rPr>
              <a:t>the results of dozens of modelling runs using different GCMs operated by research institutes around the world, for the four RCPs. </a:t>
            </a:r>
            <a:r>
              <a:rPr lang="en-US" sz="1200" b="0" i="0" u="none" strike="noStrike" kern="1200" baseline="0" dirty="0" smtClean="0">
                <a:solidFill>
                  <a:schemeClr val="tx1"/>
                </a:solidFill>
                <a:latin typeface="Calibri" charset="0"/>
                <a:ea typeface="MS PGothic" pitchFamily="34" charset="-128"/>
                <a:cs typeface="ＭＳ Ｐゴシック" charset="0"/>
              </a:rPr>
              <a:t>It shows projected temperature changes in the Caribbean to the end of the century. The other three figures show projections for sea surface temperatures, sea level, surface pH and oxygen content in the Caribbean Sea to the end of the century for low emissions and high emissions scenario. Projections indicate continued rise in ocean warming, sea level rise, decreased pH and decreased oxygen content.</a:t>
            </a:r>
          </a:p>
          <a:p>
            <a:endParaRPr lang="en-US" sz="1200" b="0" i="0" u="none" strike="noStrike" kern="1200" baseline="0" dirty="0" smtClean="0">
              <a:solidFill>
                <a:schemeClr val="tx1"/>
              </a:solidFill>
              <a:latin typeface="Calibri" charset="0"/>
              <a:ea typeface="MS PGothic" pitchFamily="34" charset="-128"/>
              <a:cs typeface="ＭＳ Ｐゴシック"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Calibri" charset="0"/>
                <a:ea typeface="MS PGothic" pitchFamily="34" charset="-128"/>
                <a:cs typeface="ＭＳ Ｐゴシック" charset="0"/>
              </a:rPr>
              <a:t>Given </a:t>
            </a:r>
            <a:r>
              <a:rPr lang="en-US" sz="1200" kern="1200" dirty="0" smtClean="0">
                <a:solidFill>
                  <a:schemeClr val="tx1"/>
                </a:solidFill>
                <a:effectLst/>
                <a:latin typeface="Calibri" charset="0"/>
                <a:ea typeface="MS PGothic" pitchFamily="34" charset="-128"/>
                <a:cs typeface="ＭＳ Ｐゴシック" charset="0"/>
              </a:rPr>
              <a:t>current </a:t>
            </a:r>
            <a:r>
              <a:rPr lang="en-US" sz="1200" kern="1200" dirty="0" smtClean="0">
                <a:solidFill>
                  <a:schemeClr val="tx1"/>
                </a:solidFill>
                <a:effectLst/>
                <a:latin typeface="Calibri" charset="0"/>
                <a:ea typeface="MS PGothic" pitchFamily="34" charset="-128"/>
                <a:cs typeface="ＭＳ Ｐゴシック" charset="0"/>
              </a:rPr>
              <a:t>GHG concentrations in the atmosphere </a:t>
            </a:r>
            <a:r>
              <a:rPr lang="en-US" sz="1200" kern="1200" dirty="0" smtClean="0">
                <a:solidFill>
                  <a:schemeClr val="tx1"/>
                </a:solidFill>
                <a:effectLst/>
                <a:latin typeface="Calibri" charset="0"/>
                <a:ea typeface="MS PGothic" pitchFamily="34" charset="-128"/>
                <a:cs typeface="ＭＳ Ｐゴシック" charset="0"/>
              </a:rPr>
              <a:t>and ongoing emissions of greenhouse gases, it is likely that by the end of this century, the increase in global temperature will exceed 1.5°C compared to 1850 to 1900 for all but one </a:t>
            </a:r>
            <a:r>
              <a:rPr lang="en-US" sz="1200" kern="1200" dirty="0" smtClean="0">
                <a:solidFill>
                  <a:schemeClr val="tx1"/>
                </a:solidFill>
                <a:effectLst/>
                <a:latin typeface="Calibri" charset="0"/>
                <a:ea typeface="MS PGothic" pitchFamily="34" charset="-128"/>
                <a:cs typeface="ＭＳ Ｐゴシック" charset="0"/>
              </a:rPr>
              <a:t>scenario (RCP2.6). Most </a:t>
            </a:r>
            <a:r>
              <a:rPr lang="en-US" sz="1200" kern="1200" dirty="0" smtClean="0">
                <a:solidFill>
                  <a:schemeClr val="tx1"/>
                </a:solidFill>
                <a:effectLst/>
                <a:latin typeface="Calibri" charset="0"/>
                <a:ea typeface="MS PGothic" pitchFamily="34" charset="-128"/>
                <a:cs typeface="ＭＳ Ｐゴシック" charset="0"/>
              </a:rPr>
              <a:t>aspects of climate change will persist for many centuries even if emissions are </a:t>
            </a:r>
            <a:r>
              <a:rPr lang="en-US" sz="1200" kern="1200" dirty="0" smtClean="0">
                <a:solidFill>
                  <a:schemeClr val="tx1"/>
                </a:solidFill>
                <a:effectLst/>
                <a:latin typeface="Calibri" charset="0"/>
                <a:ea typeface="MS PGothic" pitchFamily="34" charset="-128"/>
                <a:cs typeface="ＭＳ Ｐゴシック" charset="0"/>
              </a:rPr>
              <a:t>stopped today. </a:t>
            </a:r>
            <a:r>
              <a:rPr lang="en-US" sz="1200" kern="1200" dirty="0" smtClean="0">
                <a:solidFill>
                  <a:schemeClr val="tx1"/>
                </a:solidFill>
                <a:effectLst/>
                <a:latin typeface="Calibri" charset="0"/>
                <a:ea typeface="MS PGothic" pitchFamily="34" charset="-128"/>
                <a:cs typeface="ＭＳ Ｐゴシック" charset="0"/>
              </a:rPr>
              <a:t>The world’s oceans will continue</a:t>
            </a:r>
            <a:r>
              <a:rPr lang="en-US" sz="1200" kern="1200" baseline="0" dirty="0" smtClean="0">
                <a:solidFill>
                  <a:schemeClr val="tx1"/>
                </a:solidFill>
                <a:effectLst/>
                <a:latin typeface="Calibri" charset="0"/>
                <a:ea typeface="MS PGothic" pitchFamily="34" charset="-128"/>
                <a:cs typeface="ＭＳ Ｐゴシック" charset="0"/>
              </a:rPr>
              <a:t> to </a:t>
            </a:r>
            <a:r>
              <a:rPr lang="en-US" sz="1200" kern="1200" dirty="0" smtClean="0">
                <a:solidFill>
                  <a:schemeClr val="tx1"/>
                </a:solidFill>
                <a:effectLst/>
                <a:latin typeface="Calibri" charset="0"/>
                <a:ea typeface="MS PGothic" pitchFamily="34" charset="-128"/>
                <a:cs typeface="ＭＳ Ｐゴシック" charset="0"/>
              </a:rPr>
              <a:t>warm,</a:t>
            </a:r>
            <a:r>
              <a:rPr lang="en-US" sz="1200" kern="1200" baseline="0" dirty="0" smtClean="0">
                <a:solidFill>
                  <a:schemeClr val="tx1"/>
                </a:solidFill>
                <a:effectLst/>
                <a:latin typeface="Calibri" charset="0"/>
                <a:ea typeface="MS PGothic" pitchFamily="34" charset="-128"/>
                <a:cs typeface="ＭＳ Ｐゴシック" charset="0"/>
              </a:rPr>
              <a:t> </a:t>
            </a:r>
            <a:r>
              <a:rPr lang="en-US" sz="1200" kern="1200" dirty="0" smtClean="0">
                <a:solidFill>
                  <a:schemeClr val="tx1"/>
                </a:solidFill>
                <a:effectLst/>
                <a:latin typeface="Calibri" charset="0"/>
                <a:ea typeface="MS PGothic" pitchFamily="34" charset="-128"/>
                <a:cs typeface="ＭＳ Ｐゴシック" charset="0"/>
              </a:rPr>
              <a:t>ice melt will continue and sea levels will </a:t>
            </a:r>
            <a:r>
              <a:rPr lang="en-US" sz="1200" kern="1200" dirty="0" smtClean="0">
                <a:solidFill>
                  <a:schemeClr val="tx1"/>
                </a:solidFill>
                <a:effectLst/>
                <a:latin typeface="Calibri" charset="0"/>
                <a:ea typeface="MS PGothic" pitchFamily="34" charset="-128"/>
                <a:cs typeface="ＭＳ Ｐゴシック" charset="0"/>
              </a:rPr>
              <a:t>rise. </a:t>
            </a:r>
          </a:p>
        </p:txBody>
      </p:sp>
    </p:spTree>
    <p:extLst>
      <p:ext uri="{BB962C8B-B14F-4D97-AF65-F5344CB8AC3E}">
        <p14:creationId xmlns:p14="http://schemas.microsoft.com/office/powerpoint/2010/main" val="25502176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aseline="0" dirty="0" smtClean="0"/>
              <a:t>Studying how climate indicators have changed and could change in the future under different emissions scenarios is essential, but policymakers, communities and businesses are most interested in understanding the ecological and socio-economic consequences of these shifts in climate. This is a list of some of the consequences of climate change that governments and communities in the Caribbean may be worried about. Can you list others? </a:t>
            </a:r>
            <a:endParaRPr lang="en-CA" dirty="0" smtClean="0"/>
          </a:p>
          <a:p>
            <a:endParaRPr lang="en-CA" dirty="0" smtClean="0"/>
          </a:p>
          <a:p>
            <a:endParaRPr lang="en-CA" dirty="0" smtClean="0"/>
          </a:p>
          <a:p>
            <a:endParaRPr lang="en-CA" dirty="0"/>
          </a:p>
        </p:txBody>
      </p:sp>
    </p:spTree>
    <p:extLst>
      <p:ext uri="{BB962C8B-B14F-4D97-AF65-F5344CB8AC3E}">
        <p14:creationId xmlns:p14="http://schemas.microsoft.com/office/powerpoint/2010/main" val="16183742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CA" dirty="0" smtClean="0"/>
              <a:t>There </a:t>
            </a:r>
            <a:r>
              <a:rPr lang="en-CA" dirty="0" smtClean="0"/>
              <a:t>are key sources of uncertainty </a:t>
            </a:r>
            <a:r>
              <a:rPr lang="en-CA" dirty="0" smtClean="0"/>
              <a:t>in projecting the local impacts of climate change</a:t>
            </a:r>
            <a:r>
              <a:rPr lang="en-CA" baseline="0" dirty="0" smtClean="0"/>
              <a:t>. </a:t>
            </a:r>
          </a:p>
          <a:p>
            <a:pPr marL="0" marR="0" indent="0" algn="l" defTabSz="914400" rtl="0" eaLnBrk="0" fontAlgn="base" latinLnBrk="0" hangingPunct="0">
              <a:lnSpc>
                <a:spcPct val="100000"/>
              </a:lnSpc>
              <a:spcBef>
                <a:spcPct val="0"/>
              </a:spcBef>
              <a:spcAft>
                <a:spcPct val="0"/>
              </a:spcAft>
              <a:buClrTx/>
              <a:buSzTx/>
              <a:buFontTx/>
              <a:buNone/>
              <a:tabLst/>
              <a:defRPr/>
            </a:pPr>
            <a:endParaRPr lang="en-CA" baseline="0"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CA" dirty="0" smtClean="0"/>
              <a:t>Staring from the top of the pyramid. We know that GHG</a:t>
            </a:r>
            <a:r>
              <a:rPr lang="en-CA" baseline="0" dirty="0" smtClean="0"/>
              <a:t> emissions and i</a:t>
            </a:r>
            <a:r>
              <a:rPr lang="en-CA" dirty="0" smtClean="0"/>
              <a:t>ncreased carbon dioxide in the atmosphere cause</a:t>
            </a:r>
            <a:r>
              <a:rPr lang="en-CA" baseline="0" dirty="0" smtClean="0"/>
              <a:t> climate change, but how much carbon will future society pump into the atmosphere, by when?</a:t>
            </a:r>
            <a:endParaRPr lang="en-CA" dirty="0" smtClean="0"/>
          </a:p>
          <a:p>
            <a:pPr marL="0" marR="0" indent="0" algn="l" defTabSz="914400" rtl="0" eaLnBrk="0" fontAlgn="base" latinLnBrk="0" hangingPunct="0">
              <a:lnSpc>
                <a:spcPct val="100000"/>
              </a:lnSpc>
              <a:spcBef>
                <a:spcPct val="0"/>
              </a:spcBef>
              <a:spcAft>
                <a:spcPct val="0"/>
              </a:spcAft>
              <a:buClrTx/>
              <a:buSzTx/>
              <a:buFontTx/>
              <a:buNone/>
              <a:tabLst/>
              <a:defRPr/>
            </a:pPr>
            <a:endParaRPr lang="en-CA"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CA" dirty="0" smtClean="0"/>
              <a:t>We know that more heat being trapped in the atmosphere, so the globe is warming up. But how sensitive is the global climate system? What are the tipping</a:t>
            </a:r>
            <a:r>
              <a:rPr lang="en-CA" baseline="0" dirty="0" smtClean="0"/>
              <a:t> points and when might they occur?</a:t>
            </a:r>
            <a:endParaRPr lang="en-CA" dirty="0" smtClean="0"/>
          </a:p>
          <a:p>
            <a:pPr marL="0" marR="0" indent="0" algn="l" defTabSz="914400" rtl="0" eaLnBrk="0" fontAlgn="base" latinLnBrk="0" hangingPunct="0">
              <a:lnSpc>
                <a:spcPct val="100000"/>
              </a:lnSpc>
              <a:spcBef>
                <a:spcPct val="0"/>
              </a:spcBef>
              <a:spcAft>
                <a:spcPct val="0"/>
              </a:spcAft>
              <a:buClrTx/>
              <a:buSzTx/>
              <a:buFontTx/>
              <a:buNone/>
              <a:tabLst/>
              <a:defRPr/>
            </a:pPr>
            <a:endParaRPr lang="en-CA"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CA" dirty="0" smtClean="0"/>
              <a:t>We have global climate models which are good at global averages but they are not that good at extremes or at regional, national or sub-national levels</a:t>
            </a:r>
          </a:p>
          <a:p>
            <a:pPr marL="0" marR="0" indent="0" algn="l" defTabSz="914400" rtl="0" eaLnBrk="0" fontAlgn="base" latinLnBrk="0" hangingPunct="0">
              <a:lnSpc>
                <a:spcPct val="100000"/>
              </a:lnSpc>
              <a:spcBef>
                <a:spcPct val="0"/>
              </a:spcBef>
              <a:spcAft>
                <a:spcPct val="0"/>
              </a:spcAft>
              <a:buClrTx/>
              <a:buSzTx/>
              <a:buFontTx/>
              <a:buNone/>
              <a:tabLst/>
              <a:defRPr/>
            </a:pPr>
            <a:endParaRPr lang="en-CA"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CA" dirty="0" smtClean="0"/>
              <a:t>What other factors are at play locally that influence our</a:t>
            </a:r>
            <a:r>
              <a:rPr lang="en-CA" baseline="0" dirty="0" smtClean="0"/>
              <a:t> understanding of local impacts of climate change</a:t>
            </a:r>
            <a:r>
              <a:rPr lang="en-CA" dirty="0" smtClean="0"/>
              <a:t>? Urban</a:t>
            </a:r>
            <a:r>
              <a:rPr lang="en-CA" baseline="0" dirty="0" smtClean="0"/>
              <a:t> heat islands? </a:t>
            </a:r>
            <a:r>
              <a:rPr lang="en-CA" dirty="0" smtClean="0"/>
              <a:t>What</a:t>
            </a:r>
            <a:r>
              <a:rPr lang="en-CA" baseline="0" dirty="0" smtClean="0"/>
              <a:t> about adaptive capacity? How does that influence how climate change impacts are felt and distributed?</a:t>
            </a:r>
          </a:p>
          <a:p>
            <a:pPr marL="0" marR="0" indent="0" algn="l" defTabSz="914400" rtl="0" eaLnBrk="0" fontAlgn="base" latinLnBrk="0" hangingPunct="0">
              <a:lnSpc>
                <a:spcPct val="100000"/>
              </a:lnSpc>
              <a:spcBef>
                <a:spcPct val="0"/>
              </a:spcBef>
              <a:spcAft>
                <a:spcPct val="0"/>
              </a:spcAft>
              <a:buClrTx/>
              <a:buSzTx/>
              <a:buFontTx/>
              <a:buNone/>
              <a:tabLst/>
              <a:defRPr/>
            </a:pPr>
            <a:endParaRPr lang="en-CA" baseline="0" dirty="0" smtClean="0"/>
          </a:p>
          <a:p>
            <a:pPr marL="0" marR="0" indent="0" algn="l" defTabSz="914400" rtl="0" eaLnBrk="0" fontAlgn="base" latinLnBrk="0" hangingPunct="0">
              <a:lnSpc>
                <a:spcPct val="100000"/>
              </a:lnSpc>
              <a:spcBef>
                <a:spcPct val="0"/>
              </a:spcBef>
              <a:spcAft>
                <a:spcPct val="0"/>
              </a:spcAft>
              <a:buClrTx/>
              <a:buSzTx/>
              <a:buFontTx/>
              <a:buNone/>
              <a:tabLst/>
              <a:defRPr/>
            </a:pPr>
            <a:endParaRPr lang="en-CA" dirty="0" smtClean="0"/>
          </a:p>
          <a:p>
            <a:pPr marL="0" marR="0" indent="0" algn="l" defTabSz="914400" rtl="0" eaLnBrk="0" fontAlgn="base" latinLnBrk="0" hangingPunct="0">
              <a:lnSpc>
                <a:spcPct val="100000"/>
              </a:lnSpc>
              <a:spcBef>
                <a:spcPct val="0"/>
              </a:spcBef>
              <a:spcAft>
                <a:spcPct val="0"/>
              </a:spcAft>
              <a:buClrTx/>
              <a:buSzTx/>
              <a:buFontTx/>
              <a:buNone/>
              <a:tabLst/>
              <a:defRPr/>
            </a:pPr>
            <a:endParaRPr lang="en-CA" baseline="0" dirty="0" smtClean="0"/>
          </a:p>
          <a:p>
            <a:pPr marL="0" marR="0" indent="0" algn="l" defTabSz="914400" rtl="0" eaLnBrk="0" fontAlgn="base" latinLnBrk="0" hangingPunct="0">
              <a:lnSpc>
                <a:spcPct val="100000"/>
              </a:lnSpc>
              <a:spcBef>
                <a:spcPct val="0"/>
              </a:spcBef>
              <a:spcAft>
                <a:spcPct val="0"/>
              </a:spcAft>
              <a:buClrTx/>
              <a:buSzTx/>
              <a:buFontTx/>
              <a:buNone/>
              <a:tabLst/>
              <a:defRPr/>
            </a:pPr>
            <a:endParaRPr lang="en-CA" baseline="0" dirty="0" smtClean="0"/>
          </a:p>
          <a:p>
            <a:pPr marL="0" marR="0" indent="0" algn="l" defTabSz="914400" rtl="0" eaLnBrk="0" fontAlgn="base" latinLnBrk="0" hangingPunct="0">
              <a:lnSpc>
                <a:spcPct val="100000"/>
              </a:lnSpc>
              <a:spcBef>
                <a:spcPct val="0"/>
              </a:spcBef>
              <a:spcAft>
                <a:spcPct val="0"/>
              </a:spcAft>
              <a:buClrTx/>
              <a:buSzTx/>
              <a:buFontTx/>
              <a:buNone/>
              <a:tabLst/>
              <a:defRPr/>
            </a:pPr>
            <a:endParaRPr lang="en-CA" baseline="0"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CA" baseline="0" dirty="0" smtClean="0"/>
              <a:t>An appreciation of these is important in planning and taking action. </a:t>
            </a:r>
            <a:r>
              <a:rPr lang="en-CA" dirty="0" smtClean="0"/>
              <a:t>We </a:t>
            </a:r>
            <a:r>
              <a:rPr lang="en-CA" dirty="0" smtClean="0"/>
              <a:t>need to become comfortable with uncertainty – just because we can say what will happen and by when does not mean this isn’t happening.</a:t>
            </a:r>
          </a:p>
          <a:p>
            <a:pPr marL="0" marR="0" indent="0" algn="l" defTabSz="914400" rtl="0" eaLnBrk="0" fontAlgn="base" latinLnBrk="0" hangingPunct="0">
              <a:lnSpc>
                <a:spcPct val="100000"/>
              </a:lnSpc>
              <a:spcBef>
                <a:spcPct val="0"/>
              </a:spcBef>
              <a:spcAft>
                <a:spcPct val="0"/>
              </a:spcAft>
              <a:buClrTx/>
              <a:buSzTx/>
              <a:buFontTx/>
              <a:buNone/>
              <a:tabLst/>
              <a:defRPr/>
            </a:pPr>
            <a:endParaRPr lang="en-CA" dirty="0" smtClean="0"/>
          </a:p>
          <a:p>
            <a:pPr marL="0" marR="0" indent="0" algn="l" defTabSz="914400" rtl="0" eaLnBrk="0" fontAlgn="base" latinLnBrk="0" hangingPunct="0">
              <a:lnSpc>
                <a:spcPct val="100000"/>
              </a:lnSpc>
              <a:spcBef>
                <a:spcPct val="0"/>
              </a:spcBef>
              <a:spcAft>
                <a:spcPct val="0"/>
              </a:spcAft>
              <a:buClrTx/>
              <a:buSzTx/>
              <a:buFontTx/>
              <a:buNone/>
              <a:tabLst/>
              <a:defRPr/>
            </a:pPr>
            <a:endParaRPr lang="en-CA" dirty="0" smtClean="0"/>
          </a:p>
          <a:p>
            <a:pPr marL="0" marR="0" indent="0" algn="l" defTabSz="914400" rtl="0" eaLnBrk="0" fontAlgn="base" latinLnBrk="0" hangingPunct="0">
              <a:lnSpc>
                <a:spcPct val="100000"/>
              </a:lnSpc>
              <a:spcBef>
                <a:spcPct val="0"/>
              </a:spcBef>
              <a:spcAft>
                <a:spcPct val="0"/>
              </a:spcAft>
              <a:buClrTx/>
              <a:buSzTx/>
              <a:buFontTx/>
              <a:buNone/>
              <a:tabLst/>
              <a:defRPr/>
            </a:pPr>
            <a:endParaRPr lang="en-CA" dirty="0" smtClean="0"/>
          </a:p>
          <a:p>
            <a:endParaRPr lang="en-CA" dirty="0"/>
          </a:p>
        </p:txBody>
      </p:sp>
    </p:spTree>
    <p:extLst>
      <p:ext uri="{BB962C8B-B14F-4D97-AF65-F5344CB8AC3E}">
        <p14:creationId xmlns:p14="http://schemas.microsoft.com/office/powerpoint/2010/main" val="7756796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a:t>
            </a:r>
            <a:r>
              <a:rPr lang="en-CA" baseline="0" dirty="0" smtClean="0"/>
              <a:t> science is clear. The climate is changing and is affecting people and ecosystems around the world. So what do we do about it? An overall realization is that society’s relationship with the climate needs to shift, and with it our mental models about how we should behave. First, climate change is not some distant phenomenon or a future issue. Climate change impacts are happening now, including in the Caribbean. Second, although extreme events get a lot of attention because of their sometime destructive force, it’s also important to start preparing now for gradual and longer-term impacts. Third, we have grown accustomed to building our houses and infrastructure, deciding what to grow, and structuring our economies recognizing that climate varied within a known range  - this is called stationarity. The reality is that the climate is </a:t>
            </a:r>
            <a:r>
              <a:rPr lang="en-CA" baseline="0" dirty="0" err="1" smtClean="0"/>
              <a:t>continously</a:t>
            </a:r>
            <a:r>
              <a:rPr lang="en-CA" baseline="0" dirty="0" smtClean="0"/>
              <a:t> changing and we are seeing conditions beyond historic experience. Therefore, we can’t use the past to predict the future. Finally, despite the uncertainty in projecting future climate and related impacts, we need to take these future considerations into account in decision making and planning. Examples in the region and around the world are emerging to show that this is possible.</a:t>
            </a:r>
          </a:p>
          <a:p>
            <a:endParaRPr lang="en-CA" baseline="0" dirty="0" smtClean="0"/>
          </a:p>
          <a:p>
            <a:r>
              <a:rPr lang="en-CA" baseline="0" dirty="0" smtClean="0"/>
              <a:t>====</a:t>
            </a:r>
          </a:p>
          <a:p>
            <a:endParaRPr lang="en-CA" baseline="0" dirty="0" smtClean="0"/>
          </a:p>
          <a:p>
            <a:r>
              <a:rPr lang="en-CA" baseline="0" dirty="0" smtClean="0"/>
              <a:t>Notes:</a:t>
            </a:r>
          </a:p>
          <a:p>
            <a:endParaRPr lang="en-CA" baseline="0" dirty="0" smtClean="0"/>
          </a:p>
          <a:p>
            <a:r>
              <a:rPr lang="en-CA" baseline="0" dirty="0" smtClean="0"/>
              <a:t>[To strengthen messaging related to the fourth point you could identify a specific example from your country or the region of a policy, plan or project that benefited from the use of climate information, e.g., climate proofed infrastructure.]  </a:t>
            </a:r>
            <a:endParaRPr lang="en-CA" dirty="0"/>
          </a:p>
        </p:txBody>
      </p:sp>
    </p:spTree>
    <p:extLst>
      <p:ext uri="{BB962C8B-B14F-4D97-AF65-F5344CB8AC3E}">
        <p14:creationId xmlns:p14="http://schemas.microsoft.com/office/powerpoint/2010/main" val="21910984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CA" dirty="0" smtClean="0"/>
              <a:t>Global climate change is one of the biggest challenges facing humanity.</a:t>
            </a:r>
            <a:r>
              <a:rPr lang="en-CA" baseline="0" dirty="0" smtClean="0"/>
              <a:t> The scientific evidence that the global climate is changing and that the changes seen since the mid 1900s are caused by human activity is now unequivocal. Climate change, its impacts and responses, is no longer an issue subject to scientific advances but a top of mind issue for global economic and business affairs; it has also permeated popular discourse. </a:t>
            </a:r>
            <a:endParaRPr lang="en-CA" dirty="0" smtClean="0"/>
          </a:p>
          <a:p>
            <a:pPr marL="0" marR="0" indent="0" algn="l" defTabSz="914400" rtl="0" eaLnBrk="0" fontAlgn="base" latinLnBrk="0" hangingPunct="0">
              <a:lnSpc>
                <a:spcPct val="100000"/>
              </a:lnSpc>
              <a:spcBef>
                <a:spcPct val="0"/>
              </a:spcBef>
              <a:spcAft>
                <a:spcPct val="0"/>
              </a:spcAft>
              <a:buClrTx/>
              <a:buSzTx/>
              <a:buFontTx/>
              <a:buNone/>
              <a:tabLst/>
              <a:defRPr/>
            </a:pPr>
            <a:endParaRPr lang="en-CA"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CA" dirty="0" smtClean="0"/>
              <a:t>Climate change demands two responses: greenhouse</a:t>
            </a:r>
            <a:r>
              <a:rPr lang="en-CA" baseline="0" dirty="0" smtClean="0"/>
              <a:t> gas</a:t>
            </a:r>
            <a:r>
              <a:rPr lang="en-CA" dirty="0" smtClean="0"/>
              <a:t> mitigation and adaptation. This means we </a:t>
            </a:r>
            <a:r>
              <a:rPr lang="en-CA" baseline="0" dirty="0" smtClean="0"/>
              <a:t>need c</a:t>
            </a:r>
            <a:r>
              <a:rPr lang="en-CA" dirty="0" smtClean="0"/>
              <a:t>ooperative action at the global level to avoid the unmanageable and action at the local level to manage the unavoidable.</a:t>
            </a:r>
          </a:p>
          <a:p>
            <a:pPr marL="0" marR="0" indent="0" algn="l" defTabSz="914400" rtl="0" eaLnBrk="0" fontAlgn="base" latinLnBrk="0" hangingPunct="0">
              <a:lnSpc>
                <a:spcPct val="100000"/>
              </a:lnSpc>
              <a:spcBef>
                <a:spcPct val="0"/>
              </a:spcBef>
              <a:spcAft>
                <a:spcPct val="0"/>
              </a:spcAft>
              <a:buClrTx/>
              <a:buSzTx/>
              <a:buFontTx/>
              <a:buNone/>
              <a:tabLst/>
              <a:defRPr/>
            </a:pPr>
            <a:endParaRPr lang="en-CA"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CA" dirty="0" smtClean="0"/>
              <a:t>This module</a:t>
            </a:r>
            <a:r>
              <a:rPr lang="en-CA" baseline="0" dirty="0" smtClean="0"/>
              <a:t> is an introduction to the basics of global climate change.</a:t>
            </a:r>
            <a:endParaRPr lang="en-CA" dirty="0" smtClean="0"/>
          </a:p>
          <a:p>
            <a:pPr marL="0" marR="0" indent="0" algn="l" defTabSz="914400" rtl="0" eaLnBrk="0" fontAlgn="base" latinLnBrk="0" hangingPunct="0">
              <a:lnSpc>
                <a:spcPct val="100000"/>
              </a:lnSpc>
              <a:spcBef>
                <a:spcPct val="0"/>
              </a:spcBef>
              <a:spcAft>
                <a:spcPct val="0"/>
              </a:spcAft>
              <a:buClrTx/>
              <a:buSzTx/>
              <a:buFontTx/>
              <a:buNone/>
              <a:tabLst/>
              <a:defRPr/>
            </a:pPr>
            <a:endParaRPr lang="en-CA" dirty="0" smtClean="0"/>
          </a:p>
          <a:p>
            <a:pPr marL="0" marR="0" indent="0" algn="l" defTabSz="914400" rtl="0" eaLnBrk="0" fontAlgn="base" latinLnBrk="0" hangingPunct="0">
              <a:lnSpc>
                <a:spcPct val="100000"/>
              </a:lnSpc>
              <a:spcBef>
                <a:spcPct val="0"/>
              </a:spcBef>
              <a:spcAft>
                <a:spcPct val="0"/>
              </a:spcAft>
              <a:buClrTx/>
              <a:buSzTx/>
              <a:buFontTx/>
              <a:buNone/>
              <a:tabLst/>
              <a:defRPr/>
            </a:pPr>
            <a:endParaRPr lang="en-CA"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CA" dirty="0" smtClean="0"/>
              <a:t>====</a:t>
            </a:r>
          </a:p>
          <a:p>
            <a:pPr marL="0" marR="0" indent="0" algn="l" defTabSz="914400" rtl="0" eaLnBrk="0" fontAlgn="base" latinLnBrk="0" hangingPunct="0">
              <a:lnSpc>
                <a:spcPct val="100000"/>
              </a:lnSpc>
              <a:spcBef>
                <a:spcPct val="0"/>
              </a:spcBef>
              <a:spcAft>
                <a:spcPct val="0"/>
              </a:spcAft>
              <a:buClrTx/>
              <a:buSzTx/>
              <a:buFontTx/>
              <a:buNone/>
              <a:tabLst/>
              <a:defRPr/>
            </a:pPr>
            <a:r>
              <a:rPr lang="en-CA" dirty="0" smtClean="0"/>
              <a:t>Notes:</a:t>
            </a:r>
          </a:p>
          <a:p>
            <a:pPr marL="0" marR="0" indent="0" algn="l" defTabSz="914400" rtl="0" eaLnBrk="0" fontAlgn="base" latinLnBrk="0" hangingPunct="0">
              <a:lnSpc>
                <a:spcPct val="100000"/>
              </a:lnSpc>
              <a:spcBef>
                <a:spcPct val="0"/>
              </a:spcBef>
              <a:spcAft>
                <a:spcPct val="0"/>
              </a:spcAft>
              <a:buClrTx/>
              <a:buSzTx/>
              <a:buFontTx/>
              <a:buNone/>
              <a:tabLst/>
              <a:defRPr/>
            </a:pPr>
            <a:endParaRPr lang="en-CA" dirty="0" smtClean="0"/>
          </a:p>
          <a:p>
            <a:pPr marL="0" marR="0" indent="0" algn="l" defTabSz="914400" rtl="0" eaLnBrk="0" fontAlgn="base" latinLnBrk="0" hangingPunct="0">
              <a:lnSpc>
                <a:spcPct val="100000"/>
              </a:lnSpc>
              <a:spcBef>
                <a:spcPct val="0"/>
              </a:spcBef>
              <a:spcAft>
                <a:spcPct val="0"/>
              </a:spcAft>
              <a:buClrTx/>
              <a:buSzTx/>
              <a:buFontTx/>
              <a:buNone/>
              <a:tabLst/>
              <a:defRPr/>
            </a:pPr>
            <a:r>
              <a:rPr lang="en-CA" baseline="0" dirty="0" smtClean="0"/>
              <a:t>[The top figure is from IPCC AR5 and shows a range of severe impacts of climate change and degree of confidence in their occurrence]</a:t>
            </a:r>
            <a:endParaRPr lang="en-CA" dirty="0" smtClean="0"/>
          </a:p>
          <a:p>
            <a:endParaRPr lang="en-CA" dirty="0" smtClean="0"/>
          </a:p>
          <a:p>
            <a:r>
              <a:rPr lang="en-CA" dirty="0" smtClean="0"/>
              <a:t>[The</a:t>
            </a:r>
            <a:r>
              <a:rPr lang="en-CA" baseline="0" dirty="0" smtClean="0"/>
              <a:t> figure at the bottom right is from the World Economic Forum, showing that 5 of 10 top risks published in the WEF Global Risks Report are related to climate change.]</a:t>
            </a:r>
          </a:p>
          <a:p>
            <a:endParaRPr lang="en-CA" baseline="0" dirty="0" smtClean="0"/>
          </a:p>
          <a:p>
            <a:r>
              <a:rPr lang="en-CA" baseline="0" dirty="0" smtClean="0"/>
              <a:t>[The figure at the bottom left is a news story in The New Yorker, about an increasing concern – the prospect of widespread population displacement due to the impacts of climate change.]</a:t>
            </a:r>
            <a:endParaRPr lang="en-CA" dirty="0" smtClean="0"/>
          </a:p>
          <a:p>
            <a:endParaRPr lang="en-CA" baseline="0" dirty="0" smtClean="0"/>
          </a:p>
        </p:txBody>
      </p:sp>
    </p:spTree>
    <p:extLst>
      <p:ext uri="{BB962C8B-B14F-4D97-AF65-F5344CB8AC3E}">
        <p14:creationId xmlns:p14="http://schemas.microsoft.com/office/powerpoint/2010/main" val="9779070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There</a:t>
            </a:r>
            <a:r>
              <a:rPr lang="en-CA" baseline="0" dirty="0" smtClean="0"/>
              <a:t> are two responses to climate change: mitigation and adaptation. Effective climate action requires a portfolio of both types of responses.</a:t>
            </a:r>
            <a:endParaRPr lang="en-CA" dirty="0"/>
          </a:p>
        </p:txBody>
      </p:sp>
    </p:spTree>
    <p:extLst>
      <p:ext uri="{BB962C8B-B14F-4D97-AF65-F5344CB8AC3E}">
        <p14:creationId xmlns:p14="http://schemas.microsoft.com/office/powerpoint/2010/main" val="3802080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Mitigation</a:t>
            </a:r>
            <a:r>
              <a:rPr lang="en-CA" baseline="0" dirty="0" smtClean="0"/>
              <a:t> involves measures to avoid emissions of greenhouse gases or remove carbon dioxide from the atmosphere (also known as enhancing carbon sinks). This slide has a few examples of each kind of measure. </a:t>
            </a:r>
            <a:endParaRPr lang="en-CA" dirty="0"/>
          </a:p>
        </p:txBody>
      </p:sp>
    </p:spTree>
    <p:extLst>
      <p:ext uri="{BB962C8B-B14F-4D97-AF65-F5344CB8AC3E}">
        <p14:creationId xmlns:p14="http://schemas.microsoft.com/office/powerpoint/2010/main" val="39628890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Adaptation comprises</a:t>
            </a:r>
            <a:r>
              <a:rPr lang="en-CA" baseline="0" dirty="0" smtClean="0"/>
              <a:t> shifts in behaviour or functioning in response to or in anticipation of changes in climate conditions. Natural systems, such as forests and fish populations, are adapting to climate change but may not be able to keep pace with the speed of climate change [the photo to the left is coral gardening]. In human systems, such as communities or economic sectors, climate change adaptation is necessary in about all aspects of life as we know it. [The photo to the right shows adaptation in farming systems, introducing covered cropping to reduce crops’ exposure to extreme </a:t>
            </a:r>
            <a:r>
              <a:rPr lang="en-CA" baseline="0" smtClean="0"/>
              <a:t>heat and pests</a:t>
            </a:r>
            <a:r>
              <a:rPr lang="en-CA" baseline="0" dirty="0" smtClean="0"/>
              <a:t>.]</a:t>
            </a:r>
            <a:endParaRPr lang="en-CA" dirty="0"/>
          </a:p>
        </p:txBody>
      </p:sp>
    </p:spTree>
    <p:extLst>
      <p:ext uri="{BB962C8B-B14F-4D97-AF65-F5344CB8AC3E}">
        <p14:creationId xmlns:p14="http://schemas.microsoft.com/office/powerpoint/2010/main" val="2636442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smtClean="0"/>
          </a:p>
          <a:p>
            <a:endParaRPr lang="en-CA" dirty="0" smtClean="0"/>
          </a:p>
          <a:p>
            <a:r>
              <a:rPr lang="en-CA" dirty="0" smtClean="0"/>
              <a:t>====</a:t>
            </a:r>
          </a:p>
          <a:p>
            <a:r>
              <a:rPr lang="en-CA" dirty="0" smtClean="0"/>
              <a:t>Notes:</a:t>
            </a:r>
          </a:p>
          <a:p>
            <a:endParaRPr lang="en-CA" dirty="0" smtClean="0"/>
          </a:p>
          <a:p>
            <a:r>
              <a:rPr lang="en-CA" dirty="0" smtClean="0"/>
              <a:t>[The</a:t>
            </a:r>
            <a:r>
              <a:rPr lang="en-CA" baseline="0" dirty="0" smtClean="0"/>
              <a:t> slides in the module are designed to address the listed objectives. You can revisit the objectives and contents based on your own target audience, their levels of knowledge, interests and motivations.]</a:t>
            </a:r>
            <a:endParaRPr lang="en-CA" dirty="0"/>
          </a:p>
        </p:txBody>
      </p:sp>
    </p:spTree>
    <p:extLst>
      <p:ext uri="{BB962C8B-B14F-4D97-AF65-F5344CB8AC3E}">
        <p14:creationId xmlns:p14="http://schemas.microsoft.com/office/powerpoint/2010/main" val="2232186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Weather</a:t>
            </a:r>
            <a:r>
              <a:rPr lang="en-CA" baseline="0" dirty="0" smtClean="0"/>
              <a:t> differs greatly from climate. We must not confuse the two. Weather is short-term, daily type of events, whereas climate refers to longer term “averages” of weather.  A short term event or “weather” event may not at all be representative of the longer term climate.</a:t>
            </a:r>
          </a:p>
          <a:p>
            <a:endParaRPr lang="en-CA" baseline="0" dirty="0" smtClean="0"/>
          </a:p>
          <a:p>
            <a:r>
              <a:rPr lang="en-CA" baseline="0" dirty="0" smtClean="0"/>
              <a:t>====</a:t>
            </a:r>
          </a:p>
          <a:p>
            <a:r>
              <a:rPr lang="en-CA" baseline="0" dirty="0" smtClean="0"/>
              <a:t>Note:</a:t>
            </a:r>
          </a:p>
          <a:p>
            <a:endParaRPr lang="en-CA" baseline="0" dirty="0" smtClean="0"/>
          </a:p>
          <a:p>
            <a:r>
              <a:rPr lang="en-CA" baseline="0" dirty="0" smtClean="0"/>
              <a:t>[The graphic is a plot of a time series of maximum daily temperature (degrees Celsius) between January 1, 1985 and December 31, 2013 at Worthy Park, Jamaica. There are a few gaps in the dataset.]</a:t>
            </a:r>
          </a:p>
        </p:txBody>
      </p:sp>
    </p:spTree>
    <p:extLst>
      <p:ext uri="{BB962C8B-B14F-4D97-AF65-F5344CB8AC3E}">
        <p14:creationId xmlns:p14="http://schemas.microsoft.com/office/powerpoint/2010/main" val="20427554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Although</a:t>
            </a:r>
            <a:r>
              <a:rPr lang="en-CA" baseline="0" dirty="0" smtClean="0"/>
              <a:t> the general historical trend in climate conditions has been changing, there is great seasonal, year to year and decadal natural variability.  These figures show the differences in sea surface temperature at a point in time around the world (top figure) and how they can be below or above long –term average conditions (so called “anomalies”) (bottom figure).</a:t>
            </a:r>
          </a:p>
          <a:p>
            <a:endParaRPr lang="en-CA" baseline="0" dirty="0" smtClean="0"/>
          </a:p>
          <a:p>
            <a:r>
              <a:rPr lang="en-CA" baseline="0" dirty="0" smtClean="0"/>
              <a:t>There are many different climate cycles which have been identified – each with different effects globally. Perhaps the most well known is the El Nino/ENSO climate cycle. Others are shown here. These cycles vary in how long they last from months to years and as a result in some years they ‘add up’ to produce large changes, whereas in other years they cancel their effects out.  These cycles affect our weather patterns and if they persist can affect several years consecutively. </a:t>
            </a:r>
          </a:p>
          <a:p>
            <a:endParaRPr lang="en-CA" baseline="0" dirty="0" smtClean="0"/>
          </a:p>
          <a:p>
            <a:r>
              <a:rPr lang="en-CA" baseline="0" dirty="0" smtClean="0"/>
              <a:t>There is still a great amount of research required to fully understand these cycles. They cannot be forecast even in the short term, let alone with any confidence under future climate change.</a:t>
            </a:r>
          </a:p>
          <a:p>
            <a:endParaRPr lang="en-CA" dirty="0"/>
          </a:p>
        </p:txBody>
      </p:sp>
    </p:spTree>
    <p:extLst>
      <p:ext uri="{BB962C8B-B14F-4D97-AF65-F5344CB8AC3E}">
        <p14:creationId xmlns:p14="http://schemas.microsoft.com/office/powerpoint/2010/main" val="1702878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As a specific example,</a:t>
            </a:r>
            <a:r>
              <a:rPr lang="en-CA" baseline="0" dirty="0" smtClean="0"/>
              <a:t> the most well-know El Nino/Nina cycle has been associated with specific climate conditions globally. This graphic shows how the El Nino cycle can affect Central America and the Caribbean. In the winter little signal is found, whereas in the summer warmer and drier than normal conditions are found.</a:t>
            </a:r>
          </a:p>
          <a:p>
            <a:endParaRPr lang="en-CA" baseline="0" dirty="0" smtClean="0"/>
          </a:p>
          <a:p>
            <a:r>
              <a:rPr lang="en-CA" baseline="0" dirty="0" smtClean="0"/>
              <a:t>There has been some research which suggests the frequency of the El Nino phase may change under climate change in the future, but this is still an active research area.</a:t>
            </a:r>
            <a:endParaRPr lang="en-CA" dirty="0" smtClean="0"/>
          </a:p>
          <a:p>
            <a:endParaRPr lang="en-CA" dirty="0"/>
          </a:p>
        </p:txBody>
      </p:sp>
    </p:spTree>
    <p:extLst>
      <p:ext uri="{BB962C8B-B14F-4D97-AF65-F5344CB8AC3E}">
        <p14:creationId xmlns:p14="http://schemas.microsoft.com/office/powerpoint/2010/main" val="39057622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charset="0"/>
                <a:ea typeface="MS PGothic" pitchFamily="34" charset="-128"/>
                <a:cs typeface="ＭＳ Ｐゴシック" charset="0"/>
              </a:rPr>
              <a:t>Climate change describes long-term changes in the climate (persisting typically decades or longer).</a:t>
            </a:r>
            <a:r>
              <a:rPr lang="en-US" sz="1200" kern="1200" baseline="0" dirty="0" smtClean="0">
                <a:solidFill>
                  <a:schemeClr val="tx1"/>
                </a:solidFill>
                <a:effectLst/>
                <a:latin typeface="Calibri" charset="0"/>
                <a:ea typeface="MS PGothic" pitchFamily="34" charset="-128"/>
                <a:cs typeface="ＭＳ Ｐゴシック" charset="0"/>
              </a:rPr>
              <a:t> Both natural variability and human activities can cause climate change. The World Meteorological Organization and other scientific agencies use 30-year averages of climate parameters to track climate change.</a:t>
            </a:r>
            <a:endParaRPr lang="en-US" sz="1200" kern="1200" dirty="0" smtClean="0">
              <a:solidFill>
                <a:schemeClr val="tx1"/>
              </a:solidFill>
              <a:effectLst/>
              <a:latin typeface="Calibri" charset="0"/>
              <a:ea typeface="MS PGothic" pitchFamily="34" charset="-128"/>
              <a:cs typeface="ＭＳ Ｐゴシック" charset="0"/>
            </a:endParaRPr>
          </a:p>
          <a:p>
            <a:endParaRPr lang="en-US" sz="1200" kern="1200" dirty="0" smtClean="0">
              <a:solidFill>
                <a:schemeClr val="tx1"/>
              </a:solidFill>
              <a:effectLst/>
              <a:latin typeface="Calibri" charset="0"/>
              <a:ea typeface="MS PGothic" pitchFamily="34" charset="-128"/>
            </a:endParaRPr>
          </a:p>
          <a:p>
            <a:r>
              <a:rPr lang="en-US" sz="1200" kern="1200" dirty="0" smtClean="0">
                <a:solidFill>
                  <a:schemeClr val="tx1"/>
                </a:solidFill>
                <a:effectLst/>
                <a:latin typeface="Calibri" charset="0"/>
                <a:ea typeface="MS PGothic" pitchFamily="34" charset="-128"/>
              </a:rPr>
              <a:t>====</a:t>
            </a:r>
          </a:p>
          <a:p>
            <a:r>
              <a:rPr lang="en-US" sz="1200" kern="1200" dirty="0" smtClean="0">
                <a:solidFill>
                  <a:schemeClr val="tx1"/>
                </a:solidFill>
                <a:effectLst/>
                <a:latin typeface="Calibri" charset="0"/>
                <a:ea typeface="MS PGothic" pitchFamily="34" charset="-128"/>
              </a:rPr>
              <a:t>Notes:</a:t>
            </a:r>
          </a:p>
          <a:p>
            <a:endParaRPr lang="en-US" sz="1200" kern="1200" dirty="0" smtClean="0">
              <a:solidFill>
                <a:schemeClr val="tx1"/>
              </a:solidFill>
              <a:effectLst/>
              <a:latin typeface="Calibri" charset="0"/>
              <a:ea typeface="MS PGothic" pitchFamily="34" charset="-128"/>
            </a:endParaRPr>
          </a:p>
          <a:p>
            <a:r>
              <a:rPr lang="en-CA" dirty="0" smtClean="0"/>
              <a:t>[The figure on this slide is the average July-October temperature anomalies (degrees</a:t>
            </a:r>
            <a:r>
              <a:rPr lang="en-CA" baseline="0" dirty="0" smtClean="0"/>
              <a:t> over or below “normal” conditions)</a:t>
            </a:r>
            <a:r>
              <a:rPr lang="en-CA" dirty="0" smtClean="0"/>
              <a:t> over the Caribbean from the late 1800s with a trend line imposed. According to researchers at the Climate Studies Group at UWI</a:t>
            </a:r>
            <a:r>
              <a:rPr lang="en-CA" baseline="0" dirty="0" smtClean="0"/>
              <a:t> Mona, the linear trend explains 54% of patterns in the data, 17% of the pattern is explained by decadal variability and 20% by year-to-year fluctuations.]</a:t>
            </a:r>
            <a:endParaRPr lang="en-CA" dirty="0"/>
          </a:p>
        </p:txBody>
      </p:sp>
    </p:spTree>
    <p:extLst>
      <p:ext uri="{BB962C8B-B14F-4D97-AF65-F5344CB8AC3E}">
        <p14:creationId xmlns:p14="http://schemas.microsoft.com/office/powerpoint/2010/main" val="3365660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Calibri" charset="0"/>
                <a:ea typeface="MS PGothic" pitchFamily="34" charset="-128"/>
                <a:cs typeface="ＭＳ Ｐゴシック" charset="0"/>
              </a:rPr>
              <a:t>Independent lines of evidence collected by scientists and engineers from around the world tell an unambiguous story: the planet is warming.</a:t>
            </a:r>
          </a:p>
          <a:p>
            <a:r>
              <a:rPr lang="en-US" sz="1200" kern="1200" dirty="0" smtClean="0">
                <a:solidFill>
                  <a:schemeClr val="tx1"/>
                </a:solidFill>
                <a:effectLst/>
                <a:latin typeface="Calibri" charset="0"/>
                <a:ea typeface="MS PGothic" pitchFamily="34" charset="-128"/>
                <a:cs typeface="ＭＳ Ｐゴシック" charset="0"/>
              </a:rPr>
              <a:t>Humans began tracking temperatures in the mid-1800s. Since 1880 global average (air and sea) temperatures have increased by 0.85 [0.65 to 1.06] °C. Since the 20th century, almost every decade that goes by is warmer than the previous one. The figures here show</a:t>
            </a:r>
            <a:r>
              <a:rPr lang="en-US" sz="1200" kern="1200" baseline="0" dirty="0" smtClean="0">
                <a:solidFill>
                  <a:schemeClr val="tx1"/>
                </a:solidFill>
                <a:effectLst/>
                <a:latin typeface="Calibri" charset="0"/>
                <a:ea typeface="MS PGothic" pitchFamily="34" charset="-128"/>
                <a:cs typeface="ＭＳ Ｐゴシック" charset="0"/>
              </a:rPr>
              <a:t> global trends in surface temperatures (land surface, sea surface, marine surface).</a:t>
            </a:r>
            <a:endParaRPr lang="en-CA" dirty="0"/>
          </a:p>
        </p:txBody>
      </p:sp>
    </p:spTree>
    <p:extLst>
      <p:ext uri="{BB962C8B-B14F-4D97-AF65-F5344CB8AC3E}">
        <p14:creationId xmlns:p14="http://schemas.microsoft.com/office/powerpoint/2010/main" val="17635308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0"/>
              </a:spcBef>
              <a:spcAft>
                <a:spcPct val="0"/>
              </a:spcAft>
              <a:buClrTx/>
              <a:buSzTx/>
              <a:buFontTx/>
              <a:buNone/>
              <a:tabLst/>
              <a:defRPr/>
            </a:pPr>
            <a:r>
              <a:rPr lang="en-US" sz="1200" kern="1200" dirty="0" smtClean="0">
                <a:solidFill>
                  <a:schemeClr val="tx1"/>
                </a:solidFill>
                <a:effectLst/>
                <a:latin typeface="Calibri" charset="0"/>
                <a:ea typeface="MS PGothic" pitchFamily="34" charset="-128"/>
                <a:cs typeface="ＭＳ Ｐゴシック" charset="0"/>
              </a:rPr>
              <a:t>Concentrations of trace gases found in the earth’s atmosphere, called greenhouse gases, have increased progressively over the past century. GHGs include carbon dioxide, methane,</a:t>
            </a:r>
            <a:r>
              <a:rPr lang="en-US" sz="1200" kern="1200" baseline="0" dirty="0" smtClean="0">
                <a:solidFill>
                  <a:schemeClr val="tx1"/>
                </a:solidFill>
                <a:effectLst/>
                <a:latin typeface="Calibri" charset="0"/>
                <a:ea typeface="MS PGothic" pitchFamily="34" charset="-128"/>
                <a:cs typeface="ＭＳ Ｐゴシック" charset="0"/>
              </a:rPr>
              <a:t> nitrous oxide and a range of halocarbons. </a:t>
            </a:r>
          </a:p>
          <a:p>
            <a:pPr marL="0" marR="0" indent="0" algn="l" defTabSz="914400" rtl="0" eaLnBrk="0" fontAlgn="base" latinLnBrk="0" hangingPunct="0">
              <a:lnSpc>
                <a:spcPct val="100000"/>
              </a:lnSpc>
              <a:spcBef>
                <a:spcPct val="0"/>
              </a:spcBef>
              <a:spcAft>
                <a:spcPct val="0"/>
              </a:spcAft>
              <a:buClrTx/>
              <a:buSzTx/>
              <a:buFontTx/>
              <a:buNone/>
              <a:tabLst/>
              <a:defRPr/>
            </a:pPr>
            <a:endParaRPr lang="en-US" sz="1200" kern="1200" baseline="0" dirty="0" smtClean="0">
              <a:solidFill>
                <a:schemeClr val="tx1"/>
              </a:solidFill>
              <a:effectLst/>
              <a:latin typeface="Calibri" charset="0"/>
              <a:ea typeface="MS PGothic" pitchFamily="34" charset="-128"/>
              <a:cs typeface="ＭＳ Ｐゴシック" charset="0"/>
            </a:endParaRPr>
          </a:p>
          <a:p>
            <a:pPr marL="0" marR="0" indent="0" algn="l" defTabSz="914400" rtl="0" eaLnBrk="0" fontAlgn="base" latinLnBrk="0" hangingPunct="0">
              <a:lnSpc>
                <a:spcPct val="100000"/>
              </a:lnSpc>
              <a:spcBef>
                <a:spcPct val="0"/>
              </a:spcBef>
              <a:spcAft>
                <a:spcPct val="0"/>
              </a:spcAft>
              <a:buClrTx/>
              <a:buSzTx/>
              <a:buFontTx/>
              <a:buNone/>
              <a:tabLst/>
              <a:defRPr/>
            </a:pPr>
            <a:r>
              <a:rPr lang="en-US" sz="1200" kern="1200" dirty="0" smtClean="0">
                <a:solidFill>
                  <a:schemeClr val="tx1"/>
                </a:solidFill>
                <a:effectLst/>
                <a:latin typeface="Calibri" charset="0"/>
                <a:ea typeface="MS PGothic" pitchFamily="34" charset="-128"/>
                <a:cs typeface="ＭＳ Ｐゴシック" charset="0"/>
              </a:rPr>
              <a:t>Direct measurements of</a:t>
            </a:r>
            <a:r>
              <a:rPr lang="en-US" sz="1200" kern="1200" baseline="0" dirty="0" smtClean="0">
                <a:solidFill>
                  <a:schemeClr val="tx1"/>
                </a:solidFill>
                <a:effectLst/>
                <a:latin typeface="Calibri" charset="0"/>
                <a:ea typeface="MS PGothic" pitchFamily="34" charset="-128"/>
                <a:cs typeface="ＭＳ Ｐゴシック" charset="0"/>
              </a:rPr>
              <a:t> carbon dioxide</a:t>
            </a:r>
            <a:r>
              <a:rPr lang="en-US" sz="1200" kern="1200" dirty="0" smtClean="0">
                <a:solidFill>
                  <a:schemeClr val="tx1"/>
                </a:solidFill>
                <a:effectLst/>
                <a:latin typeface="Calibri" charset="0"/>
                <a:ea typeface="MS PGothic" pitchFamily="34" charset="-128"/>
                <a:cs typeface="ＭＳ Ｐゴシック" charset="0"/>
              </a:rPr>
              <a:t> are available from 1958 on (for methane</a:t>
            </a:r>
            <a:r>
              <a:rPr lang="en-US" sz="1200" kern="1200" baseline="0" dirty="0" smtClean="0">
                <a:solidFill>
                  <a:schemeClr val="tx1"/>
                </a:solidFill>
                <a:effectLst/>
                <a:latin typeface="Calibri" charset="0"/>
                <a:ea typeface="MS PGothic" pitchFamily="34" charset="-128"/>
                <a:cs typeface="ＭＳ Ｐゴシック" charset="0"/>
              </a:rPr>
              <a:t> and nitrous oxide only since the 1970s)</a:t>
            </a:r>
            <a:r>
              <a:rPr lang="en-US" sz="1200" kern="1200" dirty="0" smtClean="0">
                <a:solidFill>
                  <a:schemeClr val="tx1"/>
                </a:solidFill>
                <a:effectLst/>
                <a:latin typeface="Calibri" charset="0"/>
                <a:ea typeface="MS PGothic" pitchFamily="34" charset="-128"/>
                <a:cs typeface="ＭＳ Ｐゴシック" charset="0"/>
              </a:rPr>
              <a:t> and atmospheric levels of GHGs from the distant past have been reconstructed through methods such as analyzing air bubbles trapped in ice sheets. Prior to the industrial revolution, the proportion of carbon dioxide in the atmosphere was about 280 parts per million by volume. Today we are just over 400ppm. GHG concentrations are the highest they have been in the last 800,000 years. [See</a:t>
            </a:r>
            <a:r>
              <a:rPr lang="en-US" sz="1200" kern="1200" baseline="0" dirty="0" smtClean="0">
                <a:solidFill>
                  <a:schemeClr val="tx1"/>
                </a:solidFill>
                <a:effectLst/>
                <a:latin typeface="Calibri" charset="0"/>
                <a:ea typeface="MS PGothic" pitchFamily="34" charset="-128"/>
                <a:cs typeface="ＭＳ Ｐゴシック" charset="0"/>
              </a:rPr>
              <a:t> figure on the left of the slide.]</a:t>
            </a:r>
            <a:endParaRPr lang="en-US" sz="1200" kern="1200" dirty="0" smtClean="0">
              <a:solidFill>
                <a:schemeClr val="tx1"/>
              </a:solidFill>
              <a:effectLst/>
              <a:latin typeface="Calibri" charset="0"/>
              <a:ea typeface="MS PGothic" pitchFamily="34" charset="-128"/>
              <a:cs typeface="ＭＳ Ｐゴシック" charset="0"/>
            </a:endParaRPr>
          </a:p>
          <a:p>
            <a:endParaRPr lang="en-US" sz="1200" kern="1200" dirty="0" smtClean="0">
              <a:solidFill>
                <a:schemeClr val="tx1"/>
              </a:solidFill>
              <a:effectLst/>
              <a:latin typeface="Calibri" charset="0"/>
              <a:ea typeface="MS PGothic" pitchFamily="34" charset="-128"/>
              <a:cs typeface="ＭＳ Ｐゴシック" charset="0"/>
            </a:endParaRPr>
          </a:p>
          <a:p>
            <a:r>
              <a:rPr lang="en-US" sz="1200" kern="1200" dirty="0" smtClean="0">
                <a:solidFill>
                  <a:schemeClr val="tx1"/>
                </a:solidFill>
                <a:effectLst/>
                <a:latin typeface="Calibri" charset="0"/>
                <a:ea typeface="MS PGothic" pitchFamily="34" charset="-128"/>
                <a:cs typeface="ＭＳ Ｐゴシック" charset="0"/>
              </a:rPr>
              <a:t>What produces</a:t>
            </a:r>
            <a:r>
              <a:rPr lang="en-US" sz="1200" kern="1200" baseline="0" dirty="0" smtClean="0">
                <a:solidFill>
                  <a:schemeClr val="tx1"/>
                </a:solidFill>
                <a:effectLst/>
                <a:latin typeface="Calibri" charset="0"/>
                <a:ea typeface="MS PGothic" pitchFamily="34" charset="-128"/>
                <a:cs typeface="ＭＳ Ｐゴシック" charset="0"/>
              </a:rPr>
              <a:t> GHG? </a:t>
            </a:r>
            <a:r>
              <a:rPr lang="en-US" sz="1200" kern="1200" dirty="0" smtClean="0">
                <a:solidFill>
                  <a:schemeClr val="tx1"/>
                </a:solidFill>
                <a:effectLst/>
                <a:latin typeface="Calibri" charset="0"/>
                <a:ea typeface="MS PGothic" pitchFamily="34" charset="-128"/>
                <a:cs typeface="ＭＳ Ｐゴシック" charset="0"/>
              </a:rPr>
              <a:t>Burning of fossil fuels, cement production and deforestation release CO</a:t>
            </a:r>
            <a:r>
              <a:rPr lang="en-US" sz="1200" kern="1200" baseline="-25000" dirty="0" smtClean="0">
                <a:solidFill>
                  <a:schemeClr val="tx1"/>
                </a:solidFill>
                <a:effectLst/>
                <a:latin typeface="Calibri" charset="0"/>
                <a:ea typeface="MS PGothic" pitchFamily="34" charset="-128"/>
                <a:cs typeface="ＭＳ Ｐゴシック" charset="0"/>
              </a:rPr>
              <a:t>2. </a:t>
            </a:r>
            <a:r>
              <a:rPr lang="en-US" sz="1200" kern="1200" dirty="0" smtClean="0">
                <a:solidFill>
                  <a:schemeClr val="tx1"/>
                </a:solidFill>
                <a:effectLst/>
                <a:latin typeface="Calibri" charset="0"/>
                <a:ea typeface="MS PGothic" pitchFamily="34" charset="-128"/>
                <a:cs typeface="ＭＳ Ｐゴシック" charset="0"/>
              </a:rPr>
              <a:t>Rice and livestock agriculture, biomass burning and landfills release methane (CH</a:t>
            </a:r>
            <a:r>
              <a:rPr lang="en-US" sz="1200" kern="1200" baseline="-25000" dirty="0" smtClean="0">
                <a:solidFill>
                  <a:schemeClr val="tx1"/>
                </a:solidFill>
                <a:effectLst/>
                <a:latin typeface="Calibri" charset="0"/>
                <a:ea typeface="MS PGothic" pitchFamily="34" charset="-128"/>
                <a:cs typeface="ＭＳ Ｐゴシック" charset="0"/>
              </a:rPr>
              <a:t>4</a:t>
            </a:r>
            <a:r>
              <a:rPr lang="en-US" sz="1200" kern="1200" baseline="0" dirty="0" smtClean="0">
                <a:solidFill>
                  <a:schemeClr val="tx1"/>
                </a:solidFill>
                <a:effectLst/>
                <a:latin typeface="Calibri" charset="0"/>
                <a:ea typeface="MS PGothic" pitchFamily="34" charset="-128"/>
                <a:cs typeface="ＭＳ Ｐゴシック" charset="0"/>
              </a:rPr>
              <a:t>).</a:t>
            </a:r>
            <a:r>
              <a:rPr lang="en-US" sz="1200" kern="1200" baseline="-25000" dirty="0" smtClean="0">
                <a:solidFill>
                  <a:schemeClr val="tx1"/>
                </a:solidFill>
                <a:effectLst/>
                <a:latin typeface="Calibri" charset="0"/>
                <a:ea typeface="MS PGothic" pitchFamily="34" charset="-128"/>
                <a:cs typeface="ＭＳ Ｐゴシック" charset="0"/>
              </a:rPr>
              <a:t> </a:t>
            </a:r>
            <a:r>
              <a:rPr lang="en-US" sz="1200" kern="1200" dirty="0" smtClean="0">
                <a:solidFill>
                  <a:schemeClr val="tx1"/>
                </a:solidFill>
                <a:effectLst/>
                <a:latin typeface="Calibri" charset="0"/>
                <a:ea typeface="MS PGothic" pitchFamily="34" charset="-128"/>
                <a:cs typeface="ＭＳ Ｐゴシック" charset="0"/>
              </a:rPr>
              <a:t>Burning of fossil fuels and using agricultural fertilizers release N</a:t>
            </a:r>
            <a:r>
              <a:rPr lang="en-US" sz="1200" kern="1200" baseline="-25000" dirty="0" smtClean="0">
                <a:solidFill>
                  <a:schemeClr val="tx1"/>
                </a:solidFill>
                <a:effectLst/>
                <a:latin typeface="Calibri" charset="0"/>
                <a:ea typeface="MS PGothic" pitchFamily="34" charset="-128"/>
                <a:cs typeface="ＭＳ Ｐゴシック" charset="0"/>
              </a:rPr>
              <a:t>2</a:t>
            </a:r>
            <a:r>
              <a:rPr lang="en-US" sz="1200" kern="1200" dirty="0" smtClean="0">
                <a:solidFill>
                  <a:schemeClr val="tx1"/>
                </a:solidFill>
                <a:effectLst/>
                <a:latin typeface="Calibri" charset="0"/>
                <a:ea typeface="MS PGothic" pitchFamily="34" charset="-128"/>
                <a:cs typeface="ＭＳ Ｐゴシック" charset="0"/>
              </a:rPr>
              <a:t>O (nitrous dioxide). </a:t>
            </a:r>
          </a:p>
          <a:p>
            <a:endParaRPr lang="en-US" sz="1200" kern="1200" dirty="0" smtClean="0">
              <a:solidFill>
                <a:schemeClr val="tx1"/>
              </a:solidFill>
              <a:effectLst/>
              <a:latin typeface="Calibri" charset="0"/>
              <a:ea typeface="MS PGothic" pitchFamily="34" charset="-128"/>
            </a:endParaRPr>
          </a:p>
          <a:p>
            <a:r>
              <a:rPr lang="en-US" dirty="0" smtClean="0"/>
              <a:t>The figure</a:t>
            </a:r>
            <a:r>
              <a:rPr lang="en-US" baseline="0" dirty="0" smtClean="0"/>
              <a:t> to the right of the slide </a:t>
            </a:r>
            <a:r>
              <a:rPr lang="en-US" dirty="0" smtClean="0"/>
              <a:t>shows trends</a:t>
            </a:r>
            <a:r>
              <a:rPr lang="en-US" baseline="0" dirty="0" smtClean="0"/>
              <a:t> in global greenhouse gas emissions from human activities, singling out the contribution of fossil fuel combustion, cement and flaring. </a:t>
            </a:r>
          </a:p>
          <a:p>
            <a:endParaRPr lang="en-US" baseline="0" dirty="0" smtClean="0"/>
          </a:p>
          <a:p>
            <a:endParaRPr lang="en-CA" dirty="0"/>
          </a:p>
        </p:txBody>
      </p:sp>
    </p:spTree>
    <p:extLst>
      <p:ext uri="{BB962C8B-B14F-4D97-AF65-F5344CB8AC3E}">
        <p14:creationId xmlns:p14="http://schemas.microsoft.com/office/powerpoint/2010/main" val="7741426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CA"/>
              <a:t>Click to edit Master subtitle style</a:t>
            </a:r>
            <a:endParaRPr lang="en-US"/>
          </a:p>
        </p:txBody>
      </p:sp>
      <p:sp>
        <p:nvSpPr>
          <p:cNvPr id="4"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2D4F7114-1158-43D8-A051-2293A24302EC}" type="slidenum">
              <a:rPr lang="en-US"/>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Century Gothic"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442B851F-CCC4-4192-9440-C7C078283C03}" type="slidenum">
              <a:rPr lang="en-US"/>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4262462B-A1E7-443A-9F8B-4B79A0D5C25C}" type="slidenum">
              <a:rPr lang="en-US"/>
              <a:pPr/>
              <a:t>‹#›</a:t>
            </a:fld>
            <a:endParaRPr 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177800"/>
            <a:ext cx="1847850" cy="5994400"/>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990600" y="177800"/>
            <a:ext cx="5391150" cy="5994400"/>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EF978344-E856-4511-9FEF-668B317ECA96}" type="slidenum">
              <a:rPr lang="en-US"/>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chemeClr val="tx1"/>
                </a:solidFill>
                <a:latin typeface="Agency FB" panose="020B0503020202020204" pitchFamily="34" charset="0"/>
              </a:defRPr>
            </a:lvl1pPr>
          </a:lstStyle>
          <a:p>
            <a:r>
              <a:rPr lang="en-CA" dirty="0"/>
              <a:t>Click to edit Master title style</a:t>
            </a:r>
            <a:endParaRPr lang="en-US" dirty="0"/>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B4D8B4AB-CD72-480D-AE1B-333A4B71A934}" type="slidenum">
              <a:rPr lang="en-US"/>
              <a:pPr/>
              <a:t>‹#›</a:t>
            </a:fld>
            <a:endParaRPr 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800">
                <a:solidFill>
                  <a:srgbClr val="074949"/>
                </a:solidFill>
                <a:latin typeface="Agency FB" panose="020B0503020202020204" pitchFamily="34" charset="0"/>
              </a:defRPr>
            </a:lvl1pPr>
          </a:lstStyle>
          <a:p>
            <a:r>
              <a:rPr lang="en-CA" dirty="0"/>
              <a:t>Click to edit Master title style</a:t>
            </a:r>
            <a:endParaRPr lang="en-US" dirty="0"/>
          </a:p>
        </p:txBody>
      </p:sp>
      <p:sp>
        <p:nvSpPr>
          <p:cNvPr id="3" name="Content Placeholder 2"/>
          <p:cNvSpPr>
            <a:spLocks noGrp="1"/>
          </p:cNvSpPr>
          <p:nvPr>
            <p:ph idx="1"/>
          </p:nvPr>
        </p:nvSpPr>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CA" dirty="0"/>
              <a:t>Click to edit Master text styles</a:t>
            </a:r>
          </a:p>
          <a:p>
            <a:pPr lvl="1"/>
            <a:r>
              <a:rPr lang="en-CA" dirty="0"/>
              <a:t>Second level</a:t>
            </a:r>
          </a:p>
          <a:p>
            <a:pPr lvl="2"/>
            <a:r>
              <a:rPr lang="en-CA" dirty="0"/>
              <a:t>Third level</a:t>
            </a:r>
          </a:p>
          <a:p>
            <a:pPr lvl="3"/>
            <a:r>
              <a:rPr lang="en-CA" dirty="0"/>
              <a:t>Fourth level</a:t>
            </a:r>
          </a:p>
          <a:p>
            <a:pPr lvl="4"/>
            <a:r>
              <a:rPr lang="en-CA" dirty="0"/>
              <a:t>Fifth level</a:t>
            </a:r>
            <a:endParaRPr lang="en-US" dirty="0"/>
          </a:p>
        </p:txBody>
      </p:sp>
      <p:sp>
        <p:nvSpPr>
          <p:cNvPr id="4"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solidFill>
                  <a:schemeClr val="bg2"/>
                </a:solidFill>
              </a:defRPr>
            </a:lvl1pPr>
          </a:lstStyle>
          <a:p>
            <a:fld id="{B4D8B4AB-CD72-480D-AE1B-333A4B71A934}" type="slidenum">
              <a:rPr lang="en-US" smtClean="0"/>
              <a:pPr/>
              <a:t>‹#›</a:t>
            </a:fld>
            <a:endParaRPr lang="en-US" dirty="0"/>
          </a:p>
        </p:txBody>
      </p:sp>
    </p:spTree>
    <p:extLst>
      <p:ext uri="{BB962C8B-B14F-4D97-AF65-F5344CB8AC3E}">
        <p14:creationId xmlns:p14="http://schemas.microsoft.com/office/powerpoint/2010/main" val="429071859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CA"/>
              <a:t>Click to edit Master text styles</a:t>
            </a:r>
          </a:p>
        </p:txBody>
      </p:sp>
      <p:sp>
        <p:nvSpPr>
          <p:cNvPr id="4"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77889CA8-2724-45CD-9E8D-FB5AC0E77F8D}" type="slidenum">
              <a:rPr lang="en-US"/>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3568" y="311944"/>
            <a:ext cx="7239000" cy="812800"/>
          </a:xfrm>
        </p:spPr>
        <p:txBody>
          <a:bodyPr/>
          <a:lstStyle>
            <a:lvl1pPr>
              <a:defRPr>
                <a:solidFill>
                  <a:schemeClr val="tx1"/>
                </a:solidFill>
              </a:defRPr>
            </a:lvl1pPr>
          </a:lstStyle>
          <a:p>
            <a:r>
              <a:rPr lang="en-CA" dirty="0"/>
              <a:t>Click to edit Master title style</a:t>
            </a:r>
            <a:endParaRPr lang="en-US" dirty="0"/>
          </a:p>
        </p:txBody>
      </p:sp>
      <p:sp>
        <p:nvSpPr>
          <p:cNvPr id="3" name="Content Placeholder 2"/>
          <p:cNvSpPr>
            <a:spLocks noGrp="1"/>
          </p:cNvSpPr>
          <p:nvPr>
            <p:ph sz="half" idx="1"/>
          </p:nvPr>
        </p:nvSpPr>
        <p:spPr>
          <a:xfrm>
            <a:off x="990600" y="1397000"/>
            <a:ext cx="36004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4743450" y="1397000"/>
            <a:ext cx="3600450" cy="477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AD6B4415-4681-4A49-87AB-58EE50A669F8}" type="slidenum">
              <a:rPr lang="en-US"/>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09E73FCF-27F4-4258-9B98-346779876772}" type="slidenum">
              <a:rPr lang="en-US"/>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792CCE9B-902E-4666-9D51-BD05C11F759D}" type="slidenum">
              <a:rPr lang="en-US"/>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54EEC083-A12B-41B2-8325-CEC3AA4C0003}" type="slidenum">
              <a:rPr lang="en-US"/>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Text Box 3"/>
          <p:cNvSpPr txBox="1">
            <a:spLocks noGrp="1" noChangeArrowheads="1"/>
          </p:cNvSpPr>
          <p:nvPr>
            <p:ph type="sldNum" sz="quarter" idx="10"/>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lvl1pPr>
              <a:defRPr/>
            </a:lvl1pPr>
          </a:lstStyle>
          <a:p>
            <a:fld id="{DE6047BF-A650-4785-9006-10B3B1CD203F}" type="slidenum">
              <a:rPr lang="en-US"/>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611560" y="260648"/>
            <a:ext cx="7239000" cy="81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91440" bIns="50800" numCol="1" anchor="ctr" anchorCtr="0" compatLnSpc="1">
            <a:prstTxWarp prst="textNoShape">
              <a:avLst/>
            </a:prstTxWarp>
          </a:bodyPr>
          <a:lstStyle/>
          <a:p>
            <a:pPr lvl="0"/>
            <a:r>
              <a:rPr lang="en-CA" dirty="0"/>
              <a:t>Click to edit Master title style</a:t>
            </a:r>
            <a:endParaRPr lang="en-US" dirty="0">
              <a:sym typeface="Century Gothic" charset="0"/>
            </a:endParaRPr>
          </a:p>
        </p:txBody>
      </p:sp>
      <p:sp>
        <p:nvSpPr>
          <p:cNvPr id="3" name="Text Placeholder 2"/>
          <p:cNvSpPr>
            <a:spLocks noGrp="1" noChangeArrowheads="1"/>
          </p:cNvSpPr>
          <p:nvPr>
            <p:ph type="body" idx="1"/>
          </p:nvPr>
        </p:nvSpPr>
        <p:spPr bwMode="auto">
          <a:xfrm>
            <a:off x="990600" y="1397000"/>
            <a:ext cx="7353300" cy="477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91440" bIns="50800" numCol="1" anchor="t" anchorCtr="0" compatLnSpc="1">
            <a:prstTxWarp prst="textNoShape">
              <a:avLst/>
            </a:prstTxWarp>
          </a:bodyPr>
          <a:lstStyle/>
          <a:p>
            <a:pPr lvl="0"/>
            <a:r>
              <a:rPr lang="en-US" dirty="0">
                <a:sym typeface="Century Gothic" charset="0"/>
              </a:rPr>
              <a:t>Click to edit Master text styles</a:t>
            </a:r>
          </a:p>
          <a:p>
            <a:pPr lvl="1"/>
            <a:r>
              <a:rPr lang="en-US" dirty="0">
                <a:sym typeface="Century Gothic" charset="0"/>
              </a:rPr>
              <a:t>Second level</a:t>
            </a:r>
          </a:p>
          <a:p>
            <a:pPr lvl="2"/>
            <a:r>
              <a:rPr lang="en-US" dirty="0">
                <a:sym typeface="Century Gothic" charset="0"/>
              </a:rPr>
              <a:t>Third level</a:t>
            </a:r>
          </a:p>
          <a:p>
            <a:pPr lvl="3"/>
            <a:r>
              <a:rPr lang="en-US" dirty="0">
                <a:sym typeface="Calibri" charset="0"/>
              </a:rPr>
              <a:t>Fourth level</a:t>
            </a:r>
          </a:p>
          <a:p>
            <a:pPr lvl="4"/>
            <a:r>
              <a:rPr lang="en-US" dirty="0">
                <a:sym typeface="Calibri" charset="0"/>
              </a:rPr>
              <a:t>Fifth level</a:t>
            </a:r>
          </a:p>
        </p:txBody>
      </p:sp>
      <p:sp>
        <p:nvSpPr>
          <p:cNvPr id="1027" name="Text Box 3"/>
          <p:cNvSpPr txBox="1">
            <a:spLocks noGrp="1" noChangeArrowheads="1"/>
          </p:cNvSpPr>
          <p:nvPr>
            <p:ph type="sldNum" sz="quarter" idx="4"/>
          </p:nvPr>
        </p:nvSpPr>
        <p:spPr bwMode="auto">
          <a:xfrm>
            <a:off x="8696200" y="6400800"/>
            <a:ext cx="268288"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vert="horz" wrap="none" lIns="91440" tIns="45720" rIns="91440" bIns="45720" numCol="1" anchor="ctr" anchorCtr="0" compatLnSpc="1">
            <a:prstTxWarp prst="textNoShape">
              <a:avLst/>
            </a:prstTxWarp>
          </a:bodyPr>
          <a:lstStyle>
            <a:lvl1pPr algn="ctr">
              <a:defRPr sz="1800">
                <a:solidFill>
                  <a:schemeClr val="tx1"/>
                </a:solidFill>
                <a:latin typeface="Agency FB" panose="020B0503020202020204" pitchFamily="34" charset="0"/>
                <a:ea typeface="MS PGothic" pitchFamily="34" charset="-128"/>
              </a:defRPr>
            </a:lvl1pPr>
          </a:lstStyle>
          <a:p>
            <a:fld id="{36112058-C364-4B39-8A78-A597E8F52606}" type="slidenum">
              <a:rPr lang="en-US" smtClean="0"/>
              <a:pPr/>
              <a:t>‹#›</a:t>
            </a:fld>
            <a:endParaRPr lang="en-US" dirty="0"/>
          </a:p>
        </p:txBody>
      </p: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libri" charset="0"/>
                <a:ea typeface="ヒラギノ角ゴ ProN W3" charset="0"/>
                <a:cs typeface="ヒラギノ角ゴ ProN W3" charset="0"/>
                <a:sym typeface="Calibri" charset="0"/>
              </a:defRPr>
            </a:lvl1pPr>
          </a:lstStyle>
          <a:p>
            <a:pPr>
              <a:defRPr/>
            </a:pPr>
            <a:endParaRPr lang="en-US"/>
          </a:p>
        </p:txBody>
      </p:sp>
      <p:pic>
        <p:nvPicPr>
          <p:cNvPr id="7" name="Picture 6"/>
          <p:cNvPicPr>
            <a:picLocks noChangeAspect="1"/>
          </p:cNvPicPr>
          <p:nvPr userDrawn="1"/>
        </p:nvPicPr>
        <p:blipFill rotWithShape="1">
          <a:blip r:embed="rId14">
            <a:duotone>
              <a:schemeClr val="accent2">
                <a:shade val="45000"/>
                <a:satMod val="135000"/>
              </a:schemeClr>
              <a:prstClr val="white"/>
            </a:duotone>
            <a:extLst>
              <a:ext uri="{28A0092B-C50C-407E-A947-70E740481C1C}">
                <a14:useLocalDpi xmlns:a14="http://schemas.microsoft.com/office/drawing/2010/main" val="0"/>
              </a:ext>
            </a:extLst>
          </a:blip>
          <a:srcRect/>
          <a:stretch/>
        </p:blipFill>
        <p:spPr>
          <a:xfrm>
            <a:off x="3347864" y="-1"/>
            <a:ext cx="5796137" cy="2426291"/>
          </a:xfrm>
          <a:prstGeom prst="rect">
            <a:avLst/>
          </a:prstGeom>
        </p:spPr>
      </p:pic>
    </p:spTree>
  </p:cSld>
  <p:clrMap bg1="dk1" tx1="lt1" bg2="dk2" tx2="lt2" accent1="accent1" accent2="accent2" accent3="accent3" accent4="accent4" accent5="accent5" accent6="accent6" hlink="hlink" folHlink="folHlink"/>
  <p:sldLayoutIdLst>
    <p:sldLayoutId id="2147485092" r:id="rId1"/>
    <p:sldLayoutId id="2147485093" r:id="rId2"/>
    <p:sldLayoutId id="2147485103" r:id="rId3"/>
    <p:sldLayoutId id="2147485094" r:id="rId4"/>
    <p:sldLayoutId id="2147485095" r:id="rId5"/>
    <p:sldLayoutId id="2147485096" r:id="rId6"/>
    <p:sldLayoutId id="2147485097" r:id="rId7"/>
    <p:sldLayoutId id="2147485098" r:id="rId8"/>
    <p:sldLayoutId id="2147485099" r:id="rId9"/>
    <p:sldLayoutId id="2147485100" r:id="rId10"/>
    <p:sldLayoutId id="2147485101" r:id="rId11"/>
    <p:sldLayoutId id="2147485102" r:id="rId12"/>
  </p:sldLayoutIdLst>
  <p:transition/>
  <p:hf hdr="0" ftr="0" dt="0"/>
  <p:txStyles>
    <p:titleStyle>
      <a:lvl1pPr marL="39688" indent="-39688" algn="l" rtl="0" eaLnBrk="0" fontAlgn="base" hangingPunct="0">
        <a:spcBef>
          <a:spcPct val="0"/>
        </a:spcBef>
        <a:spcAft>
          <a:spcPct val="0"/>
        </a:spcAft>
        <a:defRPr sz="4400">
          <a:solidFill>
            <a:schemeClr val="tx1"/>
          </a:solidFill>
          <a:latin typeface="Agency FB" panose="020B0503020202020204" pitchFamily="34" charset="0"/>
          <a:ea typeface="MS PGothic" pitchFamily="34" charset="-128"/>
          <a:cs typeface="Agency FB" panose="020B0503020202020204" pitchFamily="34" charset="0"/>
          <a:sym typeface="Century Gothic" pitchFamily="34" charset="0"/>
        </a:defRPr>
      </a:lvl1pPr>
      <a:lvl2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2pPr>
      <a:lvl3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3pPr>
      <a:lvl4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4pPr>
      <a:lvl5pPr marL="39688" indent="-39688" algn="l" rtl="0" eaLnBrk="0" fontAlgn="base" hangingPunct="0">
        <a:spcBef>
          <a:spcPct val="0"/>
        </a:spcBef>
        <a:spcAft>
          <a:spcPct val="0"/>
        </a:spcAft>
        <a:defRPr sz="4000">
          <a:solidFill>
            <a:srgbClr val="2684B2"/>
          </a:solidFill>
          <a:latin typeface="Arial" charset="0"/>
          <a:ea typeface="MS PGothic" pitchFamily="34" charset="-128"/>
          <a:cs typeface="ＭＳ Ｐゴシック" charset="0"/>
          <a:sym typeface="Century Gothic" pitchFamily="34" charset="0"/>
        </a:defRPr>
      </a:lvl5pPr>
      <a:lvl6pPr marL="4968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6pPr>
      <a:lvl7pPr marL="9540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7pPr>
      <a:lvl8pPr marL="14112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8pPr>
      <a:lvl9pPr marL="1868488" algn="l" rtl="0" fontAlgn="base">
        <a:spcBef>
          <a:spcPct val="0"/>
        </a:spcBef>
        <a:spcAft>
          <a:spcPct val="0"/>
        </a:spcAft>
        <a:defRPr sz="4000">
          <a:solidFill>
            <a:srgbClr val="FFFFFF"/>
          </a:solidFill>
          <a:latin typeface="Century Gothic" charset="0"/>
          <a:ea typeface="ヒラギノ明朝 ProN W3" charset="0"/>
          <a:cs typeface="ヒラギノ明朝 ProN W3" charset="0"/>
          <a:sym typeface="Century Gothic" charset="0"/>
        </a:defRPr>
      </a:lvl9pPr>
    </p:titleStyle>
    <p:bodyStyle>
      <a:lvl1pPr marL="382588" indent="-342900" algn="l" rtl="0" eaLnBrk="0" fontAlgn="base" hangingPunct="0">
        <a:spcBef>
          <a:spcPts val="800"/>
        </a:spcBef>
        <a:spcAft>
          <a:spcPct val="0"/>
        </a:spcAft>
        <a:buClr>
          <a:srgbClr val="00817E"/>
        </a:buClr>
        <a:buSzPct val="100000"/>
        <a:buFont typeface="Century Gothic" pitchFamily="34" charset="0"/>
        <a:buChar char="•"/>
        <a:defRPr sz="2800">
          <a:solidFill>
            <a:schemeClr val="tx1"/>
          </a:solidFill>
          <a:latin typeface="+mn-lt"/>
          <a:ea typeface="MS PGothic" pitchFamily="34" charset="-128"/>
          <a:cs typeface="ＭＳ Ｐゴシック" charset="0"/>
          <a:sym typeface="Century Gothic" pitchFamily="34" charset="0"/>
        </a:defRPr>
      </a:lvl1pPr>
      <a:lvl2pPr marL="731838" indent="-285750" algn="l" rtl="0" eaLnBrk="0" fontAlgn="base" hangingPunct="0">
        <a:spcBef>
          <a:spcPts val="700"/>
        </a:spcBef>
        <a:spcAft>
          <a:spcPct val="0"/>
        </a:spcAft>
        <a:buClr>
          <a:srgbClr val="000000"/>
        </a:buClr>
        <a:buSzPct val="100000"/>
        <a:buFont typeface="Century Gothic" pitchFamily="34" charset="0"/>
        <a:buChar char="–"/>
        <a:defRPr sz="2400">
          <a:solidFill>
            <a:schemeClr val="tx1"/>
          </a:solidFill>
          <a:latin typeface="+mn-lt"/>
          <a:ea typeface="MS PGothic" pitchFamily="34" charset="-128"/>
          <a:cs typeface="+mn-cs"/>
          <a:sym typeface="Century Gothic" pitchFamily="34" charset="0"/>
        </a:defRPr>
      </a:lvl2pPr>
      <a:lvl3pPr marL="1131888" indent="-228600" algn="l" rtl="0" eaLnBrk="0" fontAlgn="base" hangingPunct="0">
        <a:spcBef>
          <a:spcPts val="600"/>
        </a:spcBef>
        <a:spcAft>
          <a:spcPct val="0"/>
        </a:spcAft>
        <a:buClr>
          <a:srgbClr val="000000"/>
        </a:buClr>
        <a:buSzPct val="100000"/>
        <a:buFont typeface="Century Gothic" pitchFamily="34" charset="0"/>
        <a:buChar char="•"/>
        <a:defRPr>
          <a:solidFill>
            <a:schemeClr val="tx1"/>
          </a:solidFill>
          <a:latin typeface="+mn-lt"/>
          <a:ea typeface="MS PGothic" pitchFamily="34" charset="-128"/>
          <a:cs typeface="+mn-cs"/>
          <a:sym typeface="Century Gothic" pitchFamily="34" charset="0"/>
        </a:defRPr>
      </a:lvl3pPr>
      <a:lvl4pPr marL="1589088" indent="-228600" algn="l" rtl="0" eaLnBrk="0" fontAlgn="base" hangingPunct="0">
        <a:spcBef>
          <a:spcPts val="500"/>
        </a:spcBef>
        <a:spcAft>
          <a:spcPct val="0"/>
        </a:spcAft>
        <a:buClr>
          <a:srgbClr val="000000"/>
        </a:buClr>
        <a:buSzPct val="100000"/>
        <a:buFont typeface="Arial" pitchFamily="34" charset="0"/>
        <a:buChar char="–"/>
        <a:defRPr sz="2000">
          <a:solidFill>
            <a:schemeClr val="tx1"/>
          </a:solidFill>
          <a:latin typeface="Calibri" charset="0"/>
          <a:ea typeface="ヒラギノ角ゴ ProN W3" charset="0"/>
          <a:cs typeface="ヒラギノ角ゴ ProN W3" charset="0"/>
          <a:sym typeface="Calibri" pitchFamily="34" charset="0"/>
        </a:defRPr>
      </a:lvl4pPr>
      <a:lvl5pPr marL="2046288" indent="-228600" algn="l" rtl="0" eaLnBrk="0" fontAlgn="base" hangingPunct="0">
        <a:spcBef>
          <a:spcPts val="500"/>
        </a:spcBef>
        <a:spcAft>
          <a:spcPct val="0"/>
        </a:spcAft>
        <a:buClr>
          <a:srgbClr val="000000"/>
        </a:buClr>
        <a:buSzPct val="100000"/>
        <a:buFont typeface="Arial" pitchFamily="34" charset="0"/>
        <a:buChar char="»"/>
        <a:defRPr sz="2000">
          <a:solidFill>
            <a:schemeClr val="tx1"/>
          </a:solidFill>
          <a:latin typeface="Calibri" charset="0"/>
          <a:ea typeface="ヒラギノ角ゴ ProN W3" charset="0"/>
          <a:cs typeface="ヒラギノ角ゴ ProN W3" charset="0"/>
          <a:sym typeface="Calibri" pitchFamily="34"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2.jp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33.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hyperlink" Target="https://youtu.be/gXXOkhoki8s"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91B29898-48C2-4857-820B-410FA3A96C93}"/>
              </a:ext>
            </a:extLst>
          </p:cNvPr>
          <p:cNvPicPr>
            <a:picLocks noChangeAspect="1"/>
          </p:cNvPicPr>
          <p:nvPr/>
        </p:nvPicPr>
        <p:blipFill rotWithShape="1">
          <a:blip r:embed="rId3">
            <a:extLst>
              <a:ext uri="{28A0092B-C50C-407E-A947-70E740481C1C}">
                <a14:useLocalDpi xmlns:a14="http://schemas.microsoft.com/office/drawing/2010/main" val="0"/>
              </a:ext>
            </a:extLst>
          </a:blip>
          <a:srcRect t="27218" b="28076"/>
          <a:stretch/>
        </p:blipFill>
        <p:spPr>
          <a:xfrm>
            <a:off x="0" y="-1"/>
            <a:ext cx="9144000" cy="5253677"/>
          </a:xfrm>
          <a:prstGeom prst="rect">
            <a:avLst/>
          </a:prstGeom>
        </p:spPr>
      </p:pic>
      <p:pic>
        <p:nvPicPr>
          <p:cNvPr id="15" name="Picture 14"/>
          <p:cNvPicPr/>
          <p:nvPr/>
        </p:nvPicPr>
        <p:blipFill rotWithShape="1">
          <a:blip r:embed="rId4" cstate="print">
            <a:duotone>
              <a:schemeClr val="accent2">
                <a:shade val="45000"/>
                <a:satMod val="135000"/>
              </a:schemeClr>
              <a:prstClr val="white"/>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a:ext>
            </a:extLst>
          </a:blip>
          <a:srcRect t="35706" b="21310"/>
          <a:stretch/>
        </p:blipFill>
        <p:spPr>
          <a:xfrm>
            <a:off x="-888" y="2332856"/>
            <a:ext cx="9144888" cy="4509120"/>
          </a:xfrm>
          <a:prstGeom prst="rect">
            <a:avLst/>
          </a:prstGeom>
        </p:spPr>
      </p:pic>
      <p:pic>
        <p:nvPicPr>
          <p:cNvPr id="8" name="Picture 7"/>
          <p:cNvPicPr>
            <a:picLocks noChangeAspect="1"/>
          </p:cNvPicPr>
          <p:nvPr/>
        </p:nvPicPr>
        <p:blipFill rotWithShape="1">
          <a:blip r:embed="rId6">
            <a:duotone>
              <a:schemeClr val="accent2">
                <a:shade val="45000"/>
                <a:satMod val="135000"/>
              </a:schemeClr>
              <a:prstClr val="white"/>
            </a:duotone>
            <a:extLst>
              <a:ext uri="{BEBA8EAE-BF5A-486C-A8C5-ECC9F3942E4B}">
                <a14:imgProps xmlns:a14="http://schemas.microsoft.com/office/drawing/2010/main">
                  <a14:imgLayer r:embed="rId7">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5029200" y="-1"/>
            <a:ext cx="4114800" cy="1722475"/>
          </a:xfrm>
          <a:prstGeom prst="rect">
            <a:avLst/>
          </a:prstGeom>
        </p:spPr>
      </p:pic>
      <p:sp>
        <p:nvSpPr>
          <p:cNvPr id="10" name="Title 8"/>
          <p:cNvSpPr>
            <a:spLocks noGrp="1"/>
          </p:cNvSpPr>
          <p:nvPr>
            <p:ph type="title"/>
          </p:nvPr>
        </p:nvSpPr>
        <p:spPr>
          <a:xfrm>
            <a:off x="395536" y="4365104"/>
            <a:ext cx="7239000" cy="812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a:lstStyle/>
          <a:p>
            <a:pPr>
              <a:lnSpc>
                <a:spcPct val="90000"/>
              </a:lnSpc>
              <a:defRPr/>
            </a:pPr>
            <a:r>
              <a:rPr lang="en-US" sz="4400" dirty="0" smtClean="0">
                <a:ea typeface="+mj-ea"/>
                <a:cs typeface="+mj-cs"/>
                <a:sym typeface="Century Gothic" charset="0"/>
              </a:rPr>
              <a:t>Module 1: Climate Change</a:t>
            </a:r>
            <a:endParaRPr lang="en-US" sz="4400" dirty="0">
              <a:ea typeface="+mj-ea"/>
              <a:cs typeface="+mj-cs"/>
              <a:sym typeface="Century Gothic" charset="0"/>
            </a:endParaRPr>
          </a:p>
        </p:txBody>
      </p:sp>
      <p:sp>
        <p:nvSpPr>
          <p:cNvPr id="12" name="Content Placeholder 1"/>
          <p:cNvSpPr>
            <a:spLocks noGrp="1"/>
          </p:cNvSpPr>
          <p:nvPr>
            <p:ph idx="1"/>
          </p:nvPr>
        </p:nvSpPr>
        <p:spPr>
          <a:xfrm>
            <a:off x="395536" y="5638800"/>
            <a:ext cx="7353300" cy="69123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a:lstStyle/>
          <a:p>
            <a:pPr marL="39688" indent="0">
              <a:lnSpc>
                <a:spcPct val="80000"/>
              </a:lnSpc>
              <a:buNone/>
              <a:defRPr/>
            </a:pPr>
            <a:r>
              <a:rPr lang="en-US" sz="2000" b="1" dirty="0">
                <a:latin typeface="Calibri" panose="020F0502020204030204" pitchFamily="34" charset="0"/>
                <a:ea typeface="+mn-ea"/>
                <a:cs typeface="+mn-cs"/>
                <a:sym typeface="Century Gothic" charset="0"/>
              </a:rPr>
              <a:t>PRESENTERS</a:t>
            </a:r>
          </a:p>
          <a:p>
            <a:pPr marL="39688" indent="0">
              <a:lnSpc>
                <a:spcPct val="80000"/>
              </a:lnSpc>
              <a:buNone/>
              <a:defRPr/>
            </a:pPr>
            <a:r>
              <a:rPr lang="en-US" sz="2000" dirty="0">
                <a:latin typeface="Calibri" panose="020F0502020204030204" pitchFamily="34" charset="0"/>
                <a:ea typeface="+mn-ea"/>
                <a:cs typeface="+mn-cs"/>
                <a:sym typeface="Century Gothic" charset="0"/>
              </a:rPr>
              <a:t>Location, Date</a:t>
            </a:r>
          </a:p>
        </p:txBody>
      </p:sp>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576" y="116632"/>
            <a:ext cx="7488832" cy="936104"/>
          </a:xfrm>
          <a:prstGeom prst="roundRect">
            <a:avLst/>
          </a:prstGeom>
          <a:noFill/>
        </p:spPr>
      </p:pic>
      <p:sp>
        <p:nvSpPr>
          <p:cNvPr id="5" name="Rectangle 4"/>
          <p:cNvSpPr/>
          <p:nvPr/>
        </p:nvSpPr>
        <p:spPr>
          <a:xfrm>
            <a:off x="251520" y="6443718"/>
            <a:ext cx="4032448" cy="338554"/>
          </a:xfrm>
          <a:prstGeom prst="rect">
            <a:avLst/>
          </a:prstGeom>
        </p:spPr>
        <p:txBody>
          <a:bodyPr wrap="square">
            <a:spAutoFit/>
          </a:bodyPr>
          <a:lstStyle/>
          <a:p>
            <a:r>
              <a:rPr lang="en-CA" sz="800" dirty="0" smtClean="0">
                <a:solidFill>
                  <a:schemeClr val="tx1"/>
                </a:solidFill>
                <a:latin typeface="+mn-lt"/>
              </a:rPr>
              <a:t>Produced </a:t>
            </a:r>
            <a:r>
              <a:rPr lang="en-CA" sz="800" dirty="0">
                <a:solidFill>
                  <a:schemeClr val="tx1"/>
                </a:solidFill>
                <a:latin typeface="+mn-lt"/>
              </a:rPr>
              <a:t>by ESSA Technologies Ltd. for the Investment Plan for the Caribbean Regional Track of the Pilot Programme for Climate Resilience </a:t>
            </a:r>
          </a:p>
        </p:txBody>
      </p:sp>
    </p:spTree>
    <p:extLst>
      <p:ext uri="{BB962C8B-B14F-4D97-AF65-F5344CB8AC3E}">
        <p14:creationId xmlns:p14="http://schemas.microsoft.com/office/powerpoint/2010/main" val="192767020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Why is climate changing?</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10</a:t>
            </a:fld>
            <a:endParaRPr lang="en-US" dirty="0"/>
          </a:p>
        </p:txBody>
      </p:sp>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605689"/>
            <a:ext cx="4303695" cy="38855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23528" y="1216373"/>
            <a:ext cx="4572000" cy="1200329"/>
          </a:xfrm>
          <a:prstGeom prst="rect">
            <a:avLst/>
          </a:prstGeom>
        </p:spPr>
        <p:txBody>
          <a:bodyPr>
            <a:spAutoFit/>
          </a:bodyPr>
          <a:lstStyle/>
          <a:p>
            <a:r>
              <a:rPr lang="en-US" dirty="0" smtClean="0">
                <a:solidFill>
                  <a:schemeClr val="bg1"/>
                </a:solidFill>
                <a:latin typeface="+mn-lt"/>
              </a:rPr>
              <a:t>A </a:t>
            </a:r>
            <a:r>
              <a:rPr lang="en-US" dirty="0">
                <a:solidFill>
                  <a:schemeClr val="bg1"/>
                </a:solidFill>
                <a:latin typeface="+mn-lt"/>
              </a:rPr>
              <a:t>build up of greenhouse gases in the atmosphere is causing </a:t>
            </a:r>
            <a:r>
              <a:rPr lang="en-US" dirty="0" smtClean="0">
                <a:solidFill>
                  <a:schemeClr val="bg1"/>
                </a:solidFill>
                <a:latin typeface="+mn-lt"/>
              </a:rPr>
              <a:t>global warming</a:t>
            </a:r>
            <a:endParaRPr lang="en-CA" dirty="0">
              <a:latin typeface="+mn-lt"/>
            </a:endParaRPr>
          </a:p>
        </p:txBody>
      </p:sp>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0505"/>
          <a:stretch/>
        </p:blipFill>
        <p:spPr bwMode="auto">
          <a:xfrm>
            <a:off x="4860108" y="1412776"/>
            <a:ext cx="4217207" cy="20989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5528" y="3717032"/>
            <a:ext cx="2329524" cy="15735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18499"/>
          <a:stretch/>
        </p:blipFill>
        <p:spPr bwMode="auto">
          <a:xfrm>
            <a:off x="6974622" y="3717032"/>
            <a:ext cx="2108604" cy="16628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2252"/>
          <a:stretch/>
        </p:blipFill>
        <p:spPr bwMode="auto">
          <a:xfrm>
            <a:off x="4881414" y="5092882"/>
            <a:ext cx="2147004" cy="16628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74622" y="5092885"/>
            <a:ext cx="2108604" cy="16628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3027973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The Greenhouse Effect</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11</a:t>
            </a:fld>
            <a:endParaRPr lang="en-US" dirty="0"/>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577" r="6802" b="14192"/>
          <a:stretch/>
        </p:blipFill>
        <p:spPr bwMode="auto">
          <a:xfrm>
            <a:off x="1691680" y="1472761"/>
            <a:ext cx="5846658" cy="45293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51520" y="6428549"/>
            <a:ext cx="2016224" cy="253916"/>
          </a:xfrm>
          <a:prstGeom prst="rect">
            <a:avLst/>
          </a:prstGeom>
          <a:noFill/>
        </p:spPr>
        <p:txBody>
          <a:bodyPr wrap="square" rtlCol="0">
            <a:spAutoFit/>
          </a:bodyPr>
          <a:lstStyle/>
          <a:p>
            <a:r>
              <a:rPr lang="en-US" sz="1050" dirty="0" smtClean="0">
                <a:latin typeface="+mn-lt"/>
              </a:rPr>
              <a:t>Source: niwa.co.nz</a:t>
            </a:r>
            <a:endParaRPr lang="en-US" sz="1050" dirty="0">
              <a:latin typeface="+mn-lt"/>
            </a:endParaRPr>
          </a:p>
        </p:txBody>
      </p:sp>
    </p:spTree>
    <p:extLst>
      <p:ext uri="{BB962C8B-B14F-4D97-AF65-F5344CB8AC3E}">
        <p14:creationId xmlns:p14="http://schemas.microsoft.com/office/powerpoint/2010/main" val="398111346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CA" dirty="0" smtClean="0"/>
              <a:t>An Enhanced Greenhouse Effect</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12</a:t>
            </a:fld>
            <a:endParaRPr lang="en-US" dirty="0"/>
          </a:p>
        </p:txBody>
      </p:sp>
      <p:sp>
        <p:nvSpPr>
          <p:cNvPr id="6" name="TextBox 5"/>
          <p:cNvSpPr txBox="1"/>
          <p:nvPr/>
        </p:nvSpPr>
        <p:spPr>
          <a:xfrm>
            <a:off x="251520" y="6428549"/>
            <a:ext cx="4176464" cy="253916"/>
          </a:xfrm>
          <a:prstGeom prst="rect">
            <a:avLst/>
          </a:prstGeom>
          <a:noFill/>
        </p:spPr>
        <p:txBody>
          <a:bodyPr wrap="square" rtlCol="0">
            <a:spAutoFit/>
          </a:bodyPr>
          <a:lstStyle/>
          <a:p>
            <a:r>
              <a:rPr lang="en-US" sz="1050" dirty="0" smtClean="0">
                <a:latin typeface="+mn-lt"/>
              </a:rPr>
              <a:t>Source: </a:t>
            </a:r>
            <a:r>
              <a:rPr lang="en-CA" sz="1050" dirty="0">
                <a:latin typeface="+mn-lt"/>
              </a:rPr>
              <a:t>Center for Sustainable Systems, University of </a:t>
            </a:r>
            <a:r>
              <a:rPr lang="en-CA" sz="1050" dirty="0" smtClean="0">
                <a:latin typeface="+mn-lt"/>
              </a:rPr>
              <a:t>Michigan</a:t>
            </a:r>
            <a:endParaRPr lang="en-US" sz="1050" dirty="0">
              <a:latin typeface="+mn-lt"/>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1268760"/>
            <a:ext cx="6893421" cy="491148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1252221"/>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Rising temperatures and GHGs in the atmosphere lead to many other changes</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13</a:t>
            </a:fld>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r="2022" b="52643"/>
          <a:stretch/>
        </p:blipFill>
        <p:spPr>
          <a:xfrm>
            <a:off x="1231452" y="1988840"/>
            <a:ext cx="6393063" cy="3749368"/>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251520" y="6428549"/>
            <a:ext cx="4176464" cy="253916"/>
          </a:xfrm>
          <a:prstGeom prst="rect">
            <a:avLst/>
          </a:prstGeom>
          <a:noFill/>
        </p:spPr>
        <p:txBody>
          <a:bodyPr wrap="square" rtlCol="0">
            <a:spAutoFit/>
          </a:bodyPr>
          <a:lstStyle/>
          <a:p>
            <a:r>
              <a:rPr lang="en-US" sz="1050" dirty="0" smtClean="0">
                <a:latin typeface="+mn-lt"/>
              </a:rPr>
              <a:t>Source: </a:t>
            </a:r>
            <a:r>
              <a:rPr lang="en-CA" sz="1050" dirty="0" smtClean="0">
                <a:latin typeface="+mn-lt"/>
              </a:rPr>
              <a:t>US National Climate Assessment 2018</a:t>
            </a:r>
            <a:endParaRPr lang="en-US" sz="1050" dirty="0">
              <a:latin typeface="+mn-lt"/>
            </a:endParaRPr>
          </a:p>
        </p:txBody>
      </p:sp>
    </p:spTree>
    <p:extLst>
      <p:ext uri="{BB962C8B-B14F-4D97-AF65-F5344CB8AC3E}">
        <p14:creationId xmlns:p14="http://schemas.microsoft.com/office/powerpoint/2010/main" val="1850926925"/>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4000" dirty="0"/>
              <a:t>Rising temperatures and </a:t>
            </a:r>
            <a:r>
              <a:rPr lang="en-CA" sz="4000" dirty="0" smtClean="0"/>
              <a:t>GHGs </a:t>
            </a:r>
            <a:r>
              <a:rPr lang="en-CA" sz="4000" dirty="0"/>
              <a:t>in the atmosphere lead to many other changes</a:t>
            </a:r>
          </a:p>
        </p:txBody>
      </p:sp>
      <p:sp>
        <p:nvSpPr>
          <p:cNvPr id="4" name="Slide Number Placeholder 3"/>
          <p:cNvSpPr>
            <a:spLocks noGrp="1"/>
          </p:cNvSpPr>
          <p:nvPr>
            <p:ph type="sldNum" sz="quarter" idx="10"/>
          </p:nvPr>
        </p:nvSpPr>
        <p:spPr/>
        <p:txBody>
          <a:bodyPr/>
          <a:lstStyle/>
          <a:p>
            <a:fld id="{B4D8B4AB-CD72-480D-AE1B-333A4B71A934}" type="slidenum">
              <a:rPr lang="en-US" smtClean="0"/>
              <a:pPr/>
              <a:t>14</a:t>
            </a:fld>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976472668"/>
              </p:ext>
            </p:extLst>
          </p:nvPr>
        </p:nvGraphicFramePr>
        <p:xfrm>
          <a:off x="1259632" y="1556792"/>
          <a:ext cx="6912769" cy="4551680"/>
        </p:xfrm>
        <a:graphic>
          <a:graphicData uri="http://schemas.openxmlformats.org/drawingml/2006/table">
            <a:tbl>
              <a:tblPr firstRow="1" bandRow="1">
                <a:tableStyleId>{9DCAF9ED-07DC-4A11-8D7F-57B35C25682E}</a:tableStyleId>
              </a:tblPr>
              <a:tblGrid>
                <a:gridCol w="2534682"/>
                <a:gridCol w="2995533"/>
                <a:gridCol w="1382554"/>
              </a:tblGrid>
              <a:tr h="370840">
                <a:tc>
                  <a:txBody>
                    <a:bodyPr/>
                    <a:lstStyle/>
                    <a:p>
                      <a:r>
                        <a:rPr lang="en-US" dirty="0" smtClean="0"/>
                        <a:t>Physical</a:t>
                      </a:r>
                      <a:r>
                        <a:rPr lang="en-US" baseline="0" dirty="0" smtClean="0"/>
                        <a:t> indicator</a:t>
                      </a:r>
                      <a:endParaRPr lang="en-US" dirty="0"/>
                    </a:p>
                  </a:txBody>
                  <a:tcPr/>
                </a:tc>
                <a:tc>
                  <a:txBody>
                    <a:bodyPr/>
                    <a:lstStyle/>
                    <a:p>
                      <a:r>
                        <a:rPr lang="en-US" dirty="0" smtClean="0"/>
                        <a:t>Trend</a:t>
                      </a:r>
                      <a:endParaRPr lang="en-US" dirty="0"/>
                    </a:p>
                  </a:txBody>
                  <a:tcPr/>
                </a:tc>
                <a:tc>
                  <a:txBody>
                    <a:bodyPr/>
                    <a:lstStyle/>
                    <a:p>
                      <a:r>
                        <a:rPr lang="en-US" dirty="0" smtClean="0"/>
                        <a:t>Timeframe</a:t>
                      </a:r>
                      <a:endParaRPr lang="en-US" dirty="0"/>
                    </a:p>
                  </a:txBody>
                  <a:tcPr/>
                </a:tc>
              </a:tr>
              <a:tr h="370840">
                <a:tc>
                  <a:txBody>
                    <a:bodyPr/>
                    <a:lstStyle/>
                    <a:p>
                      <a:r>
                        <a:rPr lang="en-US" sz="1700" dirty="0" smtClean="0"/>
                        <a:t>Ocean temperature</a:t>
                      </a:r>
                      <a:endParaRPr lang="en-US" sz="1700" dirty="0"/>
                    </a:p>
                  </a:txBody>
                  <a:tcPr/>
                </a:tc>
                <a:tc>
                  <a:txBody>
                    <a:bodyPr/>
                    <a:lstStyle/>
                    <a:p>
                      <a:r>
                        <a:rPr lang="en-US" sz="1700" dirty="0" smtClean="0"/>
                        <a:t>+0.11°C / decade</a:t>
                      </a:r>
                      <a:endParaRPr lang="en-US" sz="1700" dirty="0"/>
                    </a:p>
                  </a:txBody>
                  <a:tcPr/>
                </a:tc>
                <a:tc>
                  <a:txBody>
                    <a:bodyPr/>
                    <a:lstStyle/>
                    <a:p>
                      <a:r>
                        <a:rPr lang="en-US" sz="1700" dirty="0" smtClean="0"/>
                        <a:t>1971-2010</a:t>
                      </a:r>
                      <a:endParaRPr lang="en-US" sz="1700" dirty="0"/>
                    </a:p>
                  </a:txBody>
                  <a:tcPr/>
                </a:tc>
              </a:tr>
              <a:tr h="370840">
                <a:tc>
                  <a:txBody>
                    <a:bodyPr/>
                    <a:lstStyle/>
                    <a:p>
                      <a:r>
                        <a:rPr lang="en-US" sz="1700" dirty="0" smtClean="0"/>
                        <a:t>Ocean chemistry</a:t>
                      </a:r>
                      <a:endParaRPr lang="en-US" sz="1700" dirty="0"/>
                    </a:p>
                  </a:txBody>
                  <a:tcPr/>
                </a:tc>
                <a:tc>
                  <a:txBody>
                    <a:bodyPr/>
                    <a:lstStyle/>
                    <a:p>
                      <a:r>
                        <a:rPr lang="en-US" sz="1700" dirty="0" smtClean="0"/>
                        <a:t>+26% in acidity due to uptake of atmospheric</a:t>
                      </a:r>
                      <a:r>
                        <a:rPr lang="en-US" sz="1700" baseline="0" dirty="0" smtClean="0"/>
                        <a:t> carbon</a:t>
                      </a:r>
                      <a:endParaRPr lang="en-US" sz="1700" dirty="0"/>
                    </a:p>
                  </a:txBody>
                  <a:tcPr/>
                </a:tc>
                <a:tc>
                  <a:txBody>
                    <a:bodyPr/>
                    <a:lstStyle/>
                    <a:p>
                      <a:r>
                        <a:rPr lang="en-US" sz="1700" dirty="0" smtClean="0"/>
                        <a:t>Since 1750</a:t>
                      </a:r>
                      <a:endParaRPr lang="en-US" sz="1700" dirty="0"/>
                    </a:p>
                  </a:txBody>
                  <a:tcPr/>
                </a:tc>
              </a:tr>
              <a:tr h="370840">
                <a:tc>
                  <a:txBody>
                    <a:bodyPr/>
                    <a:lstStyle/>
                    <a:p>
                      <a:r>
                        <a:rPr lang="en-US" sz="1700" dirty="0" smtClean="0"/>
                        <a:t>Air humidity</a:t>
                      </a:r>
                      <a:endParaRPr lang="en-US" sz="1700" dirty="0"/>
                    </a:p>
                  </a:txBody>
                  <a:tcPr/>
                </a:tc>
                <a:tc>
                  <a:txBody>
                    <a:bodyPr/>
                    <a:lstStyle/>
                    <a:p>
                      <a:r>
                        <a:rPr lang="en-US" sz="1700" dirty="0" smtClean="0"/>
                        <a:t>Increase</a:t>
                      </a:r>
                      <a:endParaRPr lang="en-US" sz="1700" dirty="0"/>
                    </a:p>
                  </a:txBody>
                  <a:tcPr/>
                </a:tc>
                <a:tc>
                  <a:txBody>
                    <a:bodyPr/>
                    <a:lstStyle/>
                    <a:p>
                      <a:r>
                        <a:rPr lang="en-US" sz="1700" dirty="0" smtClean="0"/>
                        <a:t>Since 1970s</a:t>
                      </a:r>
                      <a:endParaRPr lang="en-US" sz="1700" dirty="0"/>
                    </a:p>
                  </a:txBody>
                  <a:tcPr/>
                </a:tc>
              </a:tr>
              <a:tr h="370840">
                <a:tc>
                  <a:txBody>
                    <a:bodyPr/>
                    <a:lstStyle/>
                    <a:p>
                      <a:r>
                        <a:rPr lang="en-US" sz="1700" dirty="0" smtClean="0"/>
                        <a:t>Average annual</a:t>
                      </a:r>
                      <a:r>
                        <a:rPr lang="en-US" sz="1700" baseline="0" dirty="0" smtClean="0"/>
                        <a:t> </a:t>
                      </a:r>
                      <a:r>
                        <a:rPr lang="en-US" sz="1700" dirty="0" smtClean="0"/>
                        <a:t>precipitation</a:t>
                      </a:r>
                      <a:endParaRPr lang="en-US" sz="1700" dirty="0"/>
                    </a:p>
                  </a:txBody>
                  <a:tcPr/>
                </a:tc>
                <a:tc>
                  <a:txBody>
                    <a:bodyPr/>
                    <a:lstStyle/>
                    <a:p>
                      <a:r>
                        <a:rPr lang="en-US" sz="1700" dirty="0" smtClean="0"/>
                        <a:t>Regionally variable</a:t>
                      </a:r>
                      <a:endParaRPr lang="en-US" sz="1700" dirty="0"/>
                    </a:p>
                  </a:txBody>
                  <a:tcPr/>
                </a:tc>
                <a:tc>
                  <a:txBody>
                    <a:bodyPr/>
                    <a:lstStyle/>
                    <a:p>
                      <a:r>
                        <a:rPr lang="en-US" sz="1700" dirty="0" smtClean="0"/>
                        <a:t>Since 1970s</a:t>
                      </a:r>
                      <a:endParaRPr lang="en-US" sz="1700" dirty="0"/>
                    </a:p>
                  </a:txBody>
                  <a:tcPr/>
                </a:tc>
              </a:tr>
              <a:tr h="370840">
                <a:tc>
                  <a:txBody>
                    <a:bodyPr/>
                    <a:lstStyle/>
                    <a:p>
                      <a:r>
                        <a:rPr lang="en-US" sz="1700" dirty="0" smtClean="0"/>
                        <a:t>Arctic and Antarctic</a:t>
                      </a:r>
                      <a:r>
                        <a:rPr lang="en-US" sz="1700" baseline="0" dirty="0" smtClean="0"/>
                        <a:t> sea-ice extent</a:t>
                      </a:r>
                      <a:endParaRPr lang="en-US" sz="1700" dirty="0"/>
                    </a:p>
                  </a:txBody>
                  <a:tcPr/>
                </a:tc>
                <a:tc>
                  <a:txBody>
                    <a:bodyPr/>
                    <a:lstStyle/>
                    <a:p>
                      <a:r>
                        <a:rPr lang="en-US" sz="1700" dirty="0" smtClean="0"/>
                        <a:t>Net loss</a:t>
                      </a:r>
                      <a:endParaRPr lang="en-US" sz="1700" dirty="0"/>
                    </a:p>
                  </a:txBody>
                  <a:tcPr/>
                </a:tc>
                <a:tc>
                  <a:txBody>
                    <a:bodyPr/>
                    <a:lstStyle/>
                    <a:p>
                      <a:r>
                        <a:rPr lang="en-US" sz="1700" dirty="0" smtClean="0"/>
                        <a:t>Since 1978</a:t>
                      </a:r>
                      <a:endParaRPr lang="en-US" sz="1700" dirty="0"/>
                    </a:p>
                  </a:txBody>
                  <a:tcPr/>
                </a:tc>
              </a:tr>
              <a:tr h="370840">
                <a:tc>
                  <a:txBody>
                    <a:bodyPr/>
                    <a:lstStyle/>
                    <a:p>
                      <a:r>
                        <a:rPr lang="en-US" sz="1700" dirty="0" smtClean="0"/>
                        <a:t>Mountain glaciers</a:t>
                      </a:r>
                      <a:endParaRPr lang="en-US" sz="1700" dirty="0"/>
                    </a:p>
                  </a:txBody>
                  <a:tcPr/>
                </a:tc>
                <a:tc>
                  <a:txBody>
                    <a:bodyPr/>
                    <a:lstStyle/>
                    <a:p>
                      <a:r>
                        <a:rPr lang="en-US" sz="1700" dirty="0" smtClean="0"/>
                        <a:t>Widespread retreat</a:t>
                      </a:r>
                      <a:endParaRPr lang="en-US" sz="1700" dirty="0"/>
                    </a:p>
                  </a:txBody>
                  <a:tcPr/>
                </a:tc>
                <a:tc>
                  <a:txBody>
                    <a:bodyPr/>
                    <a:lstStyle/>
                    <a:p>
                      <a:r>
                        <a:rPr lang="en-US" sz="1700" dirty="0" smtClean="0"/>
                        <a:t>1900</a:t>
                      </a:r>
                      <a:endParaRPr lang="en-US" sz="1700" dirty="0"/>
                    </a:p>
                  </a:txBody>
                  <a:tcPr/>
                </a:tc>
              </a:tr>
              <a:tr h="370840">
                <a:tc>
                  <a:txBody>
                    <a:bodyPr/>
                    <a:lstStyle/>
                    <a:p>
                      <a:r>
                        <a:rPr lang="en-US" sz="1700" dirty="0" smtClean="0"/>
                        <a:t>Antarctic</a:t>
                      </a:r>
                      <a:r>
                        <a:rPr lang="en-US" sz="1700" baseline="0" dirty="0" smtClean="0"/>
                        <a:t> and Greenland ice sheets</a:t>
                      </a:r>
                      <a:endParaRPr lang="en-US" sz="1700" dirty="0"/>
                    </a:p>
                  </a:txBody>
                  <a:tcPr/>
                </a:tc>
                <a:tc>
                  <a:txBody>
                    <a:bodyPr/>
                    <a:lstStyle/>
                    <a:p>
                      <a:r>
                        <a:rPr lang="en-US" sz="1700" dirty="0" smtClean="0"/>
                        <a:t>Loss in mass</a:t>
                      </a:r>
                      <a:endParaRPr lang="en-US" sz="1700" dirty="0"/>
                    </a:p>
                  </a:txBody>
                  <a:tcPr/>
                </a:tc>
                <a:tc>
                  <a:txBody>
                    <a:bodyPr/>
                    <a:lstStyle/>
                    <a:p>
                      <a:r>
                        <a:rPr lang="en-US" sz="1700" dirty="0" smtClean="0"/>
                        <a:t>1992-2011</a:t>
                      </a:r>
                      <a:endParaRPr lang="en-US" sz="1700" dirty="0"/>
                    </a:p>
                  </a:txBody>
                  <a:tcPr/>
                </a:tc>
              </a:tr>
              <a:tr h="370840">
                <a:tc>
                  <a:txBody>
                    <a:bodyPr/>
                    <a:lstStyle/>
                    <a:p>
                      <a:r>
                        <a:rPr lang="en-US" sz="1700" dirty="0" smtClean="0"/>
                        <a:t>Sea level</a:t>
                      </a:r>
                      <a:endParaRPr lang="en-US" sz="1700" dirty="0"/>
                    </a:p>
                  </a:txBody>
                  <a:tcPr/>
                </a:tc>
                <a:tc>
                  <a:txBody>
                    <a:bodyPr/>
                    <a:lstStyle/>
                    <a:p>
                      <a:r>
                        <a:rPr lang="en-US" sz="1700" dirty="0" smtClean="0"/>
                        <a:t>+1.7mm</a:t>
                      </a:r>
                      <a:r>
                        <a:rPr lang="en-US" sz="1700" baseline="0" dirty="0" smtClean="0"/>
                        <a:t> / year</a:t>
                      </a:r>
                      <a:endParaRPr lang="en-US" sz="1700" dirty="0"/>
                    </a:p>
                  </a:txBody>
                  <a:tcPr/>
                </a:tc>
                <a:tc>
                  <a:txBody>
                    <a:bodyPr/>
                    <a:lstStyle/>
                    <a:p>
                      <a:r>
                        <a:rPr lang="en-US" sz="1700" dirty="0" smtClean="0"/>
                        <a:t>1901-2010</a:t>
                      </a:r>
                      <a:endParaRPr lang="en-US" sz="1700" dirty="0"/>
                    </a:p>
                  </a:txBody>
                  <a:tcPr/>
                </a:tc>
              </a:tr>
            </a:tbl>
          </a:graphicData>
        </a:graphic>
      </p:graphicFrame>
      <p:sp>
        <p:nvSpPr>
          <p:cNvPr id="6" name="TextBox 5"/>
          <p:cNvSpPr txBox="1"/>
          <p:nvPr/>
        </p:nvSpPr>
        <p:spPr>
          <a:xfrm>
            <a:off x="611560" y="6453336"/>
            <a:ext cx="2736304" cy="253916"/>
          </a:xfrm>
          <a:prstGeom prst="rect">
            <a:avLst/>
          </a:prstGeom>
          <a:noFill/>
        </p:spPr>
        <p:txBody>
          <a:bodyPr wrap="square" rtlCol="0">
            <a:spAutoFit/>
          </a:bodyPr>
          <a:lstStyle/>
          <a:p>
            <a:r>
              <a:rPr lang="en-US" sz="1050" i="1" dirty="0" smtClean="0">
                <a:latin typeface="+mn-lt"/>
              </a:rPr>
              <a:t>Source: IPCC, Stocker et al. (2013)</a:t>
            </a:r>
            <a:endParaRPr lang="en-US" sz="1050" i="1" dirty="0">
              <a:latin typeface="+mn-lt"/>
            </a:endParaRPr>
          </a:p>
        </p:txBody>
      </p:sp>
    </p:spTree>
    <p:extLst>
      <p:ext uri="{BB962C8B-B14F-4D97-AF65-F5344CB8AC3E}">
        <p14:creationId xmlns:p14="http://schemas.microsoft.com/office/powerpoint/2010/main" val="1706683985"/>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Carbon dioxide from human activities are changing the </a:t>
            </a:r>
            <a:r>
              <a:rPr lang="en-CA" dirty="0" smtClean="0"/>
              <a:t>Caribbean sea</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15</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7704" y="1772816"/>
            <a:ext cx="5057784" cy="4292201"/>
          </a:xfrm>
          <a:prstGeom prst="rect">
            <a:avLst/>
          </a:prstGeom>
          <a:solidFill>
            <a:schemeClr val="tx1"/>
          </a:solidFill>
        </p:spPr>
      </p:pic>
      <p:pic>
        <p:nvPicPr>
          <p:cNvPr id="7170" name="Picture 2" descr="C:\Users\jeyzaguirre\Dropbox (ESSA Technologies)\CRFM Fishery-Related SEIA and Monitoring System\Templates\Graphic Elements PNGs\CRFM_PosterElements-0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2419" y="4580261"/>
            <a:ext cx="990600" cy="1041400"/>
          </a:xfrm>
          <a:prstGeom prst="rect">
            <a:avLst/>
          </a:prstGeom>
          <a:noFill/>
          <a:extLst>
            <a:ext uri="{909E8E84-426E-40DD-AFC4-6F175D3DCCD1}">
              <a14:hiddenFill xmlns:a14="http://schemas.microsoft.com/office/drawing/2010/main">
                <a:solidFill>
                  <a:srgbClr val="FFFFFF"/>
                </a:solidFill>
              </a14:hiddenFill>
            </a:ext>
          </a:extLst>
        </p:spPr>
      </p:pic>
      <p:sp>
        <p:nvSpPr>
          <p:cNvPr id="6" name="Isosceles Triangle 5"/>
          <p:cNvSpPr/>
          <p:nvPr/>
        </p:nvSpPr>
        <p:spPr bwMode="auto">
          <a:xfrm>
            <a:off x="8119453" y="4865577"/>
            <a:ext cx="504056" cy="470768"/>
          </a:xfrm>
          <a:prstGeom prst="triangle">
            <a:avLst/>
          </a:prstGeom>
          <a:solidFill>
            <a:schemeClr val="accent6">
              <a:lumMod val="75000"/>
            </a:schemeClr>
          </a:solidFill>
          <a:ln w="127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endParaRPr>
          </a:p>
        </p:txBody>
      </p:sp>
      <p:pic>
        <p:nvPicPr>
          <p:cNvPr id="7171" name="Picture 3" descr="C:\Users\jeyzaguirre\Dropbox (ESSA Technologies)\CRFM Fishery-Related SEIA and Monitoring System\Templates\Graphic Elements PNGs\CRFM_PosterElements-08.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7019" y="3284984"/>
            <a:ext cx="1041400" cy="990600"/>
          </a:xfrm>
          <a:prstGeom prst="rect">
            <a:avLst/>
          </a:prstGeom>
          <a:noFill/>
          <a:extLst>
            <a:ext uri="{909E8E84-426E-40DD-AFC4-6F175D3DCCD1}">
              <a14:hiddenFill xmlns:a14="http://schemas.microsoft.com/office/drawing/2010/main">
                <a:solidFill>
                  <a:srgbClr val="FFFFFF"/>
                </a:solidFill>
              </a14:hiddenFill>
            </a:ext>
          </a:extLst>
        </p:spPr>
      </p:pic>
      <p:sp>
        <p:nvSpPr>
          <p:cNvPr id="9" name="Isosceles Triangle 8"/>
          <p:cNvSpPr/>
          <p:nvPr/>
        </p:nvSpPr>
        <p:spPr bwMode="auto">
          <a:xfrm rot="10800000">
            <a:off x="8119453" y="3544900"/>
            <a:ext cx="504056" cy="470768"/>
          </a:xfrm>
          <a:prstGeom prst="triangle">
            <a:avLst/>
          </a:prstGeom>
          <a:solidFill>
            <a:schemeClr val="accent6">
              <a:lumMod val="75000"/>
            </a:schemeClr>
          </a:solidFill>
          <a:ln w="127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endParaRPr>
          </a:p>
        </p:txBody>
      </p:sp>
      <p:sp>
        <p:nvSpPr>
          <p:cNvPr id="10" name="TextBox 9"/>
          <p:cNvSpPr txBox="1"/>
          <p:nvPr/>
        </p:nvSpPr>
        <p:spPr>
          <a:xfrm>
            <a:off x="611560" y="6453336"/>
            <a:ext cx="3600400" cy="253916"/>
          </a:xfrm>
          <a:prstGeom prst="rect">
            <a:avLst/>
          </a:prstGeom>
          <a:noFill/>
        </p:spPr>
        <p:txBody>
          <a:bodyPr wrap="square" rtlCol="0">
            <a:spAutoFit/>
          </a:bodyPr>
          <a:lstStyle/>
          <a:p>
            <a:r>
              <a:rPr lang="en-US" sz="1050" i="1" dirty="0" smtClean="0">
                <a:latin typeface="+mn-lt"/>
              </a:rPr>
              <a:t>Source: US National Climate Assessment 2018</a:t>
            </a:r>
            <a:endParaRPr lang="en-US" sz="1050" i="1" dirty="0">
              <a:latin typeface="+mn-lt"/>
            </a:endParaRPr>
          </a:p>
        </p:txBody>
      </p:sp>
    </p:spTree>
    <p:extLst>
      <p:ext uri="{BB962C8B-B14F-4D97-AF65-F5344CB8AC3E}">
        <p14:creationId xmlns:p14="http://schemas.microsoft.com/office/powerpoint/2010/main" val="1862751199"/>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60648"/>
            <a:ext cx="5982152" cy="812800"/>
          </a:xfrm>
        </p:spPr>
        <p:txBody>
          <a:bodyPr>
            <a:normAutofit fontScale="90000"/>
          </a:bodyPr>
          <a:lstStyle/>
          <a:p>
            <a:r>
              <a:rPr lang="en-CA" dirty="0" smtClean="0"/>
              <a:t>Local observations support the science</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16</a:t>
            </a:fld>
            <a:endParaRPr lang="en-US"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431540" y="1568722"/>
            <a:ext cx="6749553" cy="3171230"/>
          </a:xfrm>
          <a:prstGeom prst="rect">
            <a:avLst/>
          </a:prstGeom>
          <a:noFill/>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877" y="4647778"/>
            <a:ext cx="2531257" cy="1775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79381" y="6396335"/>
            <a:ext cx="2232248" cy="461665"/>
          </a:xfrm>
          <a:prstGeom prst="rect">
            <a:avLst/>
          </a:prstGeom>
          <a:noFill/>
        </p:spPr>
        <p:txBody>
          <a:bodyPr wrap="square" rtlCol="0">
            <a:spAutoFit/>
          </a:bodyPr>
          <a:lstStyle/>
          <a:p>
            <a:r>
              <a:rPr lang="en-CA" dirty="0" smtClean="0">
                <a:latin typeface="+mn-lt"/>
              </a:rPr>
              <a:t>Montego Bay</a:t>
            </a:r>
            <a:endParaRPr lang="en-CA" dirty="0">
              <a:latin typeface="+mn-lt"/>
            </a:endParaRPr>
          </a:p>
        </p:txBody>
      </p:sp>
      <p:pic>
        <p:nvPicPr>
          <p:cNvPr id="1331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t="10335"/>
          <a:stretch/>
        </p:blipFill>
        <p:spPr bwMode="auto">
          <a:xfrm>
            <a:off x="6444208" y="165820"/>
            <a:ext cx="2531257" cy="1775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6743215" y="1925111"/>
            <a:ext cx="2232248" cy="461665"/>
          </a:xfrm>
          <a:prstGeom prst="rect">
            <a:avLst/>
          </a:prstGeom>
          <a:noFill/>
        </p:spPr>
        <p:txBody>
          <a:bodyPr wrap="square" rtlCol="0">
            <a:spAutoFit/>
          </a:bodyPr>
          <a:lstStyle/>
          <a:p>
            <a:pPr algn="ctr"/>
            <a:r>
              <a:rPr lang="en-CA" dirty="0" smtClean="0">
                <a:latin typeface="+mn-lt"/>
              </a:rPr>
              <a:t>Kingstown</a:t>
            </a:r>
            <a:endParaRPr lang="en-CA" dirty="0">
              <a:latin typeface="+mn-lt"/>
            </a:endParaRPr>
          </a:p>
        </p:txBody>
      </p:sp>
      <p:pic>
        <p:nvPicPr>
          <p:cNvPr id="133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4206" y="4047455"/>
            <a:ext cx="2531257" cy="17755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10"/>
          <p:cNvSpPr txBox="1"/>
          <p:nvPr/>
        </p:nvSpPr>
        <p:spPr>
          <a:xfrm>
            <a:off x="6593712" y="5835818"/>
            <a:ext cx="2232248" cy="461665"/>
          </a:xfrm>
          <a:prstGeom prst="rect">
            <a:avLst/>
          </a:prstGeom>
          <a:noFill/>
        </p:spPr>
        <p:txBody>
          <a:bodyPr wrap="square" rtlCol="0">
            <a:spAutoFit/>
          </a:bodyPr>
          <a:lstStyle/>
          <a:p>
            <a:pPr algn="ctr"/>
            <a:r>
              <a:rPr lang="en-CA" dirty="0" smtClean="0">
                <a:latin typeface="+mn-lt"/>
              </a:rPr>
              <a:t>Roseau</a:t>
            </a:r>
            <a:endParaRPr lang="en-CA" dirty="0">
              <a:latin typeface="+mn-lt"/>
            </a:endParaRPr>
          </a:p>
        </p:txBody>
      </p:sp>
    </p:spTree>
    <p:extLst>
      <p:ext uri="{BB962C8B-B14F-4D97-AF65-F5344CB8AC3E}">
        <p14:creationId xmlns:p14="http://schemas.microsoft.com/office/powerpoint/2010/main" val="1365555716"/>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is the future outlook?</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17</a:t>
            </a:fld>
            <a:endParaRPr lang="en-US" dirty="0"/>
          </a:p>
        </p:txBody>
      </p:sp>
      <p:sp>
        <p:nvSpPr>
          <p:cNvPr id="6" name="TextBox 5"/>
          <p:cNvSpPr txBox="1"/>
          <p:nvPr/>
        </p:nvSpPr>
        <p:spPr>
          <a:xfrm>
            <a:off x="323528" y="1412776"/>
            <a:ext cx="2870249" cy="1631216"/>
          </a:xfrm>
          <a:prstGeom prst="rect">
            <a:avLst/>
          </a:prstGeom>
          <a:solidFill>
            <a:schemeClr val="tx1"/>
          </a:solidFill>
        </p:spPr>
        <p:txBody>
          <a:bodyPr wrap="square" rtlCol="0">
            <a:spAutoFit/>
          </a:bodyPr>
          <a:lstStyle/>
          <a:p>
            <a:r>
              <a:rPr lang="en-CA" sz="2000" dirty="0" smtClean="0">
                <a:latin typeface="+mn-lt"/>
              </a:rPr>
              <a:t>Minor </a:t>
            </a:r>
            <a:r>
              <a:rPr lang="en-CA" sz="2000" dirty="0">
                <a:latin typeface="+mn-lt"/>
              </a:rPr>
              <a:t>reductions (RCP8.5)</a:t>
            </a:r>
          </a:p>
          <a:p>
            <a:r>
              <a:rPr lang="en-CA" sz="2000" dirty="0" smtClean="0">
                <a:latin typeface="+mn-lt"/>
              </a:rPr>
              <a:t>Paris </a:t>
            </a:r>
            <a:r>
              <a:rPr lang="en-CA" sz="2000" dirty="0">
                <a:latin typeface="+mn-lt"/>
              </a:rPr>
              <a:t>commitments (RCP4.5)</a:t>
            </a:r>
          </a:p>
          <a:p>
            <a:r>
              <a:rPr lang="en-CA" sz="2000" dirty="0">
                <a:latin typeface="+mn-lt"/>
              </a:rPr>
              <a:t>Paris goal (RCP2.6)</a:t>
            </a:r>
          </a:p>
        </p:txBody>
      </p:sp>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3468778"/>
            <a:ext cx="4876403" cy="3068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7864" y="1412776"/>
            <a:ext cx="5621922" cy="32223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9"/>
          <p:cNvSpPr txBox="1"/>
          <p:nvPr/>
        </p:nvSpPr>
        <p:spPr>
          <a:xfrm>
            <a:off x="5215299" y="6458575"/>
            <a:ext cx="3600400" cy="253916"/>
          </a:xfrm>
          <a:prstGeom prst="rect">
            <a:avLst/>
          </a:prstGeom>
          <a:noFill/>
        </p:spPr>
        <p:txBody>
          <a:bodyPr wrap="square" rtlCol="0">
            <a:spAutoFit/>
          </a:bodyPr>
          <a:lstStyle/>
          <a:p>
            <a:r>
              <a:rPr lang="en-US" sz="1050" i="1" dirty="0" smtClean="0">
                <a:latin typeface="+mj-lt"/>
              </a:rPr>
              <a:t>Sources: IPCC 2018 (WGI); </a:t>
            </a:r>
            <a:r>
              <a:rPr lang="fr-FR" sz="1050" i="1" dirty="0" err="1" smtClean="0">
                <a:latin typeface="+mj-lt"/>
              </a:rPr>
              <a:t>Gattuso</a:t>
            </a:r>
            <a:r>
              <a:rPr lang="fr-FR" sz="1050" i="1" dirty="0" smtClean="0">
                <a:latin typeface="+mj-lt"/>
              </a:rPr>
              <a:t> et al. 2015 Science.</a:t>
            </a:r>
            <a:endParaRPr lang="fr-FR" sz="1050" i="1" dirty="0">
              <a:latin typeface="+mj-lt"/>
            </a:endParaRPr>
          </a:p>
        </p:txBody>
      </p:sp>
      <p:sp>
        <p:nvSpPr>
          <p:cNvPr id="5" name="Rectangle 4"/>
          <p:cNvSpPr/>
          <p:nvPr/>
        </p:nvSpPr>
        <p:spPr bwMode="auto">
          <a:xfrm>
            <a:off x="7884368" y="2276872"/>
            <a:ext cx="931331" cy="1728192"/>
          </a:xfrm>
          <a:prstGeom prst="rect">
            <a:avLst/>
          </a:prstGeom>
          <a:solidFill>
            <a:schemeClr val="tx1"/>
          </a:solid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endParaRPr>
          </a:p>
        </p:txBody>
      </p:sp>
      <p:pic>
        <p:nvPicPr>
          <p:cNvPr id="11" name="Picture 2" descr="Image result for climate change solar win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84368" y="3682209"/>
            <a:ext cx="971600" cy="6457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18499"/>
          <a:stretch/>
        </p:blipFill>
        <p:spPr bwMode="auto">
          <a:xfrm>
            <a:off x="7884368" y="2276872"/>
            <a:ext cx="971600" cy="65343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descr="C:\Users\jeyzaguirre\Dropbox (ESSA Technologies)\CRFM Fishery-Related SEIA and Monitoring System\Photographs\Ava Gail - Video Shoot Photos\P1280366.jpg"/>
          <p:cNvPicPr>
            <a:picLocks noChangeAspect="1" noChangeArrowheads="1"/>
          </p:cNvPicPr>
          <p:nvPr/>
        </p:nvPicPr>
        <p:blipFill rotWithShape="1">
          <a:blip r:embed="rId7">
            <a:extLst>
              <a:ext uri="{28A0092B-C50C-407E-A947-70E740481C1C}">
                <a14:useLocalDpi xmlns:a14="http://schemas.microsoft.com/office/drawing/2010/main" val="0"/>
              </a:ext>
            </a:extLst>
          </a:blip>
          <a:srcRect t="35364" r="73718" b="32318"/>
          <a:stretch/>
        </p:blipFill>
        <p:spPr bwMode="auto">
          <a:xfrm>
            <a:off x="5814351" y="5002787"/>
            <a:ext cx="1547743" cy="1070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105582"/>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The concern is with the consequences </a:t>
            </a:r>
            <a:endParaRPr lang="en-CA" dirty="0"/>
          </a:p>
        </p:txBody>
      </p:sp>
      <p:sp>
        <p:nvSpPr>
          <p:cNvPr id="3" name="Content Placeholder 2"/>
          <p:cNvSpPr>
            <a:spLocks noGrp="1"/>
          </p:cNvSpPr>
          <p:nvPr>
            <p:ph idx="1"/>
          </p:nvPr>
        </p:nvSpPr>
        <p:spPr>
          <a:xfrm>
            <a:off x="990600" y="1397000"/>
            <a:ext cx="4301480" cy="4984328"/>
          </a:xfrm>
        </p:spPr>
        <p:txBody>
          <a:bodyPr>
            <a:normAutofit fontScale="70000" lnSpcReduction="20000"/>
          </a:bodyPr>
          <a:lstStyle/>
          <a:p>
            <a:r>
              <a:rPr lang="en-CA" dirty="0" smtClean="0"/>
              <a:t>Degradation of coral and marine habitat</a:t>
            </a:r>
          </a:p>
          <a:p>
            <a:r>
              <a:rPr lang="en-CA" dirty="0" smtClean="0"/>
              <a:t>Shifts in abundance and distribution of marine species</a:t>
            </a:r>
            <a:endParaRPr lang="en-CA" dirty="0"/>
          </a:p>
          <a:p>
            <a:r>
              <a:rPr lang="en-CA" dirty="0" smtClean="0"/>
              <a:t>Decline </a:t>
            </a:r>
            <a:r>
              <a:rPr lang="en-CA" dirty="0"/>
              <a:t>in productivity of </a:t>
            </a:r>
            <a:r>
              <a:rPr lang="en-CA" dirty="0" smtClean="0"/>
              <a:t>natural-resource </a:t>
            </a:r>
            <a:r>
              <a:rPr lang="en-CA" dirty="0"/>
              <a:t>based livelihoods</a:t>
            </a:r>
          </a:p>
          <a:p>
            <a:r>
              <a:rPr lang="en-CA" dirty="0" smtClean="0"/>
              <a:t>Greater </a:t>
            </a:r>
            <a:r>
              <a:rPr lang="en-CA" dirty="0"/>
              <a:t>food insecurity </a:t>
            </a:r>
          </a:p>
          <a:p>
            <a:r>
              <a:rPr lang="en-CA" dirty="0" smtClean="0"/>
              <a:t>Water </a:t>
            </a:r>
            <a:r>
              <a:rPr lang="en-CA" dirty="0"/>
              <a:t>stress</a:t>
            </a:r>
          </a:p>
          <a:p>
            <a:r>
              <a:rPr lang="en-CA" dirty="0" smtClean="0"/>
              <a:t>Poor health (heat</a:t>
            </a:r>
            <a:r>
              <a:rPr lang="en-CA" dirty="0"/>
              <a:t>, disasters, diseases like malaria, nutrition</a:t>
            </a:r>
            <a:r>
              <a:rPr lang="en-CA" dirty="0" smtClean="0"/>
              <a:t>)</a:t>
            </a:r>
          </a:p>
          <a:p>
            <a:r>
              <a:rPr lang="en-CA" dirty="0" smtClean="0"/>
              <a:t>Damage to infrastructure and other assets</a:t>
            </a:r>
            <a:endParaRPr lang="en-CA" dirty="0"/>
          </a:p>
          <a:p>
            <a:r>
              <a:rPr lang="en-CA" dirty="0" smtClean="0"/>
              <a:t>Decreased tourism appeal</a:t>
            </a:r>
          </a:p>
          <a:p>
            <a:r>
              <a:rPr lang="en-CA" dirty="0" smtClean="0"/>
              <a:t>Migration</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18</a:t>
            </a:fld>
            <a:endParaRPr lang="en-US" dirty="0"/>
          </a:p>
        </p:txBody>
      </p:sp>
      <p:pic>
        <p:nvPicPr>
          <p:cNvPr id="9218" name="Picture 2" descr="C:\Users\jeyzaguirre\Dropbox (ESSA Technologies)\CRFM Fishery-Related SEIA and Monitoring System\Photographs\Dominica July 2018\IMG_543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3953874"/>
            <a:ext cx="3013561" cy="2260171"/>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Image result for photo coral bleaching haiti"/>
          <p:cNvPicPr>
            <a:picLocks noChangeAspect="1" noChangeArrowheads="1"/>
          </p:cNvPicPr>
          <p:nvPr/>
        </p:nvPicPr>
        <p:blipFill rotWithShape="1">
          <a:blip r:embed="rId4">
            <a:extLst>
              <a:ext uri="{28A0092B-C50C-407E-A947-70E740481C1C}">
                <a14:useLocalDpi xmlns:a14="http://schemas.microsoft.com/office/drawing/2010/main" val="0"/>
              </a:ext>
            </a:extLst>
          </a:blip>
          <a:srcRect l="25441"/>
          <a:stretch/>
        </p:blipFill>
        <p:spPr bwMode="auto">
          <a:xfrm>
            <a:off x="5721484" y="1412776"/>
            <a:ext cx="3013561" cy="227355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724128" y="3686328"/>
            <a:ext cx="3600400" cy="253916"/>
          </a:xfrm>
          <a:prstGeom prst="rect">
            <a:avLst/>
          </a:prstGeom>
          <a:noFill/>
        </p:spPr>
        <p:txBody>
          <a:bodyPr wrap="square" rtlCol="0">
            <a:spAutoFit/>
          </a:bodyPr>
          <a:lstStyle/>
          <a:p>
            <a:r>
              <a:rPr lang="en-US" sz="1050" i="1" dirty="0" smtClean="0">
                <a:latin typeface="+mj-lt"/>
              </a:rPr>
              <a:t>Photo credit</a:t>
            </a:r>
            <a:r>
              <a:rPr lang="en-US" sz="1050" i="1" dirty="0" smtClean="0">
                <a:latin typeface="+mj-lt"/>
              </a:rPr>
              <a:t>: </a:t>
            </a:r>
            <a:r>
              <a:rPr lang="en-US" sz="1050" i="1" dirty="0" err="1" smtClean="0">
                <a:latin typeface="+mj-lt"/>
              </a:rPr>
              <a:t>ReefCheck</a:t>
            </a:r>
            <a:r>
              <a:rPr lang="en-US" sz="1050" i="1" dirty="0" smtClean="0">
                <a:latin typeface="+mj-lt"/>
              </a:rPr>
              <a:t> Foundation</a:t>
            </a:r>
            <a:r>
              <a:rPr lang="fr-FR" sz="1050" i="1" dirty="0" smtClean="0">
                <a:latin typeface="+mj-lt"/>
              </a:rPr>
              <a:t>.</a:t>
            </a:r>
            <a:endParaRPr lang="fr-FR" sz="1050" i="1" dirty="0">
              <a:latin typeface="+mj-lt"/>
            </a:endParaRPr>
          </a:p>
        </p:txBody>
      </p:sp>
    </p:spTree>
    <p:extLst>
      <p:ext uri="{BB962C8B-B14F-4D97-AF65-F5344CB8AC3E}">
        <p14:creationId xmlns:p14="http://schemas.microsoft.com/office/powerpoint/2010/main" val="2395701820"/>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Why don’t we know exactly what will happen on the ground</a:t>
            </a:r>
            <a:r>
              <a:rPr lang="en-CA" dirty="0" smtClean="0"/>
              <a:t>?</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19</a:t>
            </a:fld>
            <a:endParaRPr lang="en-US" dirty="0"/>
          </a:p>
        </p:txBody>
      </p:sp>
      <p:pic>
        <p:nvPicPr>
          <p:cNvPr id="11266" name="Picture 2" descr="https://www.frontiersin.org/files/Articles/104788/fenvs-02-00033-HTML-r1/image_m/fenvs-02-00033-g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479705"/>
            <a:ext cx="7088138" cy="48949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215299" y="6458575"/>
            <a:ext cx="3600400" cy="253916"/>
          </a:xfrm>
          <a:prstGeom prst="rect">
            <a:avLst/>
          </a:prstGeom>
          <a:noFill/>
        </p:spPr>
        <p:txBody>
          <a:bodyPr wrap="square" rtlCol="0">
            <a:spAutoFit/>
          </a:bodyPr>
          <a:lstStyle/>
          <a:p>
            <a:r>
              <a:rPr lang="en-US" sz="1050" i="1" dirty="0" smtClean="0">
                <a:latin typeface="+mj-lt"/>
              </a:rPr>
              <a:t>Sources: </a:t>
            </a:r>
            <a:r>
              <a:rPr lang="en-CA" sz="1050" i="1" dirty="0" err="1" smtClean="0">
                <a:latin typeface="+mj-lt"/>
              </a:rPr>
              <a:t>Wilby</a:t>
            </a:r>
            <a:r>
              <a:rPr lang="en-CA" sz="1050" i="1" dirty="0" smtClean="0">
                <a:latin typeface="+mj-lt"/>
              </a:rPr>
              <a:t> and </a:t>
            </a:r>
            <a:r>
              <a:rPr lang="en-CA" sz="1050" i="1" dirty="0" err="1" smtClean="0">
                <a:latin typeface="+mj-lt"/>
              </a:rPr>
              <a:t>Dessai</a:t>
            </a:r>
            <a:r>
              <a:rPr lang="en-CA" sz="1050" i="1" dirty="0" smtClean="0">
                <a:latin typeface="+mj-lt"/>
              </a:rPr>
              <a:t>, 2010.</a:t>
            </a:r>
            <a:endParaRPr lang="fr-FR" sz="1050" i="1" dirty="0">
              <a:latin typeface="+mj-lt"/>
            </a:endParaRPr>
          </a:p>
        </p:txBody>
      </p:sp>
    </p:spTree>
    <p:extLst>
      <p:ext uri="{BB962C8B-B14F-4D97-AF65-F5344CB8AC3E}">
        <p14:creationId xmlns:p14="http://schemas.microsoft.com/office/powerpoint/2010/main" val="175128547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B4D8B4AB-CD72-480D-AE1B-333A4B71A934}" type="slidenum">
              <a:rPr lang="en-US" smtClean="0"/>
              <a:pPr/>
              <a:t>2</a:t>
            </a:fld>
            <a:endParaRPr lang="en-US"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452" y="68843"/>
            <a:ext cx="8660680" cy="30176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2804499"/>
            <a:ext cx="4961929" cy="35223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81012">
            <a:off x="261980" y="3517424"/>
            <a:ext cx="4241737" cy="26468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val 1"/>
          <p:cNvSpPr/>
          <p:nvPr/>
        </p:nvSpPr>
        <p:spPr bwMode="auto">
          <a:xfrm>
            <a:off x="4626211" y="2859584"/>
            <a:ext cx="288032" cy="288032"/>
          </a:xfrm>
          <a:prstGeom prst="ellipse">
            <a:avLst/>
          </a:prstGeom>
          <a:noFill/>
          <a:ln w="22225"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endParaRPr>
          </a:p>
        </p:txBody>
      </p:sp>
      <p:sp>
        <p:nvSpPr>
          <p:cNvPr id="9" name="Oval 8"/>
          <p:cNvSpPr/>
          <p:nvPr/>
        </p:nvSpPr>
        <p:spPr bwMode="auto">
          <a:xfrm>
            <a:off x="4588104" y="4900601"/>
            <a:ext cx="288032" cy="288032"/>
          </a:xfrm>
          <a:prstGeom prst="ellipse">
            <a:avLst/>
          </a:prstGeom>
          <a:noFill/>
          <a:ln w="22225"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endParaRPr>
          </a:p>
        </p:txBody>
      </p:sp>
      <p:sp>
        <p:nvSpPr>
          <p:cNvPr id="10" name="Oval 9"/>
          <p:cNvSpPr/>
          <p:nvPr/>
        </p:nvSpPr>
        <p:spPr bwMode="auto">
          <a:xfrm>
            <a:off x="7092280" y="3075743"/>
            <a:ext cx="288032" cy="288032"/>
          </a:xfrm>
          <a:prstGeom prst="ellipse">
            <a:avLst/>
          </a:prstGeom>
          <a:noFill/>
          <a:ln w="22225"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endParaRPr>
          </a:p>
        </p:txBody>
      </p:sp>
      <p:sp>
        <p:nvSpPr>
          <p:cNvPr id="11" name="Oval 10"/>
          <p:cNvSpPr/>
          <p:nvPr/>
        </p:nvSpPr>
        <p:spPr bwMode="auto">
          <a:xfrm>
            <a:off x="4588104" y="4343743"/>
            <a:ext cx="288032" cy="288032"/>
          </a:xfrm>
          <a:prstGeom prst="ellipse">
            <a:avLst/>
          </a:prstGeom>
          <a:noFill/>
          <a:ln w="22225"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endParaRPr>
          </a:p>
        </p:txBody>
      </p:sp>
      <p:sp>
        <p:nvSpPr>
          <p:cNvPr id="12" name="Oval 11"/>
          <p:cNvSpPr/>
          <p:nvPr/>
        </p:nvSpPr>
        <p:spPr bwMode="auto">
          <a:xfrm>
            <a:off x="7092280" y="4612569"/>
            <a:ext cx="288032" cy="288032"/>
          </a:xfrm>
          <a:prstGeom prst="ellipse">
            <a:avLst/>
          </a:prstGeom>
          <a:noFill/>
          <a:ln w="22225" cap="flat" cmpd="sng" algn="ctr">
            <a:solidFill>
              <a:schemeClr val="accent2"/>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endParaRPr>
          </a:p>
        </p:txBody>
      </p:sp>
    </p:spTree>
    <p:extLst>
      <p:ext uri="{BB962C8B-B14F-4D97-AF65-F5344CB8AC3E}">
        <p14:creationId xmlns:p14="http://schemas.microsoft.com/office/powerpoint/2010/main" val="1949243173"/>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smtClean="0"/>
              <a:t>What do we do? </a:t>
            </a:r>
            <a:endParaRPr lang="en-CA" dirty="0"/>
          </a:p>
        </p:txBody>
      </p:sp>
      <p:sp>
        <p:nvSpPr>
          <p:cNvPr id="3" name="Content Placeholder 2"/>
          <p:cNvSpPr>
            <a:spLocks noGrp="1"/>
          </p:cNvSpPr>
          <p:nvPr>
            <p:ph idx="1"/>
          </p:nvPr>
        </p:nvSpPr>
        <p:spPr/>
        <p:txBody>
          <a:bodyPr/>
          <a:lstStyle/>
          <a:p>
            <a:r>
              <a:rPr lang="en-CA" dirty="0" smtClean="0"/>
              <a:t>Mindshifts for climate action:</a:t>
            </a:r>
          </a:p>
          <a:p>
            <a:pPr lvl="1"/>
            <a:r>
              <a:rPr lang="en-CA" dirty="0"/>
              <a:t>Changes are not only in the future (5 to </a:t>
            </a:r>
            <a:r>
              <a:rPr lang="en-CA" dirty="0" smtClean="0"/>
              <a:t>50 years</a:t>
            </a:r>
            <a:r>
              <a:rPr lang="en-CA" dirty="0" smtClean="0"/>
              <a:t>). Climate </a:t>
            </a:r>
            <a:r>
              <a:rPr lang="en-CA" dirty="0" smtClean="0"/>
              <a:t>change impacts are happening now</a:t>
            </a:r>
            <a:endParaRPr lang="en-CA" dirty="0"/>
          </a:p>
          <a:p>
            <a:pPr lvl="1"/>
            <a:r>
              <a:rPr lang="en-CA" dirty="0" smtClean="0"/>
              <a:t>We </a:t>
            </a:r>
            <a:r>
              <a:rPr lang="en-CA" dirty="0"/>
              <a:t>need to think ahead NOW/TODAY for </a:t>
            </a:r>
            <a:r>
              <a:rPr lang="en-CA" dirty="0" smtClean="0"/>
              <a:t>tomorrow</a:t>
            </a:r>
          </a:p>
          <a:p>
            <a:pPr lvl="1"/>
            <a:r>
              <a:rPr lang="en-CA" dirty="0"/>
              <a:t>We can’t rely on the past to predict the future</a:t>
            </a:r>
          </a:p>
          <a:p>
            <a:pPr lvl="1"/>
            <a:r>
              <a:rPr lang="en-CA" dirty="0" smtClean="0"/>
              <a:t>Taking future climate into account in decisions and plans is necessary and possible</a:t>
            </a:r>
            <a:endParaRPr lang="en-CA" dirty="0"/>
          </a:p>
          <a:p>
            <a:pPr lvl="1"/>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20</a:t>
            </a:fld>
            <a:endParaRPr lang="en-US" dirty="0"/>
          </a:p>
        </p:txBody>
      </p:sp>
    </p:spTree>
    <p:extLst>
      <p:ext uri="{BB962C8B-B14F-4D97-AF65-F5344CB8AC3E}">
        <p14:creationId xmlns:p14="http://schemas.microsoft.com/office/powerpoint/2010/main" val="1227492618"/>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Two types of climate action</a:t>
            </a:r>
            <a:endParaRPr lang="en-CA" dirty="0"/>
          </a:p>
        </p:txBody>
      </p:sp>
      <p:sp>
        <p:nvSpPr>
          <p:cNvPr id="7" name="Content Placeholder 6"/>
          <p:cNvSpPr>
            <a:spLocks noGrp="1"/>
          </p:cNvSpPr>
          <p:nvPr>
            <p:ph idx="1"/>
          </p:nvPr>
        </p:nvSpPr>
        <p:spPr>
          <a:xfrm>
            <a:off x="4436790" y="1473200"/>
            <a:ext cx="3293368" cy="4775200"/>
          </a:xfrm>
        </p:spPr>
        <p:txBody>
          <a:bodyPr/>
          <a:lstStyle/>
          <a:p>
            <a:pPr marL="39688" indent="0">
              <a:buNone/>
            </a:pPr>
            <a:r>
              <a:rPr lang="en-CA" b="1" dirty="0" smtClean="0"/>
              <a:t>Adaptation</a:t>
            </a:r>
          </a:p>
          <a:p>
            <a:pPr marL="39688" indent="0">
              <a:buNone/>
            </a:pPr>
            <a:r>
              <a:rPr lang="en-CA" dirty="0" smtClean="0"/>
              <a:t>Strategies and measures to </a:t>
            </a:r>
            <a:r>
              <a:rPr lang="en-CA" dirty="0" smtClean="0">
                <a:solidFill>
                  <a:schemeClr val="accent6">
                    <a:lumMod val="50000"/>
                  </a:schemeClr>
                </a:solidFill>
              </a:rPr>
              <a:t>manage the consequences of climate change</a:t>
            </a:r>
            <a:r>
              <a:rPr lang="en-CA" dirty="0" smtClean="0"/>
              <a:t>.</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21</a:t>
            </a:fld>
            <a:endParaRPr lang="en-US" dirty="0"/>
          </a:p>
        </p:txBody>
      </p:sp>
      <p:sp>
        <p:nvSpPr>
          <p:cNvPr id="9" name="Content Placeholder 6"/>
          <p:cNvSpPr txBox="1">
            <a:spLocks/>
          </p:cNvSpPr>
          <p:nvPr/>
        </p:nvSpPr>
        <p:spPr bwMode="auto">
          <a:xfrm>
            <a:off x="1105322" y="1549400"/>
            <a:ext cx="3293368" cy="477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50800" tIns="50800" rIns="91440" bIns="50800" numCol="1" anchor="t" anchorCtr="0" compatLnSpc="1">
            <a:prstTxWarp prst="textNoShape">
              <a:avLst/>
            </a:prstTxWarp>
          </a:bodyPr>
          <a:lstStyle>
            <a:lvl1pPr marL="382588" indent="-342900" algn="l" rtl="0" eaLnBrk="0" fontAlgn="base" hangingPunct="0">
              <a:spcBef>
                <a:spcPts val="800"/>
              </a:spcBef>
              <a:spcAft>
                <a:spcPct val="0"/>
              </a:spcAft>
              <a:buClr>
                <a:srgbClr val="00817E"/>
              </a:buClr>
              <a:buSzPct val="100000"/>
              <a:buFont typeface="Century Gothic" pitchFamily="34" charset="0"/>
              <a:buChar char="•"/>
              <a:defRPr sz="2800">
                <a:solidFill>
                  <a:schemeClr val="bg2"/>
                </a:solidFill>
                <a:latin typeface="+mn-lt"/>
                <a:ea typeface="MS PGothic" pitchFamily="34" charset="-128"/>
                <a:cs typeface="ＭＳ Ｐゴシック" charset="0"/>
                <a:sym typeface="Century Gothic" pitchFamily="34" charset="0"/>
              </a:defRPr>
            </a:lvl1pPr>
            <a:lvl2pPr marL="731838" indent="-285750" algn="l" rtl="0" eaLnBrk="0" fontAlgn="base" hangingPunct="0">
              <a:spcBef>
                <a:spcPts val="700"/>
              </a:spcBef>
              <a:spcAft>
                <a:spcPct val="0"/>
              </a:spcAft>
              <a:buClr>
                <a:srgbClr val="000000"/>
              </a:buClr>
              <a:buSzPct val="100000"/>
              <a:buFont typeface="Century Gothic" pitchFamily="34" charset="0"/>
              <a:buChar char="–"/>
              <a:defRPr sz="2400">
                <a:solidFill>
                  <a:schemeClr val="bg2"/>
                </a:solidFill>
                <a:latin typeface="+mn-lt"/>
                <a:ea typeface="MS PGothic" pitchFamily="34" charset="-128"/>
                <a:cs typeface="+mn-cs"/>
                <a:sym typeface="Century Gothic" pitchFamily="34" charset="0"/>
              </a:defRPr>
            </a:lvl2pPr>
            <a:lvl3pPr marL="1131888" indent="-228600" algn="l" rtl="0" eaLnBrk="0" fontAlgn="base" hangingPunct="0">
              <a:spcBef>
                <a:spcPts val="600"/>
              </a:spcBef>
              <a:spcAft>
                <a:spcPct val="0"/>
              </a:spcAft>
              <a:buClr>
                <a:srgbClr val="000000"/>
              </a:buClr>
              <a:buSzPct val="100000"/>
              <a:buFont typeface="Century Gothic" pitchFamily="34" charset="0"/>
              <a:buChar char="•"/>
              <a:defRPr>
                <a:solidFill>
                  <a:schemeClr val="bg2"/>
                </a:solidFill>
                <a:latin typeface="+mn-lt"/>
                <a:ea typeface="MS PGothic" pitchFamily="34" charset="-128"/>
                <a:cs typeface="+mn-cs"/>
                <a:sym typeface="Century Gothic" pitchFamily="34" charset="0"/>
              </a:defRPr>
            </a:lvl3pPr>
            <a:lvl4pPr marL="1589088" indent="-228600" algn="l" rtl="0" eaLnBrk="0" fontAlgn="base" hangingPunct="0">
              <a:spcBef>
                <a:spcPts val="500"/>
              </a:spcBef>
              <a:spcAft>
                <a:spcPct val="0"/>
              </a:spcAft>
              <a:buClr>
                <a:srgbClr val="000000"/>
              </a:buClr>
              <a:buSzPct val="100000"/>
              <a:buFont typeface="Arial" pitchFamily="34" charset="0"/>
              <a:buChar char="–"/>
              <a:defRPr sz="2000">
                <a:solidFill>
                  <a:schemeClr val="bg2"/>
                </a:solidFill>
                <a:latin typeface="Calibri" charset="0"/>
                <a:ea typeface="ヒラギノ角ゴ ProN W3" charset="0"/>
                <a:cs typeface="ヒラギノ角ゴ ProN W3" charset="0"/>
                <a:sym typeface="Calibri" pitchFamily="34" charset="0"/>
              </a:defRPr>
            </a:lvl4pPr>
            <a:lvl5pPr marL="2046288" indent="-228600" algn="l" rtl="0" eaLnBrk="0" fontAlgn="base" hangingPunct="0">
              <a:spcBef>
                <a:spcPts val="500"/>
              </a:spcBef>
              <a:spcAft>
                <a:spcPct val="0"/>
              </a:spcAft>
              <a:buClr>
                <a:srgbClr val="000000"/>
              </a:buClr>
              <a:buSzPct val="100000"/>
              <a:buFont typeface="Arial" pitchFamily="34" charset="0"/>
              <a:buChar char="»"/>
              <a:defRPr sz="2000">
                <a:solidFill>
                  <a:schemeClr val="bg2"/>
                </a:solidFill>
                <a:latin typeface="Calibri" charset="0"/>
                <a:ea typeface="ヒラギノ角ゴ ProN W3" charset="0"/>
                <a:cs typeface="ヒラギノ角ゴ ProN W3" charset="0"/>
                <a:sym typeface="Calibri" pitchFamily="34" charset="0"/>
              </a:defRPr>
            </a:lvl5pPr>
            <a:lvl6pPr marL="25034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6pPr>
            <a:lvl7pPr marL="29606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7pPr>
            <a:lvl8pPr marL="34178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8pPr>
            <a:lvl9pPr marL="3875088" indent="-228600" algn="l" rtl="0" fontAlgn="base">
              <a:spcBef>
                <a:spcPts val="500"/>
              </a:spcBef>
              <a:spcAft>
                <a:spcPct val="0"/>
              </a:spcAft>
              <a:buClr>
                <a:srgbClr val="000000"/>
              </a:buClr>
              <a:buSzPct val="100000"/>
              <a:buFont typeface="Arial" charset="0"/>
              <a:buChar char="»"/>
              <a:defRPr sz="2000">
                <a:solidFill>
                  <a:schemeClr val="tx1"/>
                </a:solidFill>
                <a:latin typeface="Calibri" charset="0"/>
                <a:ea typeface="ヒラギノ角ゴ ProN W3" charset="0"/>
                <a:cs typeface="ヒラギノ角ゴ ProN W3" charset="0"/>
                <a:sym typeface="Calibri" charset="0"/>
              </a:defRPr>
            </a:lvl9pPr>
          </a:lstStyle>
          <a:p>
            <a:pPr marL="39688" indent="0">
              <a:buFont typeface="Century Gothic" pitchFamily="34" charset="0"/>
              <a:buNone/>
            </a:pPr>
            <a:r>
              <a:rPr lang="en-CA" b="1" kern="0" dirty="0" smtClean="0"/>
              <a:t>Mitigation</a:t>
            </a:r>
          </a:p>
          <a:p>
            <a:pPr marL="39688" indent="0">
              <a:buFont typeface="Century Gothic" pitchFamily="34" charset="0"/>
              <a:buNone/>
            </a:pPr>
            <a:r>
              <a:rPr lang="en-CA" kern="0" dirty="0" smtClean="0"/>
              <a:t>Strategies and measures to </a:t>
            </a:r>
            <a:r>
              <a:rPr lang="en-CA" kern="0" dirty="0" smtClean="0">
                <a:solidFill>
                  <a:schemeClr val="accent6">
                    <a:lumMod val="50000"/>
                  </a:schemeClr>
                </a:solidFill>
              </a:rPr>
              <a:t>limit climate change </a:t>
            </a:r>
            <a:r>
              <a:rPr lang="en-CA" kern="0" dirty="0" smtClean="0"/>
              <a:t>by reducing emissions of greenhouse gases or enhancing carbon sinks.</a:t>
            </a:r>
            <a:endParaRPr lang="en-CA" kern="0" dirty="0"/>
          </a:p>
        </p:txBody>
      </p:sp>
    </p:spTree>
    <p:extLst>
      <p:ext uri="{BB962C8B-B14F-4D97-AF65-F5344CB8AC3E}">
        <p14:creationId xmlns:p14="http://schemas.microsoft.com/office/powerpoint/2010/main" val="742484920"/>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Mitigation</a:t>
            </a:r>
            <a:endParaRPr lang="en-CA" dirty="0"/>
          </a:p>
        </p:txBody>
      </p:sp>
      <p:sp>
        <p:nvSpPr>
          <p:cNvPr id="3" name="Content Placeholder 2"/>
          <p:cNvSpPr>
            <a:spLocks noGrp="1"/>
          </p:cNvSpPr>
          <p:nvPr>
            <p:ph idx="1"/>
          </p:nvPr>
        </p:nvSpPr>
        <p:spPr>
          <a:xfrm>
            <a:off x="990600" y="1397000"/>
            <a:ext cx="7353300" cy="2968104"/>
          </a:xfrm>
        </p:spPr>
        <p:txBody>
          <a:bodyPr>
            <a:normAutofit fontScale="92500" lnSpcReduction="10000"/>
          </a:bodyPr>
          <a:lstStyle/>
          <a:p>
            <a:r>
              <a:rPr lang="en-CA" dirty="0">
                <a:solidFill>
                  <a:schemeClr val="accent6">
                    <a:lumMod val="50000"/>
                  </a:schemeClr>
                </a:solidFill>
              </a:rPr>
              <a:t>Avoid emissions </a:t>
            </a:r>
            <a:r>
              <a:rPr lang="en-CA" dirty="0"/>
              <a:t>– </a:t>
            </a:r>
            <a:r>
              <a:rPr lang="en-CA" dirty="0" smtClean="0"/>
              <a:t>energy efficiency</a:t>
            </a:r>
            <a:r>
              <a:rPr lang="en-CA" dirty="0"/>
              <a:t>, alternative </a:t>
            </a:r>
            <a:r>
              <a:rPr lang="en-CA" dirty="0" smtClean="0"/>
              <a:t>fuels and modes of transport, </a:t>
            </a:r>
            <a:r>
              <a:rPr lang="en-CA" dirty="0"/>
              <a:t>reduce deforestation</a:t>
            </a:r>
          </a:p>
          <a:p>
            <a:endParaRPr lang="en-CA" dirty="0"/>
          </a:p>
          <a:p>
            <a:r>
              <a:rPr lang="en-CA" dirty="0" smtClean="0">
                <a:solidFill>
                  <a:schemeClr val="accent6">
                    <a:lumMod val="50000"/>
                  </a:schemeClr>
                </a:solidFill>
              </a:rPr>
              <a:t>Remove </a:t>
            </a:r>
            <a:r>
              <a:rPr lang="en-CA" dirty="0">
                <a:solidFill>
                  <a:schemeClr val="accent6">
                    <a:lumMod val="50000"/>
                  </a:schemeClr>
                </a:solidFill>
              </a:rPr>
              <a:t>emissions </a:t>
            </a:r>
            <a:r>
              <a:rPr lang="en-CA" dirty="0"/>
              <a:t>– tree </a:t>
            </a:r>
            <a:r>
              <a:rPr lang="en-CA" dirty="0" smtClean="0"/>
              <a:t>planting, soil and land management, capture of CO</a:t>
            </a:r>
            <a:r>
              <a:rPr lang="en-CA" baseline="-25000" dirty="0" smtClean="0"/>
              <a:t>2</a:t>
            </a:r>
            <a:r>
              <a:rPr lang="en-CA" dirty="0" smtClean="0"/>
              <a:t> in geological formations</a:t>
            </a:r>
            <a:endParaRPr lang="en-CA" dirty="0"/>
          </a:p>
          <a:p>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22</a:t>
            </a:fld>
            <a:endParaRPr lang="en-US" dirty="0"/>
          </a:p>
        </p:txBody>
      </p:sp>
      <p:pic>
        <p:nvPicPr>
          <p:cNvPr id="12291" name="Picture 3" descr="C:\2 ESSA Projects\Plan International\Photos for report\Lerahinga mangrove nursery IND.png"/>
          <p:cNvPicPr>
            <a:picLocks noChangeAspect="1" noChangeArrowheads="1"/>
          </p:cNvPicPr>
          <p:nvPr/>
        </p:nvPicPr>
        <p:blipFill rotWithShape="1">
          <a:blip r:embed="rId3">
            <a:extLst>
              <a:ext uri="{28A0092B-C50C-407E-A947-70E740481C1C}">
                <a14:useLocalDpi xmlns:a14="http://schemas.microsoft.com/office/drawing/2010/main" val="0"/>
              </a:ext>
            </a:extLst>
          </a:blip>
          <a:srcRect t="16341" b="11693"/>
          <a:stretch/>
        </p:blipFill>
        <p:spPr bwMode="auto">
          <a:xfrm>
            <a:off x="4644008" y="4471603"/>
            <a:ext cx="3024336" cy="184785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640" y="4471603"/>
            <a:ext cx="2736304" cy="1847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331640" y="6348181"/>
            <a:ext cx="3312368" cy="415498"/>
          </a:xfrm>
          <a:prstGeom prst="rect">
            <a:avLst/>
          </a:prstGeom>
          <a:noFill/>
        </p:spPr>
        <p:txBody>
          <a:bodyPr wrap="square" rtlCol="0">
            <a:spAutoFit/>
          </a:bodyPr>
          <a:lstStyle/>
          <a:p>
            <a:r>
              <a:rPr lang="en-US" sz="1050" i="1" dirty="0" smtClean="0">
                <a:latin typeface="+mj-lt"/>
              </a:rPr>
              <a:t>Photo credit</a:t>
            </a:r>
            <a:r>
              <a:rPr lang="en-US" sz="1050" i="1" dirty="0" smtClean="0">
                <a:latin typeface="+mj-lt"/>
              </a:rPr>
              <a:t>: National Environment &amp; Planning Agency, Jamaica</a:t>
            </a:r>
            <a:endParaRPr lang="fr-FR" sz="1050" i="1" dirty="0">
              <a:latin typeface="+mj-lt"/>
            </a:endParaRPr>
          </a:p>
        </p:txBody>
      </p:sp>
    </p:spTree>
    <p:extLst>
      <p:ext uri="{BB962C8B-B14F-4D97-AF65-F5344CB8AC3E}">
        <p14:creationId xmlns:p14="http://schemas.microsoft.com/office/powerpoint/2010/main" val="181807784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Adaptation</a:t>
            </a:r>
            <a:endParaRPr lang="en-CA" dirty="0"/>
          </a:p>
        </p:txBody>
      </p:sp>
      <p:sp>
        <p:nvSpPr>
          <p:cNvPr id="3" name="Content Placeholder 2"/>
          <p:cNvSpPr>
            <a:spLocks noGrp="1"/>
          </p:cNvSpPr>
          <p:nvPr>
            <p:ph idx="1"/>
          </p:nvPr>
        </p:nvSpPr>
        <p:spPr>
          <a:xfrm>
            <a:off x="990600" y="1397000"/>
            <a:ext cx="6893768" cy="2104008"/>
          </a:xfrm>
        </p:spPr>
        <p:txBody>
          <a:bodyPr>
            <a:normAutofit lnSpcReduction="10000"/>
          </a:bodyPr>
          <a:lstStyle/>
          <a:p>
            <a:r>
              <a:rPr lang="en-CA" dirty="0"/>
              <a:t>Adjustments in human and/or natural systems in response to actual or expected changes in climate to reduce adverse impacts or take advantage of </a:t>
            </a:r>
            <a:r>
              <a:rPr lang="en-CA" dirty="0" smtClean="0"/>
              <a:t>opportunities</a:t>
            </a:r>
            <a:endParaRPr lang="en-CA" dirty="0"/>
          </a:p>
          <a:p>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23</a:t>
            </a:fld>
            <a:endParaRPr lang="en-US"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573016"/>
            <a:ext cx="3024336" cy="2354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3573016"/>
            <a:ext cx="3024336" cy="2326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316437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Objectives</a:t>
            </a:r>
            <a:endParaRPr lang="en-CA" dirty="0"/>
          </a:p>
        </p:txBody>
      </p:sp>
      <p:sp>
        <p:nvSpPr>
          <p:cNvPr id="3" name="Content Placeholder 2"/>
          <p:cNvSpPr>
            <a:spLocks noGrp="1"/>
          </p:cNvSpPr>
          <p:nvPr>
            <p:ph idx="1"/>
          </p:nvPr>
        </p:nvSpPr>
        <p:spPr/>
        <p:txBody>
          <a:bodyPr>
            <a:normAutofit/>
          </a:bodyPr>
          <a:lstStyle/>
          <a:p>
            <a:r>
              <a:rPr lang="en-CA" dirty="0"/>
              <a:t>Introduce key concepts related to climate change (weather, climate, variability and change)</a:t>
            </a:r>
          </a:p>
          <a:p>
            <a:r>
              <a:rPr lang="en-CA" dirty="0"/>
              <a:t>Define </a:t>
            </a:r>
            <a:r>
              <a:rPr lang="en-CA" dirty="0" smtClean="0"/>
              <a:t>climate </a:t>
            </a:r>
            <a:r>
              <a:rPr lang="en-CA" dirty="0"/>
              <a:t>change</a:t>
            </a:r>
          </a:p>
          <a:p>
            <a:r>
              <a:rPr lang="en-CA" dirty="0"/>
              <a:t>Explain </a:t>
            </a:r>
            <a:r>
              <a:rPr lang="en-CA" dirty="0" smtClean="0"/>
              <a:t>the enhanced greenhouse </a:t>
            </a:r>
            <a:r>
              <a:rPr lang="en-CA" dirty="0"/>
              <a:t>effect and climate change</a:t>
            </a:r>
          </a:p>
          <a:p>
            <a:r>
              <a:rPr lang="en-CA" dirty="0"/>
              <a:t>Highlight </a:t>
            </a:r>
            <a:r>
              <a:rPr lang="en-CA" dirty="0" smtClean="0"/>
              <a:t>impacts, consequences and uncertainties</a:t>
            </a:r>
            <a:endParaRPr lang="en-CA" dirty="0"/>
          </a:p>
          <a:p>
            <a:r>
              <a:rPr lang="en-CA" dirty="0" smtClean="0"/>
              <a:t>Identify </a:t>
            </a:r>
            <a:r>
              <a:rPr lang="en-CA" dirty="0"/>
              <a:t>main domains of response – mitigation and </a:t>
            </a:r>
            <a:r>
              <a:rPr lang="en-CA" dirty="0" smtClean="0"/>
              <a:t>adaptation</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3</a:t>
            </a:fld>
            <a:endParaRPr lang="en-US" dirty="0"/>
          </a:p>
        </p:txBody>
      </p:sp>
    </p:spTree>
    <p:extLst>
      <p:ext uri="{BB962C8B-B14F-4D97-AF65-F5344CB8AC3E}">
        <p14:creationId xmlns:p14="http://schemas.microsoft.com/office/powerpoint/2010/main" val="208613013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Weather? Climate?</a:t>
            </a:r>
            <a:endParaRPr lang="en-CA" dirty="0"/>
          </a:p>
        </p:txBody>
      </p:sp>
      <p:sp>
        <p:nvSpPr>
          <p:cNvPr id="3" name="Content Placeholder 2"/>
          <p:cNvSpPr>
            <a:spLocks noGrp="1"/>
          </p:cNvSpPr>
          <p:nvPr>
            <p:ph idx="1"/>
          </p:nvPr>
        </p:nvSpPr>
        <p:spPr>
          <a:xfrm>
            <a:off x="990600" y="1397000"/>
            <a:ext cx="7353300" cy="2608064"/>
          </a:xfrm>
        </p:spPr>
        <p:txBody>
          <a:bodyPr>
            <a:normAutofit fontScale="62500" lnSpcReduction="20000"/>
          </a:bodyPr>
          <a:lstStyle/>
          <a:p>
            <a:r>
              <a:rPr lang="en-CA" b="1" dirty="0"/>
              <a:t>Weather</a:t>
            </a:r>
            <a:r>
              <a:rPr lang="en-CA" dirty="0"/>
              <a:t> </a:t>
            </a:r>
            <a:r>
              <a:rPr lang="en-CA" dirty="0" smtClean="0"/>
              <a:t>is a </a:t>
            </a:r>
            <a:r>
              <a:rPr lang="en-CA" dirty="0"/>
              <a:t>short-lived condition you experience (rain, humidity, temperature) at a specific time and </a:t>
            </a:r>
            <a:r>
              <a:rPr lang="en-CA" dirty="0" smtClean="0"/>
              <a:t>place; it </a:t>
            </a:r>
            <a:r>
              <a:rPr lang="en-CA" dirty="0"/>
              <a:t>changes minute-to-minute, hour-to-hour, day-to-day, and season-to-season </a:t>
            </a:r>
          </a:p>
          <a:p>
            <a:endParaRPr lang="en-CA" dirty="0" smtClean="0"/>
          </a:p>
          <a:p>
            <a:r>
              <a:rPr lang="en-CA" b="1" dirty="0" smtClean="0"/>
              <a:t>Climate</a:t>
            </a:r>
            <a:r>
              <a:rPr lang="en-CA" dirty="0" smtClean="0"/>
              <a:t> </a:t>
            </a:r>
            <a:r>
              <a:rPr lang="en-CA" dirty="0"/>
              <a:t>is the average weather over time (30 years or more) for a particular region </a:t>
            </a:r>
          </a:p>
          <a:p>
            <a:endParaRPr lang="en-CA" dirty="0"/>
          </a:p>
          <a:p>
            <a:pPr marL="39688" indent="0">
              <a:buNone/>
            </a:pPr>
            <a:r>
              <a:rPr lang="en-CA" dirty="0" smtClean="0"/>
              <a:t>	Climate </a:t>
            </a:r>
            <a:r>
              <a:rPr lang="en-CA" dirty="0"/>
              <a:t>is what you expect, </a:t>
            </a:r>
            <a:r>
              <a:rPr lang="en-CA" dirty="0" smtClean="0"/>
              <a:t>but </a:t>
            </a:r>
            <a:r>
              <a:rPr lang="en-CA" dirty="0"/>
              <a:t>weather is </a:t>
            </a:r>
            <a:r>
              <a:rPr lang="en-CA" dirty="0" smtClean="0"/>
              <a:t>what you get</a:t>
            </a:r>
            <a:r>
              <a:rPr lang="en-CA" dirty="0"/>
              <a:t>…</a:t>
            </a:r>
          </a:p>
          <a:p>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4</a:t>
            </a:fld>
            <a:endParaRPr lang="en-US" dirty="0"/>
          </a:p>
        </p:txBody>
      </p:sp>
      <p:sp>
        <p:nvSpPr>
          <p:cNvPr id="5" name="Right Arrow 4"/>
          <p:cNvSpPr/>
          <p:nvPr/>
        </p:nvSpPr>
        <p:spPr bwMode="auto">
          <a:xfrm>
            <a:off x="961637" y="3190391"/>
            <a:ext cx="864096" cy="576064"/>
          </a:xfrm>
          <a:prstGeom prst="rightArrow">
            <a:avLst/>
          </a:prstGeom>
          <a:solidFill>
            <a:schemeClr val="accent2"/>
          </a:solidFill>
          <a:ln w="127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CA" sz="2400" b="0"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953" y="4221088"/>
            <a:ext cx="6929438" cy="23751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6585" y="3883087"/>
            <a:ext cx="2998296" cy="707886"/>
          </a:xfrm>
          <a:prstGeom prst="rect">
            <a:avLst/>
          </a:prstGeom>
          <a:solidFill>
            <a:schemeClr val="tx1"/>
          </a:solidFill>
        </p:spPr>
        <p:txBody>
          <a:bodyPr wrap="square" rtlCol="0">
            <a:spAutoFit/>
          </a:bodyPr>
          <a:lstStyle/>
          <a:p>
            <a:r>
              <a:rPr lang="en-CA" sz="2000" dirty="0" smtClean="0">
                <a:latin typeface="+mn-lt"/>
              </a:rPr>
              <a:t>Weather = blue wiggles; climate = green line</a:t>
            </a:r>
            <a:endParaRPr lang="en-CA" sz="2000" dirty="0">
              <a:latin typeface="+mn-lt"/>
            </a:endParaRPr>
          </a:p>
        </p:txBody>
      </p:sp>
    </p:spTree>
    <p:extLst>
      <p:ext uri="{BB962C8B-B14F-4D97-AF65-F5344CB8AC3E}">
        <p14:creationId xmlns:p14="http://schemas.microsoft.com/office/powerpoint/2010/main" val="306763655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is climate variability?</a:t>
            </a:r>
            <a:endParaRPr lang="en-CA" dirty="0"/>
          </a:p>
        </p:txBody>
      </p:sp>
      <p:sp>
        <p:nvSpPr>
          <p:cNvPr id="3" name="Content Placeholder 2"/>
          <p:cNvSpPr>
            <a:spLocks noGrp="1"/>
          </p:cNvSpPr>
          <p:nvPr>
            <p:ph idx="1"/>
          </p:nvPr>
        </p:nvSpPr>
        <p:spPr>
          <a:xfrm>
            <a:off x="683568" y="1377442"/>
            <a:ext cx="3941440" cy="4775200"/>
          </a:xfrm>
        </p:spPr>
        <p:txBody>
          <a:bodyPr>
            <a:normAutofit fontScale="70000" lnSpcReduction="20000"/>
          </a:bodyPr>
          <a:lstStyle/>
          <a:p>
            <a:r>
              <a:rPr lang="en-CA" dirty="0"/>
              <a:t>Natural fluctuations (of rainfall, temperature, winds…) above or below the average climate</a:t>
            </a:r>
          </a:p>
          <a:p>
            <a:endParaRPr lang="en-CA" dirty="0"/>
          </a:p>
          <a:p>
            <a:r>
              <a:rPr lang="en-CA" dirty="0" smtClean="0"/>
              <a:t>Time </a:t>
            </a:r>
            <a:r>
              <a:rPr lang="en-CA" dirty="0"/>
              <a:t>scales of seasonal, annual, decadal</a:t>
            </a:r>
          </a:p>
          <a:p>
            <a:endParaRPr lang="en-CA" dirty="0" smtClean="0"/>
          </a:p>
          <a:p>
            <a:r>
              <a:rPr lang="en-CA" dirty="0" smtClean="0"/>
              <a:t>They </a:t>
            </a:r>
            <a:r>
              <a:rPr lang="en-CA" dirty="0"/>
              <a:t>are largely unpredictable!</a:t>
            </a:r>
          </a:p>
          <a:p>
            <a:pPr lvl="1"/>
            <a:r>
              <a:rPr lang="en-CA" dirty="0" smtClean="0"/>
              <a:t>El </a:t>
            </a:r>
            <a:r>
              <a:rPr lang="en-CA" dirty="0"/>
              <a:t>Nino/Southern Oscillation (</a:t>
            </a:r>
            <a:r>
              <a:rPr lang="en-CA" dirty="0" smtClean="0"/>
              <a:t>ENSO)</a:t>
            </a:r>
          </a:p>
          <a:p>
            <a:pPr lvl="1"/>
            <a:r>
              <a:rPr lang="en-CA" dirty="0" smtClean="0"/>
              <a:t>Madden </a:t>
            </a:r>
            <a:r>
              <a:rPr lang="en-CA" dirty="0"/>
              <a:t>Julian Oscillation (MJO) </a:t>
            </a:r>
            <a:endParaRPr lang="en-CA" dirty="0" smtClean="0"/>
          </a:p>
          <a:p>
            <a:pPr lvl="1"/>
            <a:r>
              <a:rPr lang="en-CA" dirty="0" smtClean="0"/>
              <a:t>North </a:t>
            </a:r>
            <a:r>
              <a:rPr lang="en-CA" dirty="0"/>
              <a:t>Atlantic Oscillation (NAO</a:t>
            </a:r>
            <a:r>
              <a:rPr lang="en-CA" dirty="0" smtClean="0"/>
              <a:t>)</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5</a:t>
            </a:fld>
            <a:endParaRPr lang="en-US" dirty="0"/>
          </a:p>
        </p:txBody>
      </p:sp>
      <p:sp>
        <p:nvSpPr>
          <p:cNvPr id="10" name="Rectangle 9"/>
          <p:cNvSpPr/>
          <p:nvPr/>
        </p:nvSpPr>
        <p:spPr>
          <a:xfrm>
            <a:off x="4572000" y="5589240"/>
            <a:ext cx="4572000" cy="253916"/>
          </a:xfrm>
          <a:prstGeom prst="rect">
            <a:avLst/>
          </a:prstGeom>
        </p:spPr>
        <p:txBody>
          <a:bodyPr>
            <a:spAutoFit/>
          </a:bodyPr>
          <a:lstStyle/>
          <a:p>
            <a:r>
              <a:rPr lang="en-CA" sz="1050" dirty="0">
                <a:latin typeface="+mn-lt"/>
              </a:rPr>
              <a:t>Image Source: National Oceanic and Atmospheric Administration (NOAA)</a:t>
            </a: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3257" y="1317560"/>
            <a:ext cx="4395568" cy="42484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2301821"/>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s-ES" dirty="0" err="1"/>
              <a:t>Example</a:t>
            </a:r>
            <a:r>
              <a:rPr lang="es-ES" dirty="0"/>
              <a:t>: El </a:t>
            </a:r>
            <a:r>
              <a:rPr lang="es-ES" dirty="0" smtClean="0"/>
              <a:t>Niño/La Niña </a:t>
            </a:r>
            <a:r>
              <a:rPr lang="es-ES" dirty="0" err="1"/>
              <a:t>Cycle</a:t>
            </a:r>
            <a:r>
              <a:rPr lang="es-ES" dirty="0"/>
              <a:t> (ENSO</a:t>
            </a:r>
            <a:r>
              <a:rPr lang="es-ES" dirty="0" smtClean="0"/>
              <a:t>)</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6</a:t>
            </a:fld>
            <a:endParaRPr lang="en-US" dirty="0"/>
          </a:p>
        </p:txBody>
      </p:sp>
      <p:pic>
        <p:nvPicPr>
          <p:cNvPr id="5" name="Picture 4"/>
          <p:cNvPicPr>
            <a:picLocks noChangeAspect="1"/>
          </p:cNvPicPr>
          <p:nvPr/>
        </p:nvPicPr>
        <p:blipFill>
          <a:blip r:embed="rId3"/>
          <a:stretch>
            <a:fillRect/>
          </a:stretch>
        </p:blipFill>
        <p:spPr>
          <a:xfrm>
            <a:off x="584310" y="1567919"/>
            <a:ext cx="3672680" cy="442344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a:stretch>
            <a:fillRect/>
          </a:stretch>
        </p:blipFill>
        <p:spPr>
          <a:xfrm>
            <a:off x="5220072" y="1567919"/>
            <a:ext cx="3563124" cy="4424537"/>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792138" y="1129092"/>
            <a:ext cx="3138985" cy="338554"/>
          </a:xfrm>
          <a:prstGeom prst="rect">
            <a:avLst/>
          </a:prstGeom>
          <a:solidFill>
            <a:schemeClr val="accent5">
              <a:lumMod val="20000"/>
              <a:lumOff val="80000"/>
            </a:schemeClr>
          </a:solidFill>
        </p:spPr>
        <p:txBody>
          <a:bodyPr wrap="square" rtlCol="0">
            <a:spAutoFit/>
          </a:bodyPr>
          <a:lstStyle/>
          <a:p>
            <a:r>
              <a:rPr lang="en-CA" sz="1600" dirty="0" smtClean="0">
                <a:latin typeface="+mn-lt"/>
              </a:rPr>
              <a:t>Winter - December to February</a:t>
            </a:r>
            <a:endParaRPr lang="en-CA" sz="1600" dirty="0">
              <a:latin typeface="+mn-lt"/>
            </a:endParaRPr>
          </a:p>
        </p:txBody>
      </p:sp>
      <p:sp>
        <p:nvSpPr>
          <p:cNvPr id="8" name="TextBox 7"/>
          <p:cNvSpPr txBox="1"/>
          <p:nvPr/>
        </p:nvSpPr>
        <p:spPr>
          <a:xfrm>
            <a:off x="5689742" y="1129092"/>
            <a:ext cx="2623783" cy="338554"/>
          </a:xfrm>
          <a:prstGeom prst="rect">
            <a:avLst/>
          </a:prstGeom>
          <a:solidFill>
            <a:schemeClr val="accent6">
              <a:lumMod val="20000"/>
              <a:lumOff val="80000"/>
            </a:schemeClr>
          </a:solidFill>
        </p:spPr>
        <p:txBody>
          <a:bodyPr wrap="square" rtlCol="0">
            <a:spAutoFit/>
          </a:bodyPr>
          <a:lstStyle/>
          <a:p>
            <a:r>
              <a:rPr lang="en-CA" sz="1600" dirty="0" smtClean="0">
                <a:latin typeface="+mn-lt"/>
              </a:rPr>
              <a:t>Summer - June to August</a:t>
            </a:r>
            <a:endParaRPr lang="en-CA" sz="1600" dirty="0">
              <a:latin typeface="+mn-lt"/>
            </a:endParaRPr>
          </a:p>
        </p:txBody>
      </p:sp>
      <p:sp>
        <p:nvSpPr>
          <p:cNvPr id="9" name="TextBox 8"/>
          <p:cNvSpPr txBox="1"/>
          <p:nvPr/>
        </p:nvSpPr>
        <p:spPr>
          <a:xfrm>
            <a:off x="6973964" y="6576739"/>
            <a:ext cx="1949389" cy="253916"/>
          </a:xfrm>
          <a:prstGeom prst="rect">
            <a:avLst/>
          </a:prstGeom>
          <a:noFill/>
        </p:spPr>
        <p:txBody>
          <a:bodyPr wrap="square" rtlCol="0">
            <a:spAutoFit/>
          </a:bodyPr>
          <a:lstStyle/>
          <a:p>
            <a:r>
              <a:rPr lang="en-CA" sz="1050" dirty="0" smtClean="0">
                <a:latin typeface="+mn-lt"/>
              </a:rPr>
              <a:t>Source: NOAA</a:t>
            </a:r>
            <a:endParaRPr lang="en-CA" sz="1050" dirty="0">
              <a:latin typeface="+mn-lt"/>
            </a:endParaRPr>
          </a:p>
        </p:txBody>
      </p:sp>
      <p:grpSp>
        <p:nvGrpSpPr>
          <p:cNvPr id="13" name="Group 12"/>
          <p:cNvGrpSpPr/>
          <p:nvPr/>
        </p:nvGrpSpPr>
        <p:grpSpPr>
          <a:xfrm>
            <a:off x="2094929" y="3284984"/>
            <a:ext cx="1324943" cy="2925316"/>
            <a:chOff x="2094929" y="3284984"/>
            <a:chExt cx="1324943" cy="2925316"/>
          </a:xfrm>
        </p:grpSpPr>
        <p:sp>
          <p:nvSpPr>
            <p:cNvPr id="10" name="Oval 9"/>
            <p:cNvSpPr/>
            <p:nvPr/>
          </p:nvSpPr>
          <p:spPr>
            <a:xfrm>
              <a:off x="2552130" y="3284984"/>
              <a:ext cx="867742" cy="754753"/>
            </a:xfrm>
            <a:prstGeom prst="ellipse">
              <a:avLst/>
            </a:prstGeom>
            <a:no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1" name="Straight Connector 10"/>
            <p:cNvCxnSpPr>
              <a:stCxn id="10" idx="3"/>
            </p:cNvCxnSpPr>
            <p:nvPr/>
          </p:nvCxnSpPr>
          <p:spPr>
            <a:xfrm flipH="1">
              <a:off x="2094929" y="3929206"/>
              <a:ext cx="584279" cy="2281094"/>
            </a:xfrm>
            <a:prstGeom prst="line">
              <a:avLst/>
            </a:prstGeom>
            <a:ln w="95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603083" y="6210300"/>
            <a:ext cx="3672680" cy="369332"/>
          </a:xfrm>
          <a:prstGeom prst="rect">
            <a:avLst/>
          </a:prstGeom>
          <a:noFill/>
          <a:ln w="9525">
            <a:solidFill>
              <a:schemeClr val="accent6">
                <a:lumMod val="75000"/>
              </a:schemeClr>
            </a:solidFill>
          </a:ln>
        </p:spPr>
        <p:txBody>
          <a:bodyPr wrap="square" rtlCol="0">
            <a:spAutoFit/>
          </a:bodyPr>
          <a:lstStyle/>
          <a:p>
            <a:r>
              <a:rPr lang="en-CA" sz="1800" dirty="0" smtClean="0">
                <a:latin typeface="+mn-lt"/>
              </a:rPr>
              <a:t>Not much influence – near normal</a:t>
            </a:r>
            <a:endParaRPr lang="en-CA" sz="1800" dirty="0">
              <a:latin typeface="+mn-lt"/>
            </a:endParaRPr>
          </a:p>
        </p:txBody>
      </p:sp>
      <p:grpSp>
        <p:nvGrpSpPr>
          <p:cNvPr id="16" name="Group 15"/>
          <p:cNvGrpSpPr/>
          <p:nvPr/>
        </p:nvGrpSpPr>
        <p:grpSpPr>
          <a:xfrm>
            <a:off x="6742519" y="3284984"/>
            <a:ext cx="1324943" cy="2925316"/>
            <a:chOff x="2094929" y="3284984"/>
            <a:chExt cx="1324943" cy="2925316"/>
          </a:xfrm>
        </p:grpSpPr>
        <p:sp>
          <p:nvSpPr>
            <p:cNvPr id="17" name="Oval 16"/>
            <p:cNvSpPr/>
            <p:nvPr/>
          </p:nvSpPr>
          <p:spPr>
            <a:xfrm>
              <a:off x="2552130" y="3284984"/>
              <a:ext cx="867742" cy="754753"/>
            </a:xfrm>
            <a:prstGeom prst="ellipse">
              <a:avLst/>
            </a:prstGeom>
            <a:noFill/>
            <a:ln w="952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8" name="Straight Connector 17"/>
            <p:cNvCxnSpPr>
              <a:stCxn id="17" idx="3"/>
            </p:cNvCxnSpPr>
            <p:nvPr/>
          </p:nvCxnSpPr>
          <p:spPr>
            <a:xfrm flipH="1">
              <a:off x="2094929" y="3929206"/>
              <a:ext cx="584279" cy="2281094"/>
            </a:xfrm>
            <a:prstGeom prst="line">
              <a:avLst/>
            </a:prstGeom>
            <a:ln w="95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5250673" y="6210300"/>
            <a:ext cx="3672680" cy="369332"/>
          </a:xfrm>
          <a:prstGeom prst="rect">
            <a:avLst/>
          </a:prstGeom>
          <a:noFill/>
          <a:ln w="9525">
            <a:solidFill>
              <a:schemeClr val="accent6">
                <a:lumMod val="75000"/>
              </a:schemeClr>
            </a:solidFill>
          </a:ln>
        </p:spPr>
        <p:txBody>
          <a:bodyPr wrap="square" rtlCol="0">
            <a:spAutoFit/>
          </a:bodyPr>
          <a:lstStyle/>
          <a:p>
            <a:r>
              <a:rPr lang="en-CA" sz="1800" dirty="0" smtClean="0">
                <a:latin typeface="+mn-lt"/>
              </a:rPr>
              <a:t>Drier and warmer conditions</a:t>
            </a:r>
            <a:endParaRPr lang="en-CA" sz="1800" dirty="0">
              <a:latin typeface="+mn-lt"/>
            </a:endParaRPr>
          </a:p>
        </p:txBody>
      </p:sp>
    </p:spTree>
    <p:extLst>
      <p:ext uri="{BB962C8B-B14F-4D97-AF65-F5344CB8AC3E}">
        <p14:creationId xmlns:p14="http://schemas.microsoft.com/office/powerpoint/2010/main" val="4224701378"/>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is climate change?</a:t>
            </a:r>
            <a:endParaRPr lang="en-CA" dirty="0"/>
          </a:p>
        </p:txBody>
      </p:sp>
      <p:sp>
        <p:nvSpPr>
          <p:cNvPr id="3" name="Content Placeholder 2"/>
          <p:cNvSpPr>
            <a:spLocks noGrp="1"/>
          </p:cNvSpPr>
          <p:nvPr>
            <p:ph idx="1"/>
          </p:nvPr>
        </p:nvSpPr>
        <p:spPr>
          <a:xfrm>
            <a:off x="611560" y="1412776"/>
            <a:ext cx="4536504" cy="4775200"/>
          </a:xfrm>
        </p:spPr>
        <p:txBody>
          <a:bodyPr>
            <a:normAutofit fontScale="77500" lnSpcReduction="20000"/>
          </a:bodyPr>
          <a:lstStyle/>
          <a:p>
            <a:r>
              <a:rPr lang="en-CA" dirty="0"/>
              <a:t>Climate change is defined as:</a:t>
            </a:r>
          </a:p>
          <a:p>
            <a:pPr lvl="1"/>
            <a:r>
              <a:rPr lang="en-CA" dirty="0"/>
              <a:t>Any change in climate over time, whether due to natural variability or as a result of human activity (IPCC).</a:t>
            </a:r>
          </a:p>
          <a:p>
            <a:r>
              <a:rPr lang="en-CA" dirty="0" smtClean="0"/>
              <a:t>Changes </a:t>
            </a:r>
            <a:r>
              <a:rPr lang="en-CA" dirty="0"/>
              <a:t>in </a:t>
            </a:r>
            <a:r>
              <a:rPr lang="en-CA" b="1" u="sng" dirty="0"/>
              <a:t>average</a:t>
            </a:r>
            <a:r>
              <a:rPr lang="en-CA" dirty="0"/>
              <a:t> and </a:t>
            </a:r>
            <a:r>
              <a:rPr lang="en-CA" b="1" u="sng" dirty="0"/>
              <a:t>variability</a:t>
            </a:r>
            <a:r>
              <a:rPr lang="en-CA" dirty="0"/>
              <a:t> of the climate, persisting for an extended period of time (typically decades or longer). </a:t>
            </a:r>
            <a:endParaRPr lang="en-CA" dirty="0" smtClean="0"/>
          </a:p>
          <a:p>
            <a:r>
              <a:rPr lang="en-CA" dirty="0" smtClean="0"/>
              <a:t>The best </a:t>
            </a:r>
            <a:r>
              <a:rPr lang="en-CA" dirty="0"/>
              <a:t>way to assess longer-term change is through the averaging of many years (World Meteorological Organization </a:t>
            </a:r>
            <a:r>
              <a:rPr lang="en-CA" dirty="0" smtClean="0"/>
              <a:t>“</a:t>
            </a:r>
            <a:r>
              <a:rPr lang="en-CA" dirty="0" err="1" smtClean="0"/>
              <a:t>normals</a:t>
            </a:r>
            <a:r>
              <a:rPr lang="en-CA" dirty="0" smtClean="0"/>
              <a:t>” </a:t>
            </a:r>
            <a:r>
              <a:rPr lang="en-CA" dirty="0"/>
              <a:t>period is 30 years</a:t>
            </a:r>
            <a:r>
              <a:rPr lang="en-CA" dirty="0" smtClean="0"/>
              <a:t>)</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7</a:t>
            </a:fld>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0366" y="2348880"/>
            <a:ext cx="3867150" cy="2314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6973964" y="6576739"/>
            <a:ext cx="1949389" cy="253916"/>
          </a:xfrm>
          <a:prstGeom prst="rect">
            <a:avLst/>
          </a:prstGeom>
          <a:noFill/>
        </p:spPr>
        <p:txBody>
          <a:bodyPr wrap="square" rtlCol="0">
            <a:spAutoFit/>
          </a:bodyPr>
          <a:lstStyle/>
          <a:p>
            <a:r>
              <a:rPr lang="en-CA" sz="1050" dirty="0" smtClean="0">
                <a:latin typeface="+mn-lt"/>
              </a:rPr>
              <a:t>Source: CSG-UWI Mona</a:t>
            </a:r>
            <a:endParaRPr lang="en-CA" sz="1050" dirty="0">
              <a:latin typeface="+mn-lt"/>
            </a:endParaRPr>
          </a:p>
        </p:txBody>
      </p:sp>
    </p:spTree>
    <p:extLst>
      <p:ext uri="{BB962C8B-B14F-4D97-AF65-F5344CB8AC3E}">
        <p14:creationId xmlns:p14="http://schemas.microsoft.com/office/powerpoint/2010/main" val="286083295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fontScale="90000"/>
          </a:bodyPr>
          <a:lstStyle/>
          <a:p>
            <a:r>
              <a:rPr lang="en-CA" dirty="0" smtClean="0"/>
              <a:t>Independent lines of evidence show that the global climate is changing</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8</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576" y="1474258"/>
            <a:ext cx="5701831" cy="52082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9" name="TextBox 8"/>
          <p:cNvSpPr txBox="1"/>
          <p:nvPr/>
        </p:nvSpPr>
        <p:spPr>
          <a:xfrm>
            <a:off x="251520" y="6428549"/>
            <a:ext cx="2016224" cy="253916"/>
          </a:xfrm>
          <a:prstGeom prst="rect">
            <a:avLst/>
          </a:prstGeom>
          <a:noFill/>
        </p:spPr>
        <p:txBody>
          <a:bodyPr wrap="square" rtlCol="0">
            <a:spAutoFit/>
          </a:bodyPr>
          <a:lstStyle/>
          <a:p>
            <a:r>
              <a:rPr lang="en-US" sz="1050" dirty="0" smtClean="0">
                <a:latin typeface="+mn-lt"/>
              </a:rPr>
              <a:t>Source: Stocker et al. (2013)</a:t>
            </a:r>
            <a:endParaRPr lang="en-US" sz="1050" dirty="0">
              <a:latin typeface="+mn-lt"/>
            </a:endParaRPr>
          </a:p>
        </p:txBody>
      </p:sp>
      <p:sp>
        <p:nvSpPr>
          <p:cNvPr id="10" name="TextBox 9"/>
          <p:cNvSpPr txBox="1"/>
          <p:nvPr/>
        </p:nvSpPr>
        <p:spPr>
          <a:xfrm>
            <a:off x="6485414" y="1628800"/>
            <a:ext cx="2426127" cy="1631216"/>
          </a:xfrm>
          <a:prstGeom prst="rect">
            <a:avLst/>
          </a:prstGeom>
          <a:noFill/>
        </p:spPr>
        <p:txBody>
          <a:bodyPr wrap="square" rtlCol="0">
            <a:spAutoFit/>
          </a:bodyPr>
          <a:lstStyle/>
          <a:p>
            <a:r>
              <a:rPr lang="en-US" sz="2000" dirty="0" smtClean="0">
                <a:latin typeface="+mn-lt"/>
              </a:rPr>
              <a:t>Since 1880, global average temperatures (air and sea) have </a:t>
            </a:r>
            <a:r>
              <a:rPr lang="en-US" sz="2000" dirty="0" smtClean="0">
                <a:latin typeface="+mn-lt"/>
                <a:sym typeface="Wingdings"/>
              </a:rPr>
              <a:t>0.85˚C</a:t>
            </a:r>
            <a:endParaRPr lang="en-US" sz="2000" dirty="0">
              <a:latin typeface="+mn-lt"/>
            </a:endParaRPr>
          </a:p>
        </p:txBody>
      </p:sp>
    </p:spTree>
    <p:extLst>
      <p:ext uri="{BB962C8B-B14F-4D97-AF65-F5344CB8AC3E}">
        <p14:creationId xmlns:p14="http://schemas.microsoft.com/office/powerpoint/2010/main" val="3546461449"/>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990600" y="2276872"/>
            <a:ext cx="7353300" cy="3895328"/>
          </a:xfrm>
        </p:spPr>
        <p:txBody>
          <a:bodyPr>
            <a:normAutofit fontScale="92500" lnSpcReduction="20000"/>
          </a:bodyPr>
          <a:lstStyle/>
          <a:p>
            <a:r>
              <a:rPr lang="en-CA" dirty="0" smtClean="0"/>
              <a:t>This </a:t>
            </a:r>
            <a:r>
              <a:rPr lang="en-CA" dirty="0"/>
              <a:t>video is a color-coded map displaying the progression of changing global surface temperature “anomalies” from 1880 through 2018. </a:t>
            </a:r>
          </a:p>
          <a:p>
            <a:r>
              <a:rPr lang="en-CA" dirty="0"/>
              <a:t>Anomalies refer to values higher or lower than normal.</a:t>
            </a:r>
          </a:p>
          <a:p>
            <a:r>
              <a:rPr lang="en-CA" dirty="0"/>
              <a:t>Higher than normal temperatures are shown in red and lower than normal temperatures are shown in blue</a:t>
            </a:r>
            <a:r>
              <a:rPr lang="en-CA" dirty="0" smtClean="0"/>
              <a:t>.</a:t>
            </a:r>
          </a:p>
          <a:p>
            <a:r>
              <a:rPr lang="en-CA" dirty="0" smtClean="0"/>
              <a:t>Source: NASA </a:t>
            </a:r>
            <a:endParaRPr lang="en-CA" dirty="0"/>
          </a:p>
        </p:txBody>
      </p:sp>
      <p:sp>
        <p:nvSpPr>
          <p:cNvPr id="4" name="Slide Number Placeholder 3"/>
          <p:cNvSpPr>
            <a:spLocks noGrp="1"/>
          </p:cNvSpPr>
          <p:nvPr>
            <p:ph type="sldNum" sz="quarter" idx="10"/>
          </p:nvPr>
        </p:nvSpPr>
        <p:spPr/>
        <p:txBody>
          <a:bodyPr/>
          <a:lstStyle/>
          <a:p>
            <a:fld id="{B4D8B4AB-CD72-480D-AE1B-333A4B71A934}" type="slidenum">
              <a:rPr lang="en-US" smtClean="0"/>
              <a:pPr/>
              <a:t>9</a:t>
            </a:fld>
            <a:endParaRPr lang="en-US" dirty="0"/>
          </a:p>
        </p:txBody>
      </p:sp>
      <p:sp>
        <p:nvSpPr>
          <p:cNvPr id="5" name="Rectangle 4"/>
          <p:cNvSpPr/>
          <p:nvPr/>
        </p:nvSpPr>
        <p:spPr>
          <a:xfrm>
            <a:off x="1763688" y="1052736"/>
            <a:ext cx="5583580" cy="584775"/>
          </a:xfrm>
          <a:prstGeom prst="rect">
            <a:avLst/>
          </a:prstGeom>
        </p:spPr>
        <p:txBody>
          <a:bodyPr wrap="none">
            <a:spAutoFit/>
          </a:bodyPr>
          <a:lstStyle/>
          <a:p>
            <a:r>
              <a:rPr lang="en-CA" sz="3200" dirty="0">
                <a:latin typeface="+mn-lt"/>
                <a:hlinkClick r:id="rId2" tooltip="Share link"/>
              </a:rPr>
              <a:t>https://youtu.be/gXXOkhoki8s</a:t>
            </a:r>
            <a:endParaRPr lang="en-CA" sz="3200" dirty="0">
              <a:latin typeface="+mn-lt"/>
            </a:endParaRPr>
          </a:p>
        </p:txBody>
      </p:sp>
    </p:spTree>
    <p:extLst>
      <p:ext uri="{BB962C8B-B14F-4D97-AF65-F5344CB8AC3E}">
        <p14:creationId xmlns:p14="http://schemas.microsoft.com/office/powerpoint/2010/main" val="324506091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333333"/>
      </a:dk1>
      <a:lt1>
        <a:sysClr val="window" lastClr="FFFFFF"/>
      </a:lt1>
      <a:dk2>
        <a:srgbClr val="003333"/>
      </a:dk2>
      <a:lt2>
        <a:srgbClr val="EEECE1"/>
      </a:lt2>
      <a:accent1>
        <a:srgbClr val="006666"/>
      </a:accent1>
      <a:accent2>
        <a:srgbClr val="067D94"/>
      </a:accent2>
      <a:accent3>
        <a:srgbClr val="023E4A"/>
      </a:accent3>
      <a:accent4>
        <a:srgbClr val="FFC000"/>
      </a:accent4>
      <a:accent5>
        <a:srgbClr val="92D050"/>
      </a:accent5>
      <a:accent6>
        <a:srgbClr val="FF7C80"/>
      </a:accent6>
      <a:hlink>
        <a:srgbClr val="0070C0"/>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F81BD"/>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defRPr>
        </a:defPPr>
      </a:lstStyle>
    </a:spDef>
    <a:lnDef>
      <a:spPr bwMode="auto">
        <a:xfrm>
          <a:off x="0" y="0"/>
          <a:ext cx="1" cy="1"/>
        </a:xfrm>
        <a:custGeom>
          <a:avLst/>
          <a:gdLst/>
          <a:ahLst/>
          <a:cxnLst/>
          <a:rect l="0" t="0" r="0" b="0"/>
          <a:pathLst/>
        </a:custGeom>
        <a:solidFill>
          <a:srgbClr val="4F81BD"/>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alibri" charset="0"/>
            <a:ea typeface="ヒラギノ角ゴ ProN W3" charset="0"/>
            <a:cs typeface="ヒラギノ角ゴ ProN W3" charset="0"/>
            <a:sym typeface="Calibri"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10249</TotalTime>
  <Pages>0</Pages>
  <Words>3986</Words>
  <Characters>0</Characters>
  <Application>Microsoft Office PowerPoint</Application>
  <PresentationFormat>On-screen Show (4:3)</PresentationFormat>
  <Lines>0</Lines>
  <Paragraphs>257</Paragraphs>
  <Slides>23</Slides>
  <Notes>22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Agency FB</vt:lpstr>
      <vt:lpstr>MS PGothic</vt:lpstr>
      <vt:lpstr>Wingdings</vt:lpstr>
      <vt:lpstr>Century Gothic</vt:lpstr>
      <vt:lpstr>ヒラギノ明朝 ProN W3</vt:lpstr>
      <vt:lpstr>ヒラギノ角ゴ ProN W3</vt:lpstr>
      <vt:lpstr>Calibri</vt:lpstr>
      <vt:lpstr>Office Theme</vt:lpstr>
      <vt:lpstr>Module 1: Climate Change</vt:lpstr>
      <vt:lpstr>PowerPoint Presentation</vt:lpstr>
      <vt:lpstr>Objectives</vt:lpstr>
      <vt:lpstr>Weather? Climate?</vt:lpstr>
      <vt:lpstr>What is climate variability?</vt:lpstr>
      <vt:lpstr>Example: El Niño/La Niña Cycle (ENSO)</vt:lpstr>
      <vt:lpstr>What is climate change?</vt:lpstr>
      <vt:lpstr>Independent lines of evidence show that the global climate is changing</vt:lpstr>
      <vt:lpstr>PowerPoint Presentation</vt:lpstr>
      <vt:lpstr>Why is climate changing?</vt:lpstr>
      <vt:lpstr>The Greenhouse Effect</vt:lpstr>
      <vt:lpstr>An Enhanced Greenhouse Effect</vt:lpstr>
      <vt:lpstr>Rising temperatures and GHGs in the atmosphere lead to many other changes</vt:lpstr>
      <vt:lpstr>Rising temperatures and GHGs in the atmosphere lead to many other changes</vt:lpstr>
      <vt:lpstr>Carbon dioxide from human activities are changing the Caribbean sea</vt:lpstr>
      <vt:lpstr>Local observations support the science</vt:lpstr>
      <vt:lpstr>What is the future outlook?</vt:lpstr>
      <vt:lpstr>The concern is with the consequences </vt:lpstr>
      <vt:lpstr>Why don’t we know exactly what will happen on the ground?</vt:lpstr>
      <vt:lpstr>What do we do? </vt:lpstr>
      <vt:lpstr>Two types of climate action</vt:lpstr>
      <vt:lpstr>Mitigation</vt:lpstr>
      <vt:lpstr>Adaptation</vt:lpstr>
    </vt:vector>
  </TitlesOfParts>
  <Company>Seeds Consulting</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Climate Change</dc:title>
  <dc:creator>jeyzaguirre@essa.com</dc:creator>
  <cp:keywords>ESSA Technologies</cp:keywords>
  <cp:lastModifiedBy>Jimena Eyzaguirre</cp:lastModifiedBy>
  <cp:revision>426</cp:revision>
  <cp:lastPrinted>2014-11-12T17:37:29Z</cp:lastPrinted>
  <dcterms:modified xsi:type="dcterms:W3CDTF">2019-08-26T18:17:59Z</dcterms:modified>
  <cp:category>Client Presentation / Workshop</cp:category>
</cp:coreProperties>
</file>